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8" r:id="rId2"/>
    <p:sldId id="285" r:id="rId3"/>
    <p:sldId id="286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82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81" r:id="rId24"/>
    <p:sldId id="276" r:id="rId25"/>
    <p:sldId id="277" r:id="rId26"/>
    <p:sldId id="284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0" autoAdjust="0"/>
  </p:normalViewPr>
  <p:slideViewPr>
    <p:cSldViewPr>
      <p:cViewPr>
        <p:scale>
          <a:sx n="78" d="100"/>
          <a:sy n="78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6760-345A-4FC4-8F07-6C84560D7847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3619-40B0-4EF5-9071-C918ED2D8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619-40B0-4EF5-9071-C918ED2D87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46037E-6BFE-45A0-BE3E-974F32FD38F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1B91ED-5D98-44F2-BBF7-E8B650F346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1925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Дёмина Алевтина Аркадьевна,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52 г. Краснодара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ЯЯ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132856"/>
            <a:ext cx="3456383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118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«Чтобы детям было интересно учиться, вовсе не обязательно делать каждый урок занимательным. Секрет интереса вовсе не в занимательности, а в успехах детей, в их ощущении роста. Вчера не понимал – сегодня понял. Вчера не умел – сегодня научился» (В.А.Сухомлинский «Всё начинается с учителя»).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/>
          <a:lstStyle/>
          <a:p>
            <a:pPr algn="just"/>
            <a:r>
              <a:rPr lang="ru-RU" sz="2400" b="1" i="1" dirty="0" smtClean="0"/>
              <a:t>Третья часть – «Мои ошибки». После каждой самостоятельной работы (диктанта, изложения, сочинения) ученики заполняют этот раздел.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2204864"/>
          <a:ext cx="849694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1008112"/>
                <a:gridCol w="936104"/>
                <a:gridCol w="1368152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дата</a:t>
                      </a:r>
                      <a:endParaRPr lang="ru-RU" sz="18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 работы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1800" dirty="0" smtClean="0"/>
                        <a:t>ошибок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ошибки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8.09.2012.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Сл/</a:t>
                      </a:r>
                      <a:r>
                        <a:rPr lang="ru-RU" sz="1800" dirty="0" err="1" smtClean="0"/>
                        <a:t>дикт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err="1" smtClean="0"/>
                        <a:t>благослОвение</a:t>
                      </a:r>
                      <a:endParaRPr lang="ru-RU" sz="1800" u="sng" dirty="0" smtClean="0"/>
                    </a:p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17.09.2012.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Сл/</a:t>
                      </a:r>
                      <a:r>
                        <a:rPr lang="ru-RU" sz="1800" dirty="0" err="1" smtClean="0"/>
                        <a:t>дикт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ультрАзвук</a:t>
                      </a:r>
                      <a:endParaRPr lang="ru-RU" sz="1800" dirty="0" smtClean="0"/>
                    </a:p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26.09.2012.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Сл/</a:t>
                      </a:r>
                      <a:r>
                        <a:rPr lang="ru-RU" sz="1800" dirty="0" err="1" smtClean="0"/>
                        <a:t>дикт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дистиЛЛированная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искуССтвенный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географичЕские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метеОРОлогическая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мелкомаСштабные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1.10.2012.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Соч.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3/3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4-1-2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посвЯщена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взглЯнуть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внИмательно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возврАщаться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92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3357562"/>
            <a:ext cx="4000528" cy="2786082"/>
          </a:xfrm>
        </p:spPr>
      </p:pic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500034" y="1000108"/>
            <a:ext cx="3829052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ошибки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092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1142984"/>
            <a:ext cx="4286280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3284984"/>
            <a:ext cx="8640960" cy="345638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Одна из важных составляющих учебного процесса - установление прочной обратной связи учителя со всеми учениками. Педагог должен быстро и дифференцированно оценить знания каждого учащегося, владеть информацией о знаниях и затруднениях учеников, то есть управлять процессом усвоения материала, процессом обучения. В этом мне очень помогают карточки с выборочным ответом.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5580112" y="908720"/>
            <a:ext cx="302433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Карточки с выборочным ответом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091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692696"/>
            <a:ext cx="4977823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5598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Активность учащихся в учебном процессе сама по себе не возникает, она является следствием целенаправленных педагогических воздействий. Невозможен какой-либо разговор о предмете без сформированного интереса к нему. Интерес не только способствует развитию интеллекта, но и является одной из движущих сил развития личности в целом, превращения знаний не просто в «усвоенную информацию»,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духовный багаж человека. Одно из условий, при котором появляется и развивается интерес, - понимание нужности изучаемого, осознанная потребность в усвоении знаний и умений, результативность. Ученик должен ощутить практическую пользу и ценность того, чем он занимается на каждом уроке.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77592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Информацию о качестве своей работы учащийся должен получать не из единственного источника – учителя, он и сам должен участвовать в оценочной деятельности. Но осознать результат своей деятельности человек может только путём сравнения себя с другим. Поэтому, начиная работу в пятых классах, рассаживаю детей парами так, чтобы обучение осуществлялось путём общения в динамических парах, когда каждый учит другого. Повышаются результаты их труда: постоянно вместе обсуждают ход выполнения задания, оценивают работу друг друга, сравнивая свою оценку с той, которую поставил учитель. Ведь «в чужом глазу и соринку увидишь, а в своём и бревна не заметишь». Постепенно на практике, а не только в ознакомительном плане происходит понимание учениками критерия оценки.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76064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Первостепенное значение приобретает метод взаимной критической оценки при обучении написанию сочинений.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Памятка 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что обращает внимание учитель при проверке сочинения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Соответствие работы теме и основной мысли (идее).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Наличие вступления и заключения. Соразмерность частей, их взаимосвязь.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Полнота раскрытия темы.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Правильность фактического материала.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Последовательность в изложении мыслей.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Богатство речи, точность словоупотребления.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Оформление: красная строка при переходе к новой мысли, аккуратность, разборчивый почерк.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81336"/>
            <a:ext cx="8640960" cy="57160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Памятка, составленная Е.Н.Ильиным</a:t>
            </a:r>
            <a:endParaRPr lang="ru-RU" dirty="0" smtClean="0"/>
          </a:p>
          <a:p>
            <a:pPr lvl="0"/>
            <a:r>
              <a:rPr lang="ru-RU" b="1" dirty="0" smtClean="0"/>
              <a:t>«Есть два рода бессмыслицы: одна происходит от недостатка мыслей и чувств; другая – от полноты чувств и мыслей и недостатка слов для их выражения» (А.С.Пушкин).</a:t>
            </a:r>
            <a:endParaRPr lang="ru-RU" dirty="0" smtClean="0"/>
          </a:p>
          <a:p>
            <a:pPr lvl="0"/>
            <a:r>
              <a:rPr lang="ru-RU" b="1" dirty="0" smtClean="0"/>
              <a:t>Анализировать – это объяснять, а не пересказывать.</a:t>
            </a:r>
            <a:endParaRPr lang="ru-RU" dirty="0" smtClean="0"/>
          </a:p>
          <a:p>
            <a:pPr lvl="0"/>
            <a:r>
              <a:rPr lang="ru-RU" b="1" dirty="0" smtClean="0"/>
              <a:t>Где нет главной мысли (что хочу доказать?), там нет и не может быть правильного отбора материала.</a:t>
            </a:r>
            <a:endParaRPr lang="ru-RU" dirty="0" smtClean="0"/>
          </a:p>
          <a:p>
            <a:pPr lvl="0"/>
            <a:r>
              <a:rPr lang="ru-RU" b="1" dirty="0" smtClean="0"/>
              <a:t>Искусство писать – это вовремя ставить точку.</a:t>
            </a:r>
            <a:endParaRPr lang="ru-RU" dirty="0" smtClean="0"/>
          </a:p>
          <a:p>
            <a:pPr lvl="0"/>
            <a:r>
              <a:rPr lang="ru-RU" b="1" dirty="0" smtClean="0"/>
              <a:t>Писать – не значит списывать.</a:t>
            </a:r>
            <a:endParaRPr lang="ru-RU" dirty="0" smtClean="0"/>
          </a:p>
          <a:p>
            <a:pPr lvl="0"/>
            <a:r>
              <a:rPr lang="ru-RU" b="1" dirty="0" smtClean="0"/>
              <a:t>Будь кратким, но не коротким, простым, но не примитивным.</a:t>
            </a:r>
            <a:endParaRPr lang="ru-RU" dirty="0" smtClean="0"/>
          </a:p>
          <a:p>
            <a:pPr lvl="0"/>
            <a:r>
              <a:rPr lang="ru-RU" b="1" dirty="0" smtClean="0"/>
              <a:t>Соблюдай абзацы.</a:t>
            </a:r>
            <a:endParaRPr lang="ru-RU" dirty="0" smtClean="0"/>
          </a:p>
          <a:p>
            <a:pPr lvl="0"/>
            <a:r>
              <a:rPr lang="ru-RU" b="1" dirty="0" smtClean="0"/>
              <a:t>План пиши совершенно на отдельном листке, не соединяй его с текстом до самого конца: так план будет постоянно перед глазами.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4680520"/>
          </a:xfrm>
        </p:spPr>
        <p:txBody>
          <a:bodyPr/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Итак, метод взаимной критической оценки, участие подростков в оценочной деятельности позволяет опереться на плечи учеников, но не придавить, не принизить, а поднять их до себя и до того лучшего, что есть в каждом из них, помогает расширить сферу общения с ними, учит сотрудничать с учителем и одноклассниками.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Коммуникативная, диалоговая направленность преподавания обеспечивает сознательное, осмысленное, а не формальное усвоение знаний.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ещё одно важное направление в работе - без ИКТ невозможно представить современную школу. Применение ИКТ развивает творческую активность, уроки получаются более интересными и насыщенными. Дидактический материал позволяет экономить время подготовки к уроку, повышает интерес к изучаемому предмету, увеличивает объем наглядности. Метод проектов, презентаций формирует исследовательские навыки обучающихся, активизирует их работу,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768752" cy="7200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Слагаемые  успеха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IMG_063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2060848"/>
            <a:ext cx="4038600" cy="2267284"/>
          </a:xfrm>
        </p:spPr>
      </p:pic>
      <p:pic>
        <p:nvPicPr>
          <p:cNvPr id="10" name="Содержимое 9" descr="IMG_067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4077072"/>
            <a:ext cx="4038600" cy="226728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Общероссийская олимпиада по русскому языку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Олимпус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 2012 г: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Козекина</a:t>
            </a:r>
            <a:r>
              <a:rPr lang="ru-RU" dirty="0" smtClean="0">
                <a:cs typeface="Times New Roman" pitchFamily="18" charset="0"/>
              </a:rPr>
              <a:t> Валерия 5 В класс 2012 г. – </a:t>
            </a:r>
            <a:r>
              <a:rPr lang="ru-RU" b="1" dirty="0" smtClean="0">
                <a:cs typeface="Times New Roman" pitchFamily="18" charset="0"/>
              </a:rPr>
              <a:t>лауреат  </a:t>
            </a:r>
            <a:endParaRPr lang="ru-RU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cs typeface="Times New Roman" pitchFamily="18" charset="0"/>
              </a:rPr>
              <a:t> - </a:t>
            </a:r>
            <a:r>
              <a:rPr lang="ru-RU" dirty="0" err="1" smtClean="0">
                <a:cs typeface="Times New Roman" pitchFamily="18" charset="0"/>
              </a:rPr>
              <a:t>Рощупкина</a:t>
            </a:r>
            <a:r>
              <a:rPr lang="ru-RU" dirty="0" smtClean="0">
                <a:cs typeface="Times New Roman" pitchFamily="18" charset="0"/>
              </a:rPr>
              <a:t> Елизавета 7 А класс 2012 г. – </a:t>
            </a:r>
            <a:r>
              <a:rPr lang="ru-RU" b="1" dirty="0" smtClean="0">
                <a:cs typeface="Times New Roman" pitchFamily="18" charset="0"/>
              </a:rPr>
              <a:t>лауреат</a:t>
            </a:r>
            <a:endParaRPr lang="ru-RU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cs typeface="Times New Roman" pitchFamily="18" charset="0"/>
              </a:rPr>
              <a:t> -  </a:t>
            </a:r>
            <a:r>
              <a:rPr lang="ru-RU" dirty="0" err="1" smtClean="0">
                <a:cs typeface="Times New Roman" pitchFamily="18" charset="0"/>
              </a:rPr>
              <a:t>Астапчик</a:t>
            </a:r>
            <a:r>
              <a:rPr lang="ru-RU" dirty="0" smtClean="0">
                <a:cs typeface="Times New Roman" pitchFamily="18" charset="0"/>
              </a:rPr>
              <a:t> Ирина 7 А класс 2012 – </a:t>
            </a:r>
            <a:r>
              <a:rPr lang="ru-RU" b="1" dirty="0" smtClean="0">
                <a:cs typeface="Times New Roman" pitchFamily="18" charset="0"/>
              </a:rPr>
              <a:t>лауреат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 конкурс «Сказка в Рождественскую ночь» (Вектор успеха)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Рощупкина</a:t>
            </a:r>
            <a:r>
              <a:rPr lang="ru-RU" dirty="0" smtClean="0">
                <a:cs typeface="Times New Roman" pitchFamily="18" charset="0"/>
              </a:rPr>
              <a:t> Елизавета 7 А класс 2012 г. – </a:t>
            </a:r>
            <a:r>
              <a:rPr lang="ru-RU" b="1" dirty="0" smtClean="0">
                <a:cs typeface="Times New Roman" pitchFamily="18" charset="0"/>
              </a:rPr>
              <a:t>2 место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848872" cy="5040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Окружной конкурс поэтов и прозаиков «Золотое перо»: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- Кожевникова Анна 5 Б класс 2012 г. – лауреат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 Гончарова Екатерина 5 В класс 2012 г. – лауреат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Рощупкина</a:t>
            </a:r>
            <a:r>
              <a:rPr lang="ru-RU" dirty="0" smtClean="0">
                <a:cs typeface="Times New Roman" pitchFamily="18" charset="0"/>
              </a:rPr>
              <a:t> Елизавета 7 А класс 2012 г. – лауреат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  </a:t>
            </a:r>
            <a:r>
              <a:rPr lang="ru-RU" dirty="0" err="1" smtClean="0">
                <a:cs typeface="Times New Roman" pitchFamily="18" charset="0"/>
              </a:rPr>
              <a:t>Пелих</a:t>
            </a:r>
            <a:r>
              <a:rPr lang="ru-RU" dirty="0" smtClean="0">
                <a:cs typeface="Times New Roman" pitchFamily="18" charset="0"/>
              </a:rPr>
              <a:t> Антон 7 А класс 2012 г. – лауреат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 Логинова Елизавета 7 А класс 2012 г. – лауреат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 Князева Владислава 7 А класс 2012 г. – лауреат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 Наумова Каролина 7 А класс 2012 г. – лауреат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 Исаева Анастасия 7 А класс 2012 г. – лауреат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Ежегодная позитивная динамика качества знаний учащихся (% успевающих на «4» и «5»)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3140967"/>
          <a:ext cx="7536160" cy="232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/>
                <a:gridCol w="1884040"/>
                <a:gridCol w="1884040"/>
                <a:gridCol w="1884040"/>
              </a:tblGrid>
              <a:tr h="682875">
                <a:tc>
                  <a:txBody>
                    <a:bodyPr/>
                    <a:lstStyle/>
                    <a:p>
                      <a:pPr algn="ctr"/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</a:p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</a:p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</a:p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7А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287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24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67,7%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287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72,9%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6886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Средний балл по КДР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2060847"/>
          <a:ext cx="7920880" cy="264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656184"/>
                <a:gridCol w="1080120"/>
                <a:gridCol w="2152680"/>
                <a:gridCol w="1519728"/>
              </a:tblGrid>
              <a:tr h="821811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 краю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Дёмина А.А.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 краю</a:t>
                      </a:r>
                    </a:p>
                    <a:p>
                      <a:pPr algn="ctr"/>
                      <a:r>
                        <a:rPr lang="ru-RU" sz="2000" dirty="0" err="1" smtClean="0"/>
                        <a:t>успешн</a:t>
                      </a:r>
                      <a:r>
                        <a:rPr lang="ru-RU" sz="2000" dirty="0" smtClean="0"/>
                        <a:t>/качество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Дёмина А.А.</a:t>
                      </a:r>
                      <a:endParaRPr lang="ru-RU" sz="2000" dirty="0"/>
                    </a:p>
                  </a:txBody>
                  <a:tcPr/>
                </a:tc>
              </a:tr>
              <a:tr h="8218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2010-2011</a:t>
                      </a:r>
                    </a:p>
                    <a:p>
                      <a:pPr algn="ctr"/>
                      <a:r>
                        <a:rPr lang="ru-RU" sz="2000" dirty="0" smtClean="0"/>
                        <a:t>6А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13.10. -  12,17</a:t>
                      </a:r>
                    </a:p>
                    <a:p>
                      <a:pPr algn="ctr"/>
                      <a:r>
                        <a:rPr lang="ru-RU" sz="2000" dirty="0" smtClean="0"/>
                        <a:t>27.04.  - 11,99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12.34</a:t>
                      </a:r>
                    </a:p>
                    <a:p>
                      <a:pPr algn="ctr"/>
                      <a:r>
                        <a:rPr lang="ru-RU" sz="2000" dirty="0" smtClean="0"/>
                        <a:t>12,15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90,6% / 56,1%</a:t>
                      </a:r>
                      <a:endParaRPr lang="ru-RU" sz="2000" dirty="0" smtClean="0"/>
                    </a:p>
                    <a:p>
                      <a:pPr algn="ctr"/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93% / 65,5%</a:t>
                      </a:r>
                    </a:p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92% / 75%</a:t>
                      </a:r>
                      <a:endParaRPr lang="ru-RU" sz="2000" dirty="0"/>
                    </a:p>
                  </a:txBody>
                  <a:tcPr/>
                </a:tc>
              </a:tr>
              <a:tr h="8218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2011-2012</a:t>
                      </a:r>
                    </a:p>
                    <a:p>
                      <a:pPr algn="ctr"/>
                      <a:r>
                        <a:rPr lang="ru-RU" sz="2000" dirty="0" smtClean="0"/>
                        <a:t>7А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11.10.  -  5,28</a:t>
                      </a:r>
                    </a:p>
                    <a:p>
                      <a:pPr algn="ctr"/>
                      <a:r>
                        <a:rPr lang="ru-RU" sz="2000" dirty="0" smtClean="0"/>
                        <a:t>03.05.  -  5,17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6,07</a:t>
                      </a:r>
                    </a:p>
                    <a:p>
                      <a:pPr algn="ctr"/>
                      <a:r>
                        <a:rPr lang="ru-RU" sz="2000" dirty="0" smtClean="0"/>
                        <a:t>5.31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90,2% / 51,6%</a:t>
                      </a:r>
                    </a:p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89,2% / 44,7%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/ 79%</a:t>
                      </a:r>
                    </a:p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93% / 57%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4032448" cy="5904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Имею публикации: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Статья «Слагаемые успеха» в журнале «Педагогический вестник Кубани» №4 (62) 2012 г.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Статья «Активные формы работы на уроках русского языка (из опыта работы)» в журнале «Информационный вестник»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Армавирского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филиала ККИДППО №1 (31) 2013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30824" y="3398692"/>
            <a:ext cx="82352" cy="6061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4683224" y="3551092"/>
            <a:ext cx="82352" cy="6061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44008" y="476672"/>
          <a:ext cx="4392488" cy="6215002"/>
        </p:xfrm>
        <a:graphic>
          <a:graphicData uri="http://schemas.openxmlformats.org/presentationml/2006/ole">
            <p:oleObj spid="_x0000_s1026" name="Acrobat Document" r:id="rId3" imgW="4533733" imgH="641578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055840"/>
          </a:xfrm>
        </p:spPr>
        <p:txBody>
          <a:bodyPr/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Размещаю разработки уроков, дидактические и контрольно-измерительные материалы на сайтах педагогических Интернет-ресурсов 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Pedsovet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Pedsovet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Uchportal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Pro school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Приняла участие во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Всероссийском фестивале педагогических идей  «Открытый урок», проводимом Издательским домом «Первое сентября» в 2012-2013 учебном году, отправив статью «Сотрудничество учителя и ученика на уроках русского языка».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Использую элементы известных технологий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718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 smtClean="0"/>
              <a:t>Технология педагогики сотрудничества</a:t>
            </a:r>
          </a:p>
          <a:p>
            <a:pPr algn="just"/>
            <a:r>
              <a:rPr lang="ru-RU" sz="2400" b="1" i="1" dirty="0" smtClean="0"/>
              <a:t>Технология </a:t>
            </a:r>
            <a:r>
              <a:rPr lang="ru-RU" sz="2400" b="1" i="1" dirty="0" err="1" smtClean="0"/>
              <a:t>С.Н.Лысенковой</a:t>
            </a:r>
            <a:r>
              <a:rPr lang="ru-RU" sz="2400" b="1" i="1" dirty="0" smtClean="0"/>
              <a:t>: перспективно-опережающее обучение с использованием схем при комментируемом управлении</a:t>
            </a:r>
          </a:p>
          <a:p>
            <a:pPr algn="just"/>
            <a:r>
              <a:rPr lang="ru-RU" sz="2400" b="1" i="1" dirty="0" smtClean="0"/>
              <a:t>Технология применения средств ИКТ и использования Интернета</a:t>
            </a:r>
          </a:p>
          <a:p>
            <a:pPr algn="just"/>
            <a:r>
              <a:rPr lang="ru-RU" sz="2400" b="1" i="1" dirty="0" smtClean="0"/>
              <a:t>Технология критического мышления через чтение и письмо (таблицы, кластер, </a:t>
            </a:r>
            <a:r>
              <a:rPr lang="ru-RU" sz="2400" b="1" i="1" dirty="0" err="1" smtClean="0"/>
              <a:t>синквейн</a:t>
            </a:r>
            <a:r>
              <a:rPr lang="ru-RU" sz="2400" b="1" i="1" dirty="0" smtClean="0"/>
              <a:t>)</a:t>
            </a:r>
          </a:p>
          <a:p>
            <a:pPr algn="just"/>
            <a:r>
              <a:rPr lang="ru-RU" sz="2400" b="1" i="1" dirty="0" smtClean="0"/>
              <a:t>Диалоговая технология</a:t>
            </a:r>
          </a:p>
          <a:p>
            <a:pPr algn="just"/>
            <a:r>
              <a:rPr lang="ru-RU" sz="2400" b="1" i="1" dirty="0" smtClean="0"/>
              <a:t>Тестовые технологии</a:t>
            </a:r>
          </a:p>
          <a:p>
            <a:pPr algn="ctr">
              <a:buNone/>
            </a:pPr>
            <a:r>
              <a:rPr lang="ru-RU" sz="2800" b="1" i="1" dirty="0" smtClean="0"/>
              <a:t>    Воспитывать вопросительное отношение к жизни, не преподносить истину, а научить её находить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40960" cy="28803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«Любая деятельность может быть либо технологией, либо искусством. Искусство основано на интуиции, технология – на науке. С искусства всё начинается, технологией заканчивается, чтобы затем всё началось сначала». (Беспалько В.П. «Слагаемые педагогической технологии»)</a:t>
            </a:r>
            <a:endParaRPr lang="ru-RU" sz="27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Содержимое 14" descr="IMG_092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788024" y="4005064"/>
            <a:ext cx="4038600" cy="2267284"/>
          </a:xfrm>
        </p:spPr>
      </p:pic>
      <p:pic>
        <p:nvPicPr>
          <p:cNvPr id="8" name="Содержимое 7" descr="IMG_092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3528" y="4005064"/>
            <a:ext cx="4038600" cy="2267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-255897"/>
            <a:ext cx="78488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Беспалько В.П. Слагаемые педагогической технологии. М.: Педагогика, 1989.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Горшкова В.Н. Синтаксис и пунктуация. Упражнения с выборочным ответом. М.: Просвещение, 1975.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Созонов В.П. найти в себе точки опоры. Ижевск: 2007.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Сухомлинский В.А. Всё начинается с учителя. М.: 1983.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Карасик Л.А. Цепочка грамотности.// Русский язык в школе.- 1998.- №3.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546848" cy="4870141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b="1" dirty="0" smtClean="0"/>
              <a:t>Роль ученика в образовательном процессе.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b="1" dirty="0" smtClean="0"/>
              <a:t>Путь к успеху.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/>
              <a:t>Система работы со справочником (опорные таблицы).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/>
              <a:t>Совершенствование системы контроля (перфокарты).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/>
              <a:t>Формирование интереса к урокам.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/>
              <a:t>Участие подростков в оценочной деятельности.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/>
              <a:t>Коммуникативная направленность обучения.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/>
              <a:t>Использование ИКТ.  </a:t>
            </a:r>
          </a:p>
          <a:p>
            <a:pPr marL="571500" indent="-571500">
              <a:buAutoNum type="romanUcPeriod" startAt="3"/>
            </a:pPr>
            <a:r>
              <a:rPr lang="ru-RU" sz="2400" b="1" dirty="0" smtClean="0"/>
              <a:t>Некоторые результаты работы.</a:t>
            </a:r>
          </a:p>
          <a:p>
            <a:pPr marL="571500" indent="-571500">
              <a:buAutoNum type="romanUcPeriod" startAt="3"/>
            </a:pPr>
            <a:r>
              <a:rPr lang="ru-RU" sz="2400" b="1" dirty="0" smtClean="0"/>
              <a:t>Выводы.</a:t>
            </a:r>
          </a:p>
          <a:p>
            <a:pPr marL="571500" indent="-571500">
              <a:buAutoNum type="romanUcPeriod" startAt="3"/>
            </a:pPr>
            <a:r>
              <a:rPr lang="ru-RU" sz="2400" b="1" dirty="0" smtClean="0"/>
              <a:t>Литература.</a:t>
            </a:r>
          </a:p>
        </p:txBody>
      </p:sp>
      <p:pic>
        <p:nvPicPr>
          <p:cNvPr id="2050" name="Picture 2" descr="C:\Documents and Settings\Мама\Мои документы\DCIM\Содерж.шкафов\IMG_0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1700808"/>
            <a:ext cx="2489200" cy="458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26876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настоящее время в России идёт становление новой системы образования, ориентированного на вхождение в мировое образовательное пространство. Важнейшей составляющей педагогического процесса становится личностно-ориентированное взаимодействие учителя с учеником. Ученик перестаёт быть только объектом обучения и воспитания, он субъект образовательного процесса, в котором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саморазвивается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самореализуется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Ученик изначально является носителем опыта, в обучении происходит «встреча» заданного с уже имеющимся субъектным опытом, обогащение, «окультуривание» его. Задача учителя – содействовать саморазвитию ребёнка.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«Цветок растёт сам. Его не надо тянуть за вершину, пихать и пинать.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Его надо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поливать, обогревать и освещать солнцем. Ему нужно создавать условия, удовлетворяя его нужды и запросы. И тогда растение будет здоровым, сильным и прекрасным» (Созонов В.П. «Найти в себе точки опоры»).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4530824" y="3398692"/>
            <a:ext cx="82352" cy="6061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4683224" y="3551092"/>
            <a:ext cx="82352" cy="6061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4835624" y="3703492"/>
            <a:ext cx="82352" cy="6061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48965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</a:t>
            </a:r>
          </a:p>
          <a:p>
            <a:pPr indent="288000" algn="just">
              <a:buNone/>
            </a:pPr>
            <a:r>
              <a:rPr lang="ru-RU" b="1" i="1" dirty="0" smtClean="0"/>
              <a:t>     Самое главное приобретение, которое необходимо сделать ребёнку в период обучения в школе, - это обрести чувство собственного достоинства, веру в себя, что он знает, умеет и способен. Поэтому усвоение знаний из цели превращается в средство развития ученика.</a:t>
            </a:r>
          </a:p>
          <a:p>
            <a:pPr indent="288000" algn="just">
              <a:buNone/>
            </a:pPr>
            <a:endParaRPr lang="ru-RU" b="1" i="1" dirty="0" smtClean="0"/>
          </a:p>
          <a:p>
            <a:pPr indent="288000" algn="just">
              <a:buNone/>
            </a:pPr>
            <a:r>
              <a:rPr lang="ru-RU" b="1" i="1" smtClean="0"/>
              <a:t>    Значит </a:t>
            </a:r>
            <a:r>
              <a:rPr lang="ru-RU" b="1" i="1" dirty="0" smtClean="0"/>
              <a:t>важнейшим условием благополучия внутреннего мира и становления психически здоровой личности ребёнка является его успешность в учёбе.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62646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«Подросток теряет интерес к учению не потому, что перестал считать его важным, значительным для себя делом, а потому что устал от неудач в нём» (Созонов В.П. Найти в себе точки опоры»). 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Как помочь ребёнку утвердиться в учёбе, как оградить его от неудач или хотя бы уменьшить их количество? Как создать атмосферу творчества, как снять страх у ребят перед собственным неумением и беспомощностью?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     Проверенная мною на практике методическая система помогает решению этой проблемы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34387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В процессе учебной работы разрешаю учащимся пользоваться самодельным справочником. Главный раздел справочника – «Таблицы» - включает в себя схемы и опорные таблицы по основным правилам орфографии и пунктуации, образцы рассуждений при применении правил. Система опорных таблиц позволяет сосредоточить внимание учащихся на определённом языковом явлении, приучает сравнивать, находить общее и различное в сопоставимых фактах, обосновывать свои решения, вырабатывает навыки самоконтроля – словом, помогает активизировать репродуктивную деятельность учащихся, повышает её развивающий потенциал, обеспечивает более глубокое и прочное усвоение материала.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Таблицы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091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3143248"/>
            <a:ext cx="4071966" cy="3000396"/>
          </a:xfrm>
        </p:spPr>
      </p:pic>
      <p:pic>
        <p:nvPicPr>
          <p:cNvPr id="6" name="Содержимое 5" descr="IMG_093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1772816"/>
            <a:ext cx="4104456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355</TotalTime>
  <Words>1707</Words>
  <Application>Microsoft Office PowerPoint</Application>
  <PresentationFormat>Экран (4:3)</PresentationFormat>
  <Paragraphs>161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Поток</vt:lpstr>
      <vt:lpstr>Acrobat Document</vt:lpstr>
      <vt:lpstr>Дёмина Алевтина Аркадьевна, учитель русского языка и литературы  МБОУ СОШ № 52 г. Краснодара</vt:lpstr>
      <vt:lpstr>Слагаемые  успеха</vt:lpstr>
      <vt:lpstr>Содержание </vt:lpstr>
      <vt:lpstr>Слайд 4</vt:lpstr>
      <vt:lpstr>Слайд 5</vt:lpstr>
      <vt:lpstr>Слайд 6</vt:lpstr>
      <vt:lpstr>Слайд 7</vt:lpstr>
      <vt:lpstr>Слайд 8</vt:lpstr>
      <vt:lpstr>Таблицы</vt:lpstr>
      <vt:lpstr>Слайд 10</vt:lpstr>
      <vt:lpstr>Слайд 11</vt:lpstr>
      <vt:lpstr>Мои ошибки</vt:lpstr>
      <vt:lpstr>   Карточки с выборочным ответом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Использую элементы известных технологий</vt:lpstr>
      <vt:lpstr> «Любая деятельность может быть либо технологией, либо искусством. Искусство основано на интуиции, технология – на науке. С искусства всё начинается, технологией заканчивается, чтобы затем всё началось сначала». (Беспалько В.П. «Слагаемые педагогической технологии»)</vt:lpstr>
      <vt:lpstr>Слайд 28</vt:lpstr>
    </vt:vector>
  </TitlesOfParts>
  <Company>mipt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Дёмина</dc:creator>
  <cp:lastModifiedBy>Дёмина</cp:lastModifiedBy>
  <cp:revision>76</cp:revision>
  <dcterms:created xsi:type="dcterms:W3CDTF">2013-04-21T12:03:53Z</dcterms:created>
  <dcterms:modified xsi:type="dcterms:W3CDTF">2013-04-28T13:39:48Z</dcterms:modified>
</cp:coreProperties>
</file>