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3"/>
  </p:notesMasterIdLst>
  <p:sldIdLst>
    <p:sldId id="256" r:id="rId2"/>
    <p:sldId id="358" r:id="rId3"/>
    <p:sldId id="292" r:id="rId4"/>
    <p:sldId id="359" r:id="rId5"/>
    <p:sldId id="294" r:id="rId6"/>
    <p:sldId id="315" r:id="rId7"/>
    <p:sldId id="360" r:id="rId8"/>
    <p:sldId id="317" r:id="rId9"/>
    <p:sldId id="319" r:id="rId10"/>
    <p:sldId id="370" r:id="rId11"/>
    <p:sldId id="321" r:id="rId12"/>
    <p:sldId id="361" r:id="rId13"/>
    <p:sldId id="323" r:id="rId14"/>
    <p:sldId id="363" r:id="rId15"/>
    <p:sldId id="366" r:id="rId16"/>
    <p:sldId id="365" r:id="rId17"/>
    <p:sldId id="326" r:id="rId18"/>
    <p:sldId id="367" r:id="rId19"/>
    <p:sldId id="368" r:id="rId20"/>
    <p:sldId id="324" r:id="rId21"/>
    <p:sldId id="332" r:id="rId22"/>
    <p:sldId id="371" r:id="rId23"/>
    <p:sldId id="336" r:id="rId24"/>
    <p:sldId id="337" r:id="rId25"/>
    <p:sldId id="372" r:id="rId26"/>
    <p:sldId id="374" r:id="rId27"/>
    <p:sldId id="375" r:id="rId28"/>
    <p:sldId id="339" r:id="rId29"/>
    <p:sldId id="340" r:id="rId30"/>
    <p:sldId id="357" r:id="rId31"/>
    <p:sldId id="341" r:id="rId32"/>
    <p:sldId id="345" r:id="rId33"/>
    <p:sldId id="347" r:id="rId34"/>
    <p:sldId id="354" r:id="rId35"/>
    <p:sldId id="356" r:id="rId36"/>
    <p:sldId id="376" r:id="rId37"/>
    <p:sldId id="378" r:id="rId38"/>
    <p:sldId id="380" r:id="rId39"/>
    <p:sldId id="349" r:id="rId40"/>
    <p:sldId id="350" r:id="rId41"/>
    <p:sldId id="351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B73A824-EF03-4A4C-926E-7B1C17FCC387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10AAD56-31A7-40FC-9367-239426C94F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2771" name="Заметки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ru-RU" dirty="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Заметки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4819" name="Заметки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5843" name="Заметки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</p:grpSp>
        </p:grpSp>
      </p:grpSp>
      <p:sp>
        <p:nvSpPr>
          <p:cNvPr id="92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2FD1F-52BE-4FCF-91B8-0C6F9741E5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A1556-17C6-450E-A984-B3218232DC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6AF5A-7D34-4C8A-973E-EB80FBC174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D5E36-9A32-433A-84DF-15BC4151E0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11737-AC07-4513-A943-63AFAC947A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276E6-E1E5-4242-A468-651004421D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1D57D-4837-490A-8E16-286478E35A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BF9A2-BB1C-4494-9D87-1AC831AD0F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8FEC8-17F3-4446-B7FF-6C25534E58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E31F-B991-40DA-8983-93DE6190A7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FB756-8E83-4F12-9BF0-45EC0980EF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19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19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0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0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2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1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1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1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2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2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2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2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2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2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2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2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2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3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3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3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3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3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3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3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3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4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4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4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4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24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4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4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5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5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5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5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2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82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82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825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</p:grpSp>
        </p:grpSp>
      </p:grpSp>
      <p:sp>
        <p:nvSpPr>
          <p:cNvPr id="82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2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2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528E785-B3B4-48E2-97CF-56842D2032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1%81%D1%8B%D0%BB%D0%BA%D0%B0_(%D0%BD%D0%B0%D0%BA%D0%B0%D0%B7%D0%B0%D0%BD%D0%B8%D0%B5)" TargetMode="External"/><Relationship Id="rId2" Type="http://schemas.openxmlformats.org/officeDocument/2006/relationships/hyperlink" Target="http://ru.wikipedia.org/wiki/1926_%D0%B3%D0%BE%D0%B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ru.wikipedia.org/wiki/%D0%A1%D0%B0%D1%80%D0%B0%D1%82%D0%BE%D0%B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714356"/>
            <a:ext cx="8358216" cy="292895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FFC000"/>
                </a:solidFill>
              </a:rPr>
              <a:t>Устный журнал </a:t>
            </a:r>
            <a:br>
              <a:rPr lang="ru-RU" sz="3600" b="1" i="1" dirty="0" smtClean="0">
                <a:solidFill>
                  <a:srgbClr val="FFC000"/>
                </a:solidFill>
              </a:rPr>
            </a:br>
            <a:r>
              <a:rPr lang="ru-RU" sz="3600" b="1" i="1" dirty="0" smtClean="0">
                <a:solidFill>
                  <a:srgbClr val="FFC000"/>
                </a:solidFill>
              </a:rPr>
              <a:t>«…Вы как целая эпоха» (по страницам жизни и творчества Лидии Корнеевны Чуковской)</a:t>
            </a:r>
            <a:endParaRPr lang="ru-RU" sz="3600" b="1" i="1" dirty="0" smtClean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286388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Составила: Айзятова Фидания Мидехатовна, учитель русского языка и литературы МБОУ «Старокакерлинская сош» Дрожжановского района РТ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85813"/>
            <a:ext cx="3375025" cy="56435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29058" y="857232"/>
            <a:ext cx="4757742" cy="5268931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1800" i="1" spc="90" dirty="0" smtClean="0"/>
              <a:t>10 лет  Лидия Чуковская </a:t>
            </a:r>
            <a:endParaRPr lang="en-US" sz="1800" i="1" spc="90" dirty="0" smtClean="0"/>
          </a:p>
          <a:p>
            <a:pPr eaLnBrk="1" hangingPunct="1">
              <a:buNone/>
              <a:defRPr/>
            </a:pPr>
            <a:r>
              <a:rPr lang="ru-RU" sz="1800" i="1" spc="90" dirty="0" smtClean="0"/>
              <a:t>     работала  с С.Я. Маршаком</a:t>
            </a:r>
            <a:r>
              <a:rPr lang="en-US" sz="1800" i="1" spc="90" dirty="0" smtClean="0"/>
              <a:t> -</a:t>
            </a:r>
            <a:r>
              <a:rPr lang="ru-RU" sz="1800" i="1" spc="90" dirty="0" smtClean="0"/>
              <a:t> поэтом, переводчиком, редактором Детиздата.</a:t>
            </a:r>
          </a:p>
          <a:p>
            <a:pPr eaLnBrk="1" hangingPunct="1">
              <a:buNone/>
              <a:defRPr/>
            </a:pPr>
            <a:r>
              <a:rPr lang="ru-RU" sz="1800" i="1" spc="90" dirty="0" smtClean="0"/>
              <a:t>     Ее коллегами были Н. Заболоцкий, Н. Олейников,        Д. Хармс, А. </a:t>
            </a:r>
            <a:r>
              <a:rPr lang="en-US" sz="1800" i="1" spc="90" dirty="0" smtClean="0"/>
              <a:t> </a:t>
            </a:r>
            <a:r>
              <a:rPr lang="ru-RU" sz="1800" i="1" spc="90" dirty="0" smtClean="0"/>
              <a:t>Введенский и  другие ныне признанные классики русской литературы. </a:t>
            </a:r>
          </a:p>
          <a:p>
            <a:pPr eaLnBrk="1" hangingPunct="1">
              <a:buNone/>
              <a:defRPr/>
            </a:pPr>
            <a:r>
              <a:rPr lang="ru-RU" sz="1800" i="1" spc="90" dirty="0" smtClean="0"/>
              <a:t>     Это был «крошечный островок словесной, художнической, литографской и типографской культуры».</a:t>
            </a:r>
          </a:p>
          <a:p>
            <a:pPr eaLnBrk="1" hangingPunct="1">
              <a:buNone/>
              <a:defRPr/>
            </a:pPr>
            <a:r>
              <a:rPr lang="ru-RU" sz="1800" i="1" spc="90" dirty="0" smtClean="0"/>
              <a:t>      Гибель в 1937 г. </a:t>
            </a:r>
          </a:p>
          <a:p>
            <a:pPr eaLnBrk="1" hangingPunct="1">
              <a:buNone/>
              <a:defRPr/>
            </a:pPr>
            <a:r>
              <a:rPr lang="ru-RU" sz="1800" i="1" spc="90" dirty="0" smtClean="0"/>
              <a:t>     «ленинградской редакции»</a:t>
            </a:r>
          </a:p>
          <a:p>
            <a:pPr eaLnBrk="1" hangingPunct="1">
              <a:buNone/>
              <a:defRPr/>
            </a:pPr>
            <a:r>
              <a:rPr lang="ru-RU" sz="1800" i="1" spc="90" dirty="0" smtClean="0"/>
              <a:t>     определила ее взгляды и поведение на многие годы вперед. </a:t>
            </a:r>
            <a:endParaRPr lang="en-US" sz="1800" i="1" spc="9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0" y="928688"/>
            <a:ext cx="4214813" cy="4286250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 1929 году вышла замуж за историка литературы Цезаря Самойловича Вольпе. От этого брака </a:t>
            </a:r>
            <a:r>
              <a:rPr lang="ru-RU" dirty="0" smtClean="0"/>
              <a:t> в 1931 </a:t>
            </a:r>
            <a:r>
              <a:rPr lang="ru-RU" dirty="0"/>
              <a:t>году родилась дочь </a:t>
            </a:r>
            <a:r>
              <a:rPr lang="ru-RU" dirty="0" smtClean="0"/>
              <a:t>Елена.</a:t>
            </a:r>
            <a:endParaRPr lang="ru-RU" dirty="0"/>
          </a:p>
        </p:txBody>
      </p:sp>
      <p:pic>
        <p:nvPicPr>
          <p:cNvPr id="9219" name="Рисунок 4" descr="оол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428750"/>
            <a:ext cx="321468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4 страница. </a:t>
            </a:r>
          </a:p>
          <a:p>
            <a:pPr algn="ctr">
              <a:buNone/>
            </a:pPr>
            <a:r>
              <a:rPr lang="ru-RU" dirty="0" smtClean="0"/>
              <a:t>«Мы должны знать, как это произошло, чтобы никто и никогда не мог выкрасть наше будущее снова. Изучение прошлого- это спасение будущего, его гарант».</a:t>
            </a:r>
          </a:p>
          <a:p>
            <a:pPr algn="r">
              <a:buNone/>
            </a:pPr>
            <a:r>
              <a:rPr lang="ru-RU" sz="2800" dirty="0" smtClean="0"/>
              <a:t>Евгений Евтушенко.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Текст 1"/>
          <p:cNvSpPr>
            <a:spLocks noGrp="1"/>
          </p:cNvSpPr>
          <p:nvPr>
            <p:ph type="body" idx="4294967295"/>
          </p:nvPr>
        </p:nvSpPr>
        <p:spPr>
          <a:xfrm>
            <a:off x="428596" y="979488"/>
            <a:ext cx="4306917" cy="4949842"/>
          </a:xfrm>
          <a:noFill/>
        </p:spPr>
        <p:txBody>
          <a:bodyPr/>
          <a:lstStyle/>
          <a:p>
            <a:pPr marL="390525" indent="-293688" eaLnBrk="1">
              <a:lnSpc>
                <a:spcPct val="150000"/>
              </a:lnSpc>
              <a:buSzPct val="45000"/>
              <a:buNone/>
            </a:pPr>
            <a:r>
              <a:rPr lang="ru-RU" sz="1600" dirty="0" smtClean="0">
                <a:effectLst/>
                <a:ea typeface="Microsoft YaHei" pitchFamily="34" charset="-122"/>
              </a:rPr>
              <a:t>     Второй </a:t>
            </a:r>
            <a:r>
              <a:rPr lang="ru-RU" sz="1600" dirty="0" smtClean="0">
                <a:effectLst/>
                <a:ea typeface="Microsoft YaHei" pitchFamily="34" charset="-122"/>
              </a:rPr>
              <a:t>муж Лидии Корнеевны физик Матвей Бронштейн был арестован в 1937-м году и получил «десять лет без права переписки», что в те годы означало: расстрел. Под впечатлением событий тех лет Чуковская написала повесть «Софья Петровна».Чуковская работала над повестью  в1939–1940 годы (опубликована в 1965 году в Париже под названием   «Опустелый дом»), в которой рассказала о том, как массовый террор постепенно осознается простым, не занимающимся политикой человеком. </a:t>
            </a:r>
          </a:p>
        </p:txBody>
      </p:sp>
      <p:pic>
        <p:nvPicPr>
          <p:cNvPr id="1024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9025" y="1143000"/>
            <a:ext cx="3917950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357188" y="500063"/>
            <a:ext cx="8286750" cy="550068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47148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000" i="1" dirty="0" smtClean="0"/>
              <a:t>     Летом 37-го года был арестован М. П. Бронштейн. Его приговорили к десяти годам без права переписки. Но то, что эта формулировка означает расстрел, Лидия Корнеевна узнала лишь через два года. (Подробнее об этой трагедии можно будет прочитать в ее книге "Прочерк", над которой она, на моей памяти, работает уже десять лет. Я прочел три редакции этой книги - мне понравилась и самая первая, но беспощадная к себе Лидия Корнеевна сейчас заканчивает четвертую… Эта книга не только о том, как они с Корнеем Ивановичем хлопотали об освобождении ее уже расстрелянного, мужа, но одновременно это пронзительная повесть о конце тридцатых годов, о мужестве и страхе ленинградцев, о том, что сумели с ними сделать чекисты, и том, чего они все-таки сделать не сумели).</a:t>
            </a:r>
            <a:r>
              <a:rPr lang="en-US" sz="2000" i="1" dirty="0" smtClean="0"/>
              <a:t>               </a:t>
            </a:r>
            <a:r>
              <a:rPr lang="en-US" sz="2000" dirty="0" smtClean="0">
                <a:solidFill>
                  <a:srgbClr val="FFC000"/>
                </a:solidFill>
              </a:rPr>
              <a:t/>
            </a:r>
            <a:br>
              <a:rPr lang="en-US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                         </a:t>
            </a:r>
            <a:r>
              <a:rPr lang="ru-RU" sz="2000" b="1" i="1" dirty="0" smtClean="0">
                <a:solidFill>
                  <a:srgbClr val="7030A0"/>
                </a:solidFill>
              </a:rPr>
              <a:t>Владимир Корнилов. «…Вы как целая  эпоха»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5 страница. </a:t>
            </a:r>
          </a:p>
          <a:p>
            <a:pPr algn="ctr">
              <a:buNone/>
            </a:pPr>
            <a:r>
              <a:rPr lang="ru-RU" dirty="0" smtClean="0"/>
              <a:t>Судьба книги «Софья Петровна»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sz="2000" i="1" dirty="0" smtClean="0"/>
              <a:t> </a:t>
            </a:r>
            <a:r>
              <a:rPr lang="ru-RU" sz="2000" i="1" dirty="0" smtClean="0"/>
              <a:t>«Не хочу мести, не хочу суда. Хочу, чтобы люди знали и помнили как все это было».</a:t>
            </a:r>
          </a:p>
          <a:p>
            <a:pPr algn="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Акмал Икрамов Камил, писатель, расстрелян в 1938г.</a:t>
            </a:r>
          </a:p>
          <a:p>
            <a:pPr algn="ctr">
              <a:buNone/>
            </a:pPr>
            <a:endParaRPr lang="ru-RU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214282" y="214290"/>
            <a:ext cx="8715375" cy="6357938"/>
          </a:xfrm>
          <a:prstGeom prst="foldedCorner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857250"/>
            <a:ext cx="8229600" cy="60007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    </a:t>
            </a:r>
            <a:r>
              <a:rPr lang="ru-RU" sz="2400" dirty="0" smtClean="0"/>
              <a:t>После ареста мужа пришли арестовывать и Лидию Корнеевну - как жену "врага народа". К счастью, ее не оказалось дома. Она тут же покинула Ленинград и смогла вернуться домой лишь через год с лишним. В ту пору, когда в стране царила помесь слепого энтузиазма с леденящим душу ужасом, она написала "Софью Петровну" ,которая, как и "Реквием" Ахматовой, послужит в библейском смысле оправданием нашей литературы тех лет. Ведь написать тогда - даже в стол! - такую повесть было смертельно опасно. Но, как сказано в Писании, не погибнет город, в котором есть праведники. (В нашем случае - праведницы).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          </a:t>
            </a:r>
            <a:r>
              <a:rPr lang="ru-RU" sz="2400" dirty="0" smtClean="0">
                <a:solidFill>
                  <a:srgbClr val="0070C0"/>
                </a:solidFill>
              </a:rPr>
              <a:t>Владимир Корнилов. «…Вы как целая  эпоха»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                             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214313" y="285750"/>
            <a:ext cx="8786812" cy="61436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357298"/>
            <a:ext cx="7729566" cy="500062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    Лида Чуковская осталась верна твердости своего характера. Надежности, которую так ценила в других. Верна с юности до последних дней. И лучшие друзья платили ей тем же. Так, Исидор Гликин и его сестра Розалия годами - каждый до своей смерти - тайно хранили драгоценную рукопись "Софьи Петровны". А после смерти Сталина Лидия Корнеевна взяла ее из тайника в Ленинграде. 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ru-RU" sz="1800" dirty="0" smtClean="0"/>
              <a:t>                     Анатолий Разумов  «Памяти юности Лидии Чуковской».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6 страница. </a:t>
            </a:r>
          </a:p>
          <a:p>
            <a:pPr algn="ctr">
              <a:buNone/>
            </a:pPr>
            <a:r>
              <a:rPr lang="ru-RU" sz="3600" dirty="0" smtClean="0"/>
              <a:t>«У нас зря не посадят».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000" i="1" dirty="0" smtClean="0">
                <a:solidFill>
                  <a:srgbClr val="FFFF00"/>
                </a:solidFill>
              </a:rPr>
              <a:t>«Ваша повесть измерительный прибор. С помощью этого прибора каждый может измерить, сколько в нем самом живет еще рабьего, тупого, глухо-слепо-немого</a:t>
            </a:r>
            <a:r>
              <a:rPr lang="ru-RU" sz="2000" i="1" dirty="0" smtClean="0"/>
              <a:t>».</a:t>
            </a:r>
            <a:endParaRPr lang="ru-RU" sz="2000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139825"/>
          </a:xfrm>
        </p:spPr>
        <p:txBody>
          <a:bodyPr/>
          <a:lstStyle/>
          <a:p>
            <a:pPr algn="l"/>
            <a:r>
              <a:rPr lang="ru-RU" sz="2400" dirty="0" smtClean="0"/>
              <a:t>7 страница. </a:t>
            </a:r>
            <a:br>
              <a:rPr lang="ru-RU" sz="2400" dirty="0" smtClean="0"/>
            </a:br>
            <a:r>
              <a:rPr lang="ru-RU" sz="4800" dirty="0" smtClean="0"/>
              <a:t>«… Вы как целая эпоха».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preview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058" b="1305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8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714348" y="4857761"/>
            <a:ext cx="7929618" cy="213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</a:rPr>
              <a:t>1 страница.  </a:t>
            </a:r>
            <a:endParaRPr lang="ru-RU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Лидия </a:t>
            </a:r>
            <a:r>
              <a:rPr lang="ru-RU" sz="2000" dirty="0">
                <a:solidFill>
                  <a:srgbClr val="FFFF00"/>
                </a:solidFill>
              </a:rPr>
              <a:t>Чуковская все еще далеко впереди,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она дожидается нас в иной, </a:t>
            </a:r>
          </a:p>
          <a:p>
            <a:r>
              <a:rPr lang="ru-RU" sz="2000" dirty="0">
                <a:solidFill>
                  <a:srgbClr val="FFFF00"/>
                </a:solidFill>
              </a:rPr>
              <a:t>человечной и умной России.</a:t>
            </a:r>
          </a:p>
          <a:p>
            <a:pPr algn="r"/>
            <a:r>
              <a:rPr lang="ru-RU" sz="2000" dirty="0">
                <a:solidFill>
                  <a:srgbClr val="FFFF00"/>
                </a:solidFill>
              </a:rPr>
              <a:t>                           /С.А. Лурье/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4786313" y="1000125"/>
            <a:ext cx="3929062" cy="442912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5357818" y="2143116"/>
            <a:ext cx="3071807" cy="211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ea typeface="Microsoft YaHei" pitchFamily="34" charset="-122"/>
              </a:rPr>
              <a:t>Репрессиям в писательской среде посвящена написанная в форме дневника книга  "Спуск под воду" (</a:t>
            </a:r>
            <a:r>
              <a:rPr lang="ru-RU" dirty="0" smtClean="0">
                <a:ea typeface="Microsoft YaHei" pitchFamily="34" charset="-122"/>
              </a:rPr>
              <a:t>1972г).</a:t>
            </a:r>
            <a:endParaRPr lang="ru-RU" dirty="0"/>
          </a:p>
        </p:txBody>
      </p:sp>
      <p:pic>
        <p:nvPicPr>
          <p:cNvPr id="12292" name="Рисунок 3" descr="8729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285875"/>
            <a:ext cx="34290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85938" y="500063"/>
            <a:ext cx="4857750" cy="452596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b="1" i="1" dirty="0" smtClean="0"/>
              <a:t>...Были казни, были бури,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i="1" dirty="0" smtClean="0"/>
              <a:t>Но среди переполоха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i="1" dirty="0" smtClean="0"/>
              <a:t>В жизни и в литературе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i="1" dirty="0" smtClean="0"/>
              <a:t>Вы, как целая эпоха.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i="1" dirty="0" smtClean="0"/>
              <a:t>Перед адом и кошмаром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i="1" dirty="0" smtClean="0"/>
              <a:t>Вы стояли что есть силы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i="1" dirty="0" smtClean="0"/>
              <a:t>Петроградским  ординаром,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i="1" dirty="0" smtClean="0"/>
              <a:t>Чтобы нас не затопило.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i="1" dirty="0" smtClean="0"/>
              <a:t>Знаю, Лидия Корнеевна,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i="1" dirty="0" smtClean="0"/>
              <a:t>Как нерадостно и трудно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i="1" dirty="0" smtClean="0"/>
              <a:t>Так стараться ежедневно,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i="1" dirty="0" smtClean="0"/>
              <a:t>Ежечасно и минутно...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FFFF00"/>
                </a:solidFill>
              </a:rPr>
              <a:t>           </a:t>
            </a:r>
            <a:r>
              <a:rPr lang="ru-RU" sz="1800" b="1" dirty="0" smtClean="0">
                <a:solidFill>
                  <a:srgbClr val="FFC000"/>
                </a:solidFill>
              </a:rPr>
              <a:t>В.Корнилов « … Вы как целая эпоха»</a:t>
            </a:r>
            <a:endParaRPr lang="ru-RU" sz="1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8 страница.</a:t>
            </a:r>
          </a:p>
          <a:p>
            <a:pPr algn="ctr">
              <a:buNone/>
            </a:pPr>
            <a:r>
              <a:rPr lang="ru-RU" sz="4000" dirty="0" smtClean="0"/>
              <a:t>Л.К.Чуковская и А.А.Ахматова</a:t>
            </a:r>
            <a:endParaRPr lang="ru-RU"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" y="163513"/>
            <a:ext cx="7835900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4899025"/>
            <a:ext cx="8991600" cy="77946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4050" y="4083050"/>
            <a:ext cx="7835900" cy="1476375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18"/>
                <a:ea typeface="Microsoft YaHei" pitchFamily="2"/>
                <a:cs typeface="Mangal" pitchFamily="2"/>
              </a:rPr>
              <a:t>С 1938-го по 1941-й год, затем в эвакуации в Ташкенте, и с 1952-го Чуковская вела подробные записи своих бесед с Анной Ахматовой, которые стали важнейшим литературным и политическим памятником эпохи. Она была среди тех, кто в течение долгих лет помнил текст «Реквиема» наизусть, так как Ахматова не сохраняла рукопись, сжигая каждое стихотворение цикла сразу после прочтения.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idx="1"/>
          </p:nvPr>
        </p:nvSpPr>
        <p:spPr>
          <a:xfrm>
            <a:off x="5286375" y="642918"/>
            <a:ext cx="3429029" cy="5016758"/>
          </a:xfrm>
        </p:spPr>
        <p:txBody>
          <a:bodyPr wrap="square">
            <a:spAutoFit/>
          </a:bodyPr>
          <a:lstStyle/>
          <a:p>
            <a:pPr eaLnBrk="1" hangingPunct="1">
              <a:buNone/>
              <a:defRPr/>
            </a:pPr>
            <a:r>
              <a:rPr lang="ru-RU" sz="2000" i="1" dirty="0" smtClean="0"/>
              <a:t>    «</a:t>
            </a:r>
            <a:r>
              <a:rPr lang="ru-RU" sz="2000" i="1" dirty="0" smtClean="0"/>
              <a:t>Колеблясь между </a:t>
            </a:r>
            <a:r>
              <a:rPr lang="ru-RU" sz="2000" i="1" dirty="0" smtClean="0"/>
              <a:t>страхом обыска </a:t>
            </a:r>
            <a:r>
              <a:rPr lang="ru-RU" sz="2000" i="1" dirty="0" smtClean="0"/>
              <a:t>и необходимостью записывать каждое ее слово, я начала вести дневник наших встреч. Разговоры я записывала, стихи, творимые ею, запоминала наизусть (в том числе «Реквием»)», за который, согласно «могильному» юмору тех лет, полагалось 25 лет расстрела».</a:t>
            </a:r>
          </a:p>
        </p:txBody>
      </p:sp>
      <p:pic>
        <p:nvPicPr>
          <p:cNvPr id="19460" name="Рисунок 5" descr="3364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714375"/>
            <a:ext cx="37147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271464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9 страница.  </a:t>
            </a:r>
          </a:p>
          <a:p>
            <a:pPr algn="ctr">
              <a:buNone/>
            </a:pPr>
            <a:r>
              <a:rPr lang="ru-RU" sz="4400" dirty="0" smtClean="0"/>
              <a:t>Автор замечательных стихов.</a:t>
            </a:r>
            <a:endParaRPr lang="ru-RU" sz="4400" dirty="0"/>
          </a:p>
        </p:txBody>
      </p:sp>
      <p:pic>
        <p:nvPicPr>
          <p:cNvPr id="2051" name="Picture 3" descr="C:\Documents and Settings\Admin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7" y="2214554"/>
            <a:ext cx="342902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2 3"/>
          <p:cNvSpPr/>
          <p:nvPr/>
        </p:nvSpPr>
        <p:spPr>
          <a:xfrm>
            <a:off x="-285750" y="0"/>
            <a:ext cx="5286375" cy="66436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571625"/>
            <a:ext cx="4757737" cy="46259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   В течение всей жизни Чуковская писала стихи, которые объединила в книгу «По эту сторону смерти»(1978).</a:t>
            </a:r>
            <a:endParaRPr lang="ru-RU" dirty="0"/>
          </a:p>
        </p:txBody>
      </p:sp>
      <p:pic>
        <p:nvPicPr>
          <p:cNvPr id="11268" name="Рисунок 4" descr="kral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642938"/>
            <a:ext cx="35718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10 страница.</a:t>
            </a:r>
          </a:p>
          <a:p>
            <a:pPr algn="ctr">
              <a:buNone/>
            </a:pPr>
            <a:r>
              <a:rPr lang="ru-RU" sz="4000" dirty="0" smtClean="0"/>
              <a:t>«… человек и писатель, одна из немногих настоящих писателей, оставшихся в России».</a:t>
            </a:r>
            <a:endParaRPr lang="ru-RU" sz="4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214313" y="428625"/>
            <a:ext cx="4686300" cy="5572143"/>
          </a:xfrm>
        </p:spPr>
        <p:txBody>
          <a:bodyPr/>
          <a:lstStyle/>
          <a:p>
            <a:pPr>
              <a:buNone/>
              <a:defRPr/>
            </a:pPr>
            <a:r>
              <a:rPr lang="ru-RU" sz="2000" dirty="0" smtClean="0"/>
              <a:t>    «</a:t>
            </a:r>
            <a:r>
              <a:rPr lang="ru-RU" sz="2000" dirty="0" smtClean="0"/>
              <a:t>С начала шестидесятых и в семидесятые годы вместе с другими представителями интеллигенции, писателями и учеными (Ф. Вигдорова,                Л. Копелев, А Якобсон, Л. Богораз, А Солженицын, А Д Сахаров, В. Войнович,       В. Корнилов,           Г. Владимов и др.) я постоянно выступала против беззаконий, творимых властью. Этот период моей работы и жизни отражен в сборнике "Открытое слово" и в других книгах». </a:t>
            </a:r>
          </a:p>
          <a:p>
            <a:pPr algn="r">
              <a:buNone/>
              <a:defRPr/>
            </a:pPr>
            <a:r>
              <a:rPr lang="ru-RU" sz="2000" dirty="0" smtClean="0">
                <a:solidFill>
                  <a:srgbClr val="FFFF00"/>
                </a:solidFill>
              </a:rPr>
              <a:t>Л. Чуковская "Автобиография" </a:t>
            </a:r>
          </a:p>
          <a:p>
            <a:pPr eaLnBrk="1" hangingPunct="1">
              <a:defRPr/>
            </a:pPr>
            <a:endParaRPr lang="ru-RU" dirty="0" smtClean="0">
              <a:solidFill>
                <a:srgbClr val="92D050"/>
              </a:solidFill>
            </a:endParaRPr>
          </a:p>
        </p:txBody>
      </p:sp>
      <p:pic>
        <p:nvPicPr>
          <p:cNvPr id="21507" name="Рисунок 16" descr="юб.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428625"/>
            <a:ext cx="33623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4840288" y="207963"/>
            <a:ext cx="4017992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С  1973  г. началась открытая «травля» писательницы. </a:t>
            </a:r>
          </a:p>
          <a:p>
            <a:pPr>
              <a:lnSpc>
                <a:spcPct val="150000"/>
              </a:lnSpc>
            </a:pPr>
            <a:r>
              <a:rPr lang="ru-RU" dirty="0"/>
              <a:t>9 января 1974 г. она была исключена из Союза писателей.</a:t>
            </a:r>
          </a:p>
          <a:p>
            <a:pPr>
              <a:lnSpc>
                <a:spcPct val="150000"/>
              </a:lnSpc>
            </a:pPr>
            <a:r>
              <a:rPr lang="ru-RU" dirty="0"/>
              <a:t>Не только ни единого слова, написанного ею, но и самое имя ее было запрещено упоминать в печати  15 лет  </a:t>
            </a:r>
            <a:r>
              <a:rPr lang="ru-RU" dirty="0" smtClean="0"/>
              <a:t> </a:t>
            </a:r>
            <a:r>
              <a:rPr lang="ru-RU" dirty="0"/>
              <a:t>(с1973 по 1988 г.) </a:t>
            </a:r>
          </a:p>
          <a:p>
            <a:pPr>
              <a:lnSpc>
                <a:spcPct val="150000"/>
              </a:lnSpc>
            </a:pPr>
            <a:r>
              <a:rPr lang="ru-RU" dirty="0"/>
              <a:t>3 июня 1987 года ее имя было </a:t>
            </a:r>
            <a:r>
              <a:rPr lang="ru-RU" dirty="0" smtClean="0"/>
              <a:t>упомянуто в </a:t>
            </a:r>
            <a:r>
              <a:rPr lang="ru-RU" dirty="0"/>
              <a:t>"Литературной </a:t>
            </a:r>
            <a:r>
              <a:rPr lang="ru-RU" dirty="0" smtClean="0"/>
              <a:t>Газете».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 В  1988  г. она была восстановлена в Союзе писателей</a:t>
            </a:r>
          </a:p>
        </p:txBody>
      </p:sp>
      <p:pic>
        <p:nvPicPr>
          <p:cNvPr id="22531" name="Рисунок 9" descr="preview.pngдд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14438"/>
            <a:ext cx="38576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-конечная звезда 3"/>
          <p:cNvSpPr/>
          <p:nvPr/>
        </p:nvSpPr>
        <p:spPr>
          <a:xfrm>
            <a:off x="357188" y="214313"/>
            <a:ext cx="7858125" cy="5929312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500042"/>
            <a:ext cx="8229600" cy="4714908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000" b="1" spc="3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spc="3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Вот что говорил друг, которого она считала одним из самых талантливых критиков, кто, как когда-то ее отец, возвращал критику в литературу- Самуил Лурье: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b="1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30" dirty="0" smtClean="0">
                <a:latin typeface="Times New Roman" pitchFamily="18" charset="0"/>
                <a:cs typeface="Times New Roman" pitchFamily="18" charset="0"/>
              </a:rPr>
              <a:t>«Мне кажется, что Лидия Корнеевна Чуковская была в этом нашем довольно безумном мире и в безумной истории как бы воплощением нормы. Вот она была воплощением нормального сознания, для которого такие вещи, как правда, человеческое величие, обладали реальным смыслом. Она в самом деле верила, что бывают великие люди, и Ахматову считала великим человеком. Она в самом деле верила, что это очень важно, чтобы речь, например, Ахматовой или наоборот - скверное выступление скверного человека, донос какой-нибудь, - был записан, вспомнен, не забыт... Потому что ей казалось, что правда играет в человеческих делах и в человеческой истории очень большую роль. »</a:t>
            </a:r>
            <a:r>
              <a:rPr lang="en-US" sz="2000" b="1" spc="3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000" b="1" spc="3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000" b="1" spc="3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Павел Крюков «Владелица луча».</a:t>
            </a:r>
          </a:p>
          <a:p>
            <a:pP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/>
              <a:t>    Особо нужно отметить роль Лидии Чуковской в спасении романа Бориса Житкова «Виктор Вавич». Уникальное произведение  о русской революции после убийственной рецензии Александра Фадеева было запрещено к печати, готовый набор рассыпан, ни одна книга так и не вышла из издательства… Лидия Корнеевна Чуковская сохранила один экземпляр романа, и именно благодаря ее усилиям этот роман увидел свет в начале 90х годов.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амять с посл. доступом 3"/>
          <p:cNvSpPr/>
          <p:nvPr/>
        </p:nvSpPr>
        <p:spPr>
          <a:xfrm>
            <a:off x="4286250" y="214313"/>
            <a:ext cx="4714875" cy="3214687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00575" y="571500"/>
            <a:ext cx="4114829" cy="250031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FFFF00"/>
                </a:solidFill>
                <a:ea typeface="Microsoft YaHei" pitchFamily="2"/>
                <a:cs typeface="Mangal" pitchFamily="2"/>
              </a:rPr>
              <a:t>      </a:t>
            </a:r>
            <a:r>
              <a:rPr lang="ru-RU" sz="1800" dirty="0" smtClean="0">
                <a:ea typeface="Microsoft YaHei" pitchFamily="2"/>
                <a:cs typeface="Mangal" pitchFamily="2"/>
              </a:rPr>
              <a:t>Для современников имя Лидии Корнеевны было неотделимо от понятия правды. «Ее голос прозвучал для всех как голос свободного, независимого, достойного человека»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FFFF00"/>
                </a:solidFill>
                <a:ea typeface="Microsoft YaHei" pitchFamily="2"/>
                <a:cs typeface="Mangal" pitchFamily="2"/>
              </a:rPr>
              <a:t>                                Наум Коржавин. 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23556" name="Рисунок 4" descr="previe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000125"/>
            <a:ext cx="3571875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конечная звезда 6"/>
          <p:cNvSpPr/>
          <p:nvPr/>
        </p:nvSpPr>
        <p:spPr>
          <a:xfrm>
            <a:off x="-142875" y="4714875"/>
            <a:ext cx="2143125" cy="17145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6011863" y="0"/>
            <a:ext cx="3132137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300" dirty="0">
              <a:solidFill>
                <a:srgbClr val="744D26"/>
              </a:solidFill>
            </a:endParaRPr>
          </a:p>
          <a:p>
            <a:endParaRPr lang="ru-RU" sz="2300" dirty="0">
              <a:solidFill>
                <a:srgbClr val="744D26"/>
              </a:solidFill>
            </a:endParaRPr>
          </a:p>
          <a:p>
            <a:endParaRPr lang="ru-RU" sz="2300" dirty="0">
              <a:solidFill>
                <a:srgbClr val="744D26"/>
              </a:solidFill>
            </a:endParaRPr>
          </a:p>
          <a:p>
            <a:endParaRPr lang="ru-RU" sz="2300" dirty="0">
              <a:solidFill>
                <a:srgbClr val="744D26"/>
              </a:solidFill>
            </a:endParaRPr>
          </a:p>
          <a:p>
            <a:endParaRPr lang="ru-RU" sz="2300" dirty="0">
              <a:solidFill>
                <a:srgbClr val="744D26"/>
              </a:solidFill>
            </a:endParaRPr>
          </a:p>
        </p:txBody>
      </p:sp>
      <p:pic>
        <p:nvPicPr>
          <p:cNvPr id="2662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975" y="357188"/>
            <a:ext cx="4391025" cy="4695825"/>
          </a:xfrm>
        </p:spPr>
      </p:pic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0" y="5229225"/>
            <a:ext cx="414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dirty="0">
                <a:solidFill>
                  <a:srgbClr val="FFFF00"/>
                </a:solidFill>
              </a:rPr>
              <a:t>Мемориальная доска на доме,</a:t>
            </a:r>
          </a:p>
          <a:p>
            <a:r>
              <a:rPr lang="ru-RU" sz="1700" dirty="0">
                <a:solidFill>
                  <a:srgbClr val="FFFF00"/>
                </a:solidFill>
              </a:rPr>
              <a:t> где жили М. Бронштейн и Л.Чуковская</a:t>
            </a:r>
          </a:p>
        </p:txBody>
      </p:sp>
      <p:sp>
        <p:nvSpPr>
          <p:cNvPr id="38919" name="Rectangle 11"/>
          <p:cNvSpPr>
            <a:spLocks noChangeArrowheads="1"/>
          </p:cNvSpPr>
          <p:nvPr/>
        </p:nvSpPr>
        <p:spPr bwMode="auto">
          <a:xfrm>
            <a:off x="4787900" y="765175"/>
            <a:ext cx="41386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i="1" dirty="0">
                <a:solidFill>
                  <a:srgbClr val="744D26"/>
                </a:solidFill>
              </a:rPr>
              <a:t>	</a:t>
            </a:r>
            <a:endParaRPr lang="ru-RU" sz="2000" i="1" dirty="0">
              <a:solidFill>
                <a:srgbClr val="744D26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400" i="1" dirty="0">
                <a:solidFill>
                  <a:srgbClr val="744D26"/>
                </a:solidFill>
              </a:rPr>
              <a:t>   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i="1" dirty="0">
                <a:solidFill>
                  <a:srgbClr val="744D26"/>
                </a:solidFill>
              </a:rPr>
              <a:t>    </a:t>
            </a:r>
            <a:r>
              <a:rPr lang="ru-RU" sz="2400" b="1" i="1" dirty="0">
                <a:solidFill>
                  <a:srgbClr val="FFC000"/>
                </a:solidFill>
              </a:rPr>
              <a:t>«Спасибо Вам, Лидия Корнеевна, 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b="1" i="1" dirty="0">
                <a:solidFill>
                  <a:srgbClr val="FFC000"/>
                </a:solidFill>
              </a:rPr>
              <a:t>    за то,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b="1" i="1" dirty="0">
                <a:solidFill>
                  <a:srgbClr val="FFC000"/>
                </a:solidFill>
              </a:rPr>
              <a:t> </a:t>
            </a:r>
            <a:r>
              <a:rPr lang="en-US" sz="2400" b="1" i="1" dirty="0">
                <a:solidFill>
                  <a:srgbClr val="FFC000"/>
                </a:solidFill>
              </a:rPr>
              <a:t>	</a:t>
            </a:r>
            <a:r>
              <a:rPr lang="ru-RU" sz="2400" b="1" i="1" dirty="0">
                <a:solidFill>
                  <a:srgbClr val="FFC000"/>
                </a:solidFill>
              </a:rPr>
              <a:t>что Вы, 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b="1" i="1" dirty="0">
                <a:solidFill>
                  <a:srgbClr val="FFC000"/>
                </a:solidFill>
              </a:rPr>
              <a:t>    человек и писатель, одна из немногих настоящих писателей, оставшихся в России»</a:t>
            </a:r>
          </a:p>
          <a:p>
            <a:pPr marL="342900" indent="-342900">
              <a:spcBef>
                <a:spcPct val="20000"/>
              </a:spcBef>
            </a:pPr>
            <a:endParaRPr lang="ru-RU" sz="2000" i="1" dirty="0">
              <a:solidFill>
                <a:srgbClr val="FFC000"/>
              </a:solidFill>
            </a:endParaRPr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4643438" y="5157788"/>
            <a:ext cx="1039018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7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Надпись, которую Л. Чуковская</a:t>
            </a:r>
          </a:p>
          <a:p>
            <a:pPr>
              <a:defRPr/>
            </a:pPr>
            <a:r>
              <a:rPr lang="ru-RU" sz="17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считала своим  орденом. Она </a:t>
            </a:r>
          </a:p>
          <a:p>
            <a:pPr>
              <a:defRPr/>
            </a:pPr>
            <a:r>
              <a:rPr lang="ru-RU" sz="17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нашла ее</a:t>
            </a:r>
          </a:p>
          <a:p>
            <a:pPr>
              <a:defRPr/>
            </a:pPr>
            <a:r>
              <a:rPr lang="ru-RU" sz="17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на кладбище рядом с могилой </a:t>
            </a:r>
          </a:p>
          <a:p>
            <a:pPr>
              <a:defRPr/>
            </a:pPr>
            <a:r>
              <a:rPr lang="ru-RU" sz="17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К.И. Чуковского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9125" y="274638"/>
            <a:ext cx="425767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>
                <a:latin typeface="Comic Sans MS" pitchFamily="66" charset="0"/>
              </a:rPr>
              <a:t>Последние годы.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4100" name="Picture 4" descr="C:\Users\Марсель\Desktop\162658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48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Блок-схема: альтернативный процесс 13"/>
          <p:cNvSpPr/>
          <p:nvPr/>
        </p:nvSpPr>
        <p:spPr>
          <a:xfrm>
            <a:off x="5000625" y="1357313"/>
            <a:ext cx="3929063" cy="4643437"/>
          </a:xfrm>
          <a:prstGeom prst="flowChartAlternateProcess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400" dirty="0">
                <a:latin typeface="Comic Sans MS" pitchFamily="66" charset="0"/>
              </a:rPr>
              <a:t>Последние годы Лидия Чуковская жила в Москве, на Тверской улице, в престижном шумном районе рядом с Кремлем. Но Москву она так и не полюбила, ей был дорог поневоле оставленный Ленинград. Город, где она родилась, училась, где работала в слаженном творческом коллективе детской редакции Маршака, где встретилась с Матвеем Бронштейном и где его потеряла. В «Прочерке» она признается, что Митя-призрак, Митя-тень является ей через много десятилетий после разлуки — во сне и наяву. Только возвращается он всегда в Ленинград. 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428625" y="4214813"/>
            <a:ext cx="3786188" cy="1571625"/>
          </a:xfrm>
          <a:prstGeom prst="wedgeRoundRectCallout">
            <a:avLst>
              <a:gd name="adj1" fmla="val 49083"/>
              <a:gd name="adj2" fmla="val 8109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solidFill>
                  <a:schemeClr val="accent4">
                    <a:lumMod val="10000"/>
                  </a:schemeClr>
                </a:solidFill>
              </a:rPr>
              <a:t> Умерла Лидия Чуковская в Москве 7 февраля 1996 года, и была похоронена на Переделкинском кладбище рядом с отцом</a:t>
            </a:r>
            <a:endParaRPr lang="ru-RU" dirty="0"/>
          </a:p>
        </p:txBody>
      </p:sp>
      <p:sp>
        <p:nvSpPr>
          <p:cNvPr id="16" name="Улыбающееся лицо 15"/>
          <p:cNvSpPr/>
          <p:nvPr/>
        </p:nvSpPr>
        <p:spPr>
          <a:xfrm>
            <a:off x="4286250" y="6000750"/>
            <a:ext cx="928688" cy="857250"/>
          </a:xfrm>
          <a:prstGeom prst="smileyFace">
            <a:avLst>
              <a:gd name="adj" fmla="val -4653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7655" name="Рисунок 4" descr="chukovskaya-lidia1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1428750"/>
            <a:ext cx="31432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конечная звезда 3"/>
          <p:cNvSpPr/>
          <p:nvPr/>
        </p:nvSpPr>
        <p:spPr>
          <a:xfrm>
            <a:off x="-285750" y="0"/>
            <a:ext cx="9144000" cy="68580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000108"/>
            <a:ext cx="8229600" cy="474029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sz="3000" dirty="0" smtClean="0"/>
              <a:t>26 марта 1997 года на доме у Пяти Углов городские власти установили гранитную мемориальную доску: "В этом доме с сентябpя 1935 года жили писательница Лидия Корнеевна Чуковская и физик-теоретик Матвей Петрович Бронштейн (расстрелян). Здесь была написана "Софья Петровна" - повесть о большом терроре".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571480"/>
            <a:ext cx="8229600" cy="5786478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8 июля 1997 года Лидию Чуковскую и ее однодельцев реабилитировали по заключению прокуратуры Петербурга, потому что "материалами уголовного дела их антисоветская деятельность не доказана. Утверждение, что их целью являлось свержение советской власти, основано на оперативной информации и не подтверждено доказательствами".</a:t>
            </a:r>
          </a:p>
          <a:p>
            <a:pPr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786563" y="-285750"/>
            <a:ext cx="2071687" cy="16430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11 страница. </a:t>
            </a:r>
          </a:p>
          <a:p>
            <a:pPr algn="ctr">
              <a:buNone/>
            </a:pPr>
            <a:r>
              <a:rPr lang="ru-RU" sz="6600" dirty="0" smtClean="0"/>
              <a:t>Эпилог.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428604"/>
            <a:ext cx="3929090" cy="57594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FFC000"/>
                </a:solidFill>
              </a:rPr>
              <a:t>     </a:t>
            </a:r>
            <a:r>
              <a:rPr lang="ru-RU" sz="1800" dirty="0" smtClean="0"/>
              <a:t>И случилось превращение героизма в гениальность, сострадания и верности мертвым- в бессмертные книги. </a:t>
            </a:r>
            <a:r>
              <a:rPr lang="ru-RU" sz="1800" i="1" dirty="0" smtClean="0"/>
              <a:t>«Софья Петровна», «Спуск под воду», «Процесс исключения», «Записки об Анне Ахматовой»,«Памяти детства» - классическая проза, ясновидение правды, сага о человеческом достоинстве.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/>
          </a:p>
        </p:txBody>
      </p:sp>
      <p:pic>
        <p:nvPicPr>
          <p:cNvPr id="20483" name="Рисунок 6" descr="preview.pngл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571500"/>
            <a:ext cx="3643313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smtClean="0"/>
              <a:t>Это книги, отторгающие жестокость и низость как нечто непостижимое, потустороннее,- а понятно и нормально благородство, а подлинной реальностью обладают лишь творчество и  любовь. </a:t>
            </a:r>
          </a:p>
          <a:p>
            <a:pPr eaLnBrk="1" hangingPunct="1">
              <a:buNone/>
              <a:defRPr/>
            </a:pPr>
            <a:r>
              <a:rPr lang="ru-RU" sz="2400" i="1" dirty="0" smtClean="0"/>
              <a:t>       Эти книги свидетельствуют, что по крайней мере в одном человеке на нашей  Земле соединились бесстрашный характер, непреклонная воля, великодушное сердце и ясный ум- и стали неотразимой рыцарской речью. </a:t>
            </a:r>
          </a:p>
          <a:p>
            <a:pPr eaLnBrk="1" hangingPunct="1">
              <a:buNone/>
              <a:defRPr/>
            </a:pPr>
            <a:endParaRPr lang="ru-RU" sz="2400" i="1" dirty="0" smtClean="0"/>
          </a:p>
          <a:p>
            <a:pPr eaLnBrk="1" hangingPunct="1">
              <a:buNone/>
              <a:defRPr/>
            </a:pPr>
            <a:r>
              <a:rPr lang="ru-RU" sz="2400" i="1" dirty="0" smtClean="0">
                <a:solidFill>
                  <a:srgbClr val="FFC000"/>
                </a:solidFill>
              </a:rPr>
              <a:t>                                                «Некролог» Самуил Лурье.</a:t>
            </a:r>
            <a:endParaRPr lang="ru-RU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42900"/>
            <a:ext cx="13837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...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928662" y="285728"/>
            <a:ext cx="7715250" cy="6357982"/>
          </a:xfrm>
          <a:prstGeom prst="verticalScroll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1600" dirty="0">
                <a:solidFill>
                  <a:schemeClr val="tx1"/>
                </a:solidFill>
              </a:rPr>
              <a:t>В 2001 году изданы “Сочинения в 2-х томах” Лидии Корнеевны, подготовленные к печати ее дочерью-Еленой Цезаревной Чуковской и многолетней помощницей Лидии Корнеевны – Жозефиной Оскаровной Хавкиной. В 1-м томе помещен ”Прочерк” в редакции 1986 года, однако в книге есть глава ”После конца“, в которой приведены свидетельства людей, сидевших с Матвеем Петровичем. Здесь же впервые напечатаны воспоминания о Фриде Вигдоровой, с которой дружила Лидия Корнеевна. В книгу включены также стихи Чуковской, посвященные Матвею Бронштейну. Во второй том включена книга Чуковской ”Дом поэта“, полемика со ”Второй книгой” Надежды Мандельштам, там же ”Отрывки из дневника“, очерк ”Предсмертие“ – о последних днях Марины Цветаевой. Здесь воспоминания о Константине Симонове, Борисе Пастернаке, Иосифе Бродском, Тамаре Габбе и других.</a:t>
            </a:r>
          </a:p>
        </p:txBody>
      </p:sp>
    </p:spTree>
  </p:cSld>
  <p:clrMapOvr>
    <a:masterClrMapping/>
  </p:clrMapOvr>
  <p:transition advClick="0" advTm="4000"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</a:rPr>
              <a:t>2 страница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Детство Л.К.Чуковской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</a:t>
            </a:r>
            <a:r>
              <a:rPr lang="ru-RU" sz="2800" dirty="0" smtClean="0"/>
              <a:t>Лидия Корнеевна была удивительно чуткой ревнительницей и хранительницей традиции русской литературы. Слово «традиция» здесь – самое главное. Она до такой степени пронзительно ее чувствовала, что никакое новое литературное явление, факт, книга, произведение не были для нее одиночным событием – но сразу она увязывала их, соединяла и сопоставляла с хранимой в душе традицией.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400" u="sng" dirty="0" smtClean="0">
                <a:solidFill>
                  <a:srgbClr val="FFFF00"/>
                </a:solidFill>
              </a:rPr>
              <a:t>Александр Солженицын. «Слово прощания».</a:t>
            </a:r>
            <a:endParaRPr lang="ru-RU" sz="2400" u="sng" dirty="0">
              <a:solidFill>
                <a:srgbClr val="FFFF00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7072313" y="4857750"/>
            <a:ext cx="1714500" cy="15716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ая прямоугольная выноска 6"/>
          <p:cNvSpPr/>
          <p:nvPr/>
        </p:nvSpPr>
        <p:spPr>
          <a:xfrm>
            <a:off x="1000125" y="642938"/>
            <a:ext cx="7572375" cy="521493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2000232" y="1000108"/>
            <a:ext cx="61436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Жизнь Лидии Чуковской наполнял каждодневный труд, труд каторжный, вдохновенный, обезболивающий. Много дел у нее и после смерти. Об одном из них она сказала сама: </a:t>
            </a:r>
          </a:p>
          <a:p>
            <a:r>
              <a:rPr lang="ru-RU" sz="2000" i="1" dirty="0"/>
              <a:t>"Ну, а если умру я, а дом твой останется жить,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i="1" dirty="0"/>
              <a:t>Я с ближайшего облака буду его сторожить."</a:t>
            </a:r>
            <a:r>
              <a:rPr lang="ru-RU" sz="2000" dirty="0"/>
              <a:t> </a:t>
            </a:r>
          </a:p>
          <a:p>
            <a:r>
              <a:rPr lang="ru-RU" sz="2000" dirty="0"/>
              <a:t>Не менее важное ее дело - помогать нам смотреть на жизнь широко открытыми глазами, смело и строго, и подчиняться внутреннему голосу правды. И поэтому Лидия Чуковская с нами, с теми, кому довелось или еще предстоит соприкоснуться с ее жизнью, с ее книгами, с ее свидетельством. </a:t>
            </a:r>
          </a:p>
          <a:p>
            <a:pPr algn="r"/>
            <a:r>
              <a:rPr lang="en-US" sz="2000" i="1" dirty="0">
                <a:solidFill>
                  <a:srgbClr val="FFFF00"/>
                </a:solidFill>
              </a:rPr>
              <a:t>                       </a:t>
            </a:r>
            <a:r>
              <a:rPr lang="ru-RU" sz="2000" i="1" dirty="0">
                <a:solidFill>
                  <a:srgbClr val="FFFF00"/>
                </a:solidFill>
              </a:rPr>
              <a:t>Геннадий Горелик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285750" y="3643314"/>
            <a:ext cx="8215340" cy="3214686"/>
          </a:xfrm>
        </p:spPr>
        <p:txBody>
          <a:bodyPr/>
          <a:lstStyle/>
          <a:p>
            <a:pPr marL="391686" indent="-293764" eaLnBrk="1">
              <a:buSzPct val="45000"/>
              <a:buFont typeface="Wingdings" pitchFamily="2" charset="2"/>
              <a:buNone/>
              <a:defRPr/>
            </a:pPr>
            <a:r>
              <a:rPr lang="ru-RU" sz="2200" dirty="0" smtClean="0">
                <a:solidFill>
                  <a:srgbClr val="000000"/>
                </a:solidFill>
                <a:ea typeface="Microsoft YaHei" pitchFamily="34" charset="-122"/>
              </a:rPr>
              <a:t>    </a:t>
            </a:r>
            <a:r>
              <a:rPr sz="2000" smtClean="0">
                <a:solidFill>
                  <a:srgbClr val="92D050"/>
                </a:solidFill>
                <a:ea typeface="Microsoft YaHei" pitchFamily="34" charset="-122"/>
              </a:rPr>
              <a:t>ЧУКОВСКАЯ 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ЛИДИЯ КОРНЕЕВНА (1907–1996),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русский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советский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поэт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,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прозаик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,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критик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.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Родилась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24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марта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(7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апреля</a:t>
            </a:r>
            <a:r>
              <a:rPr sz="2000" smtClean="0">
                <a:solidFill>
                  <a:srgbClr val="92D050"/>
                </a:solidFill>
                <a:ea typeface="Microsoft YaHei" pitchFamily="34" charset="-122"/>
              </a:rPr>
              <a:t>) 1907</a:t>
            </a:r>
            <a:r>
              <a:rPr lang="en-US" sz="2000" dirty="0" smtClean="0">
                <a:solidFill>
                  <a:srgbClr val="92D050"/>
                </a:solidFill>
                <a:ea typeface="Microsoft YaHei" pitchFamily="34" charset="-122"/>
              </a:rPr>
              <a:t> </a:t>
            </a:r>
            <a:r>
              <a:rPr lang="ru-RU" sz="2000" dirty="0" smtClean="0">
                <a:solidFill>
                  <a:srgbClr val="92D050"/>
                </a:solidFill>
                <a:ea typeface="Microsoft YaHei" pitchFamily="34" charset="-122"/>
              </a:rPr>
              <a:t>года</a:t>
            </a:r>
            <a:r>
              <a:rPr sz="2000" smtClean="0">
                <a:solidFill>
                  <a:srgbClr val="92D050"/>
                </a:solidFill>
                <a:ea typeface="Microsoft YaHei" pitchFamily="34" charset="-122"/>
              </a:rPr>
              <a:t> 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в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Петербурге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в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семье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писателя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К.И.Чуковского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. В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воспитании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Чуковской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большую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роль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сыграла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творческая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атмосфера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родительского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дома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в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Петербурге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и в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дачном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поселке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Куоккала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(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ныне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Репино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),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широкий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круг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знакомств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отца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,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включавший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в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себя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многих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выдающихся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деятелей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культуры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 и </a:t>
            </a:r>
            <a:r>
              <a:rPr sz="2000" dirty="0" err="1" smtClean="0">
                <a:solidFill>
                  <a:srgbClr val="92D050"/>
                </a:solidFill>
                <a:ea typeface="Microsoft YaHei" pitchFamily="34" charset="-122"/>
              </a:rPr>
              <a:t>искусства</a:t>
            </a:r>
            <a:r>
              <a:rPr sz="2000" dirty="0" smtClean="0">
                <a:solidFill>
                  <a:srgbClr val="92D050"/>
                </a:solidFill>
                <a:ea typeface="Microsoft YaHei" pitchFamily="34" charset="-122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14291"/>
            <a:ext cx="550072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571500" y="1428750"/>
            <a:ext cx="78581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 </a:t>
            </a:r>
            <a:r>
              <a:rPr lang="ru-RU" sz="2400" dirty="0">
                <a:latin typeface="Constantia" pitchFamily="18" charset="0"/>
              </a:rPr>
              <a:t>Интересны воспоминания самого Корнея Чуковского о дочери, опубликованные им в «Дневнике». В них он совсем маленькую дочь называет «врожденной гуманисткой». Вспоминает, что самыми любимыми ее детскими книгами были «Каштанка» и «Березкины именины», которые она читала по 3 раза в день. Маленькая Лида мечтала о том, чтобы «все люди собрались вместе и решили, чтобы больше не было бедных». И, как пишет Корней Чуковский, он «первый раз понял, какая рядом с ним чистая душа».</a:t>
            </a:r>
            <a:endParaRPr lang="ru-RU" sz="2400" dirty="0"/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571472" y="1428736"/>
            <a:ext cx="78581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 </a:t>
            </a:r>
            <a:r>
              <a:rPr lang="ru-RU" sz="2400" dirty="0">
                <a:latin typeface="Constantia" pitchFamily="18" charset="0"/>
              </a:rPr>
              <a:t>Интересны воспоминания самого Корнея Чуковского о дочери, опубликованные им в «Дневнике». В них он совсем маленькую дочь называет «врожденной гуманисткой». Вспоминает, что самыми любимыми ее детскими книгами были «Каштанка» и «Березкины именины», которые она читала по 3 раза в день. Маленькая Лида мечтала о том, чтобы «все люди собрались вместе и решили, чтобы больше не было бедных». И, как пишет Корней Чуковский, он «первый раз понял, какая рядом с ним чистая душа».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42910" y="1785926"/>
            <a:ext cx="7772400" cy="1500198"/>
          </a:xfrm>
        </p:spPr>
        <p:txBody>
          <a:bodyPr/>
          <a:lstStyle/>
          <a:p>
            <a:r>
              <a:rPr lang="ru-RU" sz="2400" dirty="0" smtClean="0"/>
              <a:t>3 страница.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Вся жизнь- в литературе</a:t>
            </a:r>
            <a:endParaRPr lang="ru-RU"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5538" y="1468438"/>
            <a:ext cx="26114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87338" y="1306513"/>
            <a:ext cx="57531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9" tIns="40820" rIns="81639" bIns="40820"/>
          <a:lstStyle/>
          <a:p>
            <a:pPr hangingPunct="0"/>
            <a:r>
              <a:rPr lang="ru-RU" sz="2000" dirty="0">
                <a:ea typeface="Microsoft YaHei" pitchFamily="34" charset="-122"/>
                <a:cs typeface="Mangal" pitchFamily="2"/>
              </a:rPr>
              <a:t>Училась в лучших учебных заведениях Петрограда – в гимназии Таганцева и Тенишевском училище. В </a:t>
            </a:r>
            <a:r>
              <a:rPr lang="ru-RU" sz="2000" dirty="0" smtClean="0">
                <a:ea typeface="Microsoft YaHei" pitchFamily="34" charset="-122"/>
                <a:cs typeface="Mangal" pitchFamily="2"/>
              </a:rPr>
              <a:t>1924–1925гг. </a:t>
            </a:r>
            <a:r>
              <a:rPr lang="ru-RU" sz="2000" dirty="0">
                <a:ea typeface="Microsoft YaHei" pitchFamily="34" charset="-122"/>
                <a:cs typeface="Mangal" pitchFamily="2"/>
              </a:rPr>
              <a:t>слушала лекции Ю.Тынянова, Б.Эйхенбаума, В.Жирмунского и др. выдающихся ученых на литературоведческом отделении ленинградского Института искусств</a:t>
            </a:r>
            <a:r>
              <a:rPr lang="ru-RU" b="1" dirty="0">
                <a:ea typeface="Microsoft YaHei" pitchFamily="34" charset="-122"/>
                <a:cs typeface="Mangal" pitchFamily="2"/>
              </a:rPr>
              <a:t>.</a:t>
            </a:r>
            <a:r>
              <a:rPr lang="ru-RU" b="1" i="1" dirty="0">
                <a:solidFill>
                  <a:srgbClr val="001D2E"/>
                </a:solidFill>
                <a:ea typeface="Microsoft YaHei" pitchFamily="34" charset="-122"/>
                <a:cs typeface="Mangal" pitchFamily="2"/>
              </a:rPr>
              <a:t> </a:t>
            </a:r>
            <a:r>
              <a:rPr lang="ru-RU" sz="2000" dirty="0" smtClean="0">
                <a:ea typeface="Microsoft YaHei" pitchFamily="34" charset="-122"/>
                <a:cs typeface="Mangal" pitchFamily="2"/>
              </a:rPr>
              <a:t>За </a:t>
            </a:r>
            <a:r>
              <a:rPr lang="ru-RU" sz="2000" dirty="0">
                <a:ea typeface="Microsoft YaHei" pitchFamily="34" charset="-122"/>
                <a:cs typeface="Mangal" pitchFamily="2"/>
              </a:rPr>
              <a:t>противостояние деятельности комсомольской организации была арестована и в </a:t>
            </a:r>
            <a:r>
              <a:rPr lang="ru-RU" sz="2000" dirty="0" smtClean="0">
                <a:ea typeface="Microsoft YaHei" pitchFamily="34" charset="-122"/>
                <a:cs typeface="Mangal" pitchFamily="2"/>
              </a:rPr>
              <a:t>1926году </a:t>
            </a:r>
            <a:r>
              <a:rPr lang="ru-RU" sz="2000" dirty="0">
                <a:ea typeface="Microsoft YaHei" pitchFamily="34" charset="-122"/>
                <a:cs typeface="Mangal" pitchFamily="2"/>
              </a:rPr>
              <a:t>выслана в </a:t>
            </a:r>
            <a:r>
              <a:rPr lang="ru-RU" sz="2000" dirty="0" smtClean="0">
                <a:ea typeface="Microsoft YaHei" pitchFamily="34" charset="-122"/>
                <a:cs typeface="Mangal" pitchFamily="2"/>
              </a:rPr>
              <a:t>г.Саратов</a:t>
            </a:r>
            <a:r>
              <a:rPr lang="ru-RU" sz="2000" dirty="0">
                <a:ea typeface="Microsoft YaHei" pitchFamily="34" charset="-122"/>
                <a:cs typeface="Mangal" pitchFamily="2"/>
              </a:rPr>
              <a:t>. Благодаря усилиям К.И.Чуковского ей удалось спустя 11 месяцев вернуться в Ленинград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4857750" y="642938"/>
            <a:ext cx="4286250" cy="507206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В </a:t>
            </a:r>
            <a:r>
              <a:rPr lang="ru-RU" sz="1400" dirty="0">
                <a:hlinkClick r:id="rId2" tooltip="1926 год"/>
              </a:rPr>
              <a:t>1926 году</a:t>
            </a:r>
            <a:r>
              <a:rPr lang="ru-RU" sz="1400" dirty="0"/>
              <a:t> Чуковская была арестована по обвинению в составлении антисоветской листовки (фактически листовка была составлена её подругой, которая без ведома Лидии воспользовалась её пишущей машинкой). Чуковская была </a:t>
            </a:r>
            <a:r>
              <a:rPr lang="ru-RU" sz="1400" dirty="0">
                <a:hlinkClick r:id="rId3" tooltip="Ссылка (наказание)"/>
              </a:rPr>
              <a:t>сослана</a:t>
            </a:r>
            <a:r>
              <a:rPr lang="ru-RU" sz="1400" dirty="0"/>
              <a:t> в </a:t>
            </a:r>
            <a:r>
              <a:rPr lang="ru-RU" sz="1400" dirty="0">
                <a:hlinkClick r:id="rId4" tooltip="Саратов"/>
              </a:rPr>
              <a:t>Саратов</a:t>
            </a:r>
            <a:r>
              <a:rPr lang="ru-RU" sz="1400" dirty="0"/>
              <a:t>, где благодаря хлопотам отца провела только несколько месяцев. Во время саратовской ссылки Чуковская заняла принципиальную позицию в конфликте с властями: отказалась от публичного покаяния, держалась вместе с</a:t>
            </a:r>
            <a:br>
              <a:rPr lang="ru-RU" sz="1400" dirty="0"/>
            </a:br>
            <a:r>
              <a:rPr lang="ru-RU" sz="1400" dirty="0"/>
              <a:t>политическими ссыльными.</a:t>
            </a:r>
          </a:p>
        </p:txBody>
      </p:sp>
      <p:pic>
        <p:nvPicPr>
          <p:cNvPr id="8195" name="Рисунок 2" descr="Chukovsky_by_Repi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571500"/>
            <a:ext cx="3810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1219</TotalTime>
  <Words>2245</Words>
  <Application>Microsoft Office PowerPoint</Application>
  <PresentationFormat>Экран (4:3)</PresentationFormat>
  <Paragraphs>115</Paragraphs>
  <Slides>41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Круги</vt:lpstr>
      <vt:lpstr>Устный журнал  «…Вы как целая эпоха» (по страницам жизни и творчества Лидии Корнеевны Чуковской)</vt:lpstr>
      <vt:lpstr>Слайд 2</vt:lpstr>
      <vt:lpstr>Слайд 3</vt:lpstr>
      <vt:lpstr>2 страница.  Детство Л.К.Чуковской</vt:lpstr>
      <vt:lpstr>Слайд 5</vt:lpstr>
      <vt:lpstr>Слайд 6</vt:lpstr>
      <vt:lpstr>3 страница. Вся жизнь- в литературе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7 страница.  «… Вы как целая эпоха».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Последние годы.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CIT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Биография  Александра Сергеевича Пушкина</dc:title>
  <dc:creator>user</dc:creator>
  <cp:lastModifiedBy>Admin</cp:lastModifiedBy>
  <cp:revision>96</cp:revision>
  <dcterms:created xsi:type="dcterms:W3CDTF">2007-03-15T05:36:45Z</dcterms:created>
  <dcterms:modified xsi:type="dcterms:W3CDTF">2012-01-07T15:44:26Z</dcterms:modified>
</cp:coreProperties>
</file>