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2" r:id="rId4"/>
    <p:sldId id="264" r:id="rId5"/>
    <p:sldId id="257" r:id="rId6"/>
    <p:sldId id="260" r:id="rId7"/>
    <p:sldId id="258" r:id="rId8"/>
    <p:sldId id="259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639"/>
    <a:srgbClr val="F62F20"/>
    <a:srgbClr val="D46542"/>
    <a:srgbClr val="F8A51E"/>
    <a:srgbClr val="622BEB"/>
    <a:srgbClr val="F43122"/>
    <a:srgbClr val="52C4A1"/>
    <a:srgbClr val="71A595"/>
    <a:srgbClr val="FF0066"/>
    <a:srgbClr val="A86D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" TargetMode="External"/><Relationship Id="rId13" Type="http://schemas.openxmlformats.org/officeDocument/2006/relationships/hyperlink" Target="http://ru.wikipedia.org/wiki/%D2%E0%F2%FC%FF%ED%E0_%CB%E0%F0%E8%ED%E0" TargetMode="External"/><Relationship Id="rId3" Type="http://schemas.openxmlformats.org/officeDocument/2006/relationships/hyperlink" Target="http://images.yandex.ru/yandsearch?text=%D0%BC%D0%B0%D1%88%D0%B0%20%D0%BC%D0%B8%D1%80%D0%BE%D0%BD%D0%BE%D0%B2%D0%B0%20%D0%BA%D0%B0%D0%BF%D0%B8%D1%82%D0%B0%D0%BD%D1%81%D0%BA%D0%B0%D1%8F%20%D0%B4%D0%BE%D1%87%D0%BA%D0%B0%20%D0%BA%D0%B0%D1%80%D1%82%D0%B8%D0%BD%D0%BA%D0%B8&amp;lr=1093&amp;noreask=1&amp;source=wiz" TargetMode="External"/><Relationship Id="rId7" Type="http://schemas.openxmlformats.org/officeDocument/2006/relationships/hyperlink" Target="http://images.yandex.ru/yandsearch?text=%D0%BD%D0%B0%D1%82%D0%B0%D1%88%D0%B0%20%D1%80%D0%BE%D1%81%D1%82%D0%BE%D0%B2%D0%B0&amp;lr=1093&amp;noreask=1&amp;source=wiz" TargetMode="External"/><Relationship Id="rId12" Type="http://schemas.openxmlformats.org/officeDocument/2006/relationships/hyperlink" Target="http://images.yandex.ru/yandsearch?text=%D1%82%D0%B0%D1%82%D1%8C%D1%8F%D0%BD%D0%B0%20%D0%BB%D0%B0%D1%80%D0%B8%D0%BD%D0%B0%20%D0%BA%D0%B0%D1%80%D1%82%D0%B8%D0%BD%D0%BA%D0%B8&amp;lr=1093&amp;noreask=1&amp;source=wiz" TargetMode="External"/><Relationship Id="rId2" Type="http://schemas.openxmlformats.org/officeDocument/2006/relationships/hyperlink" Target="http://images.yandex.ru/?lr=1093&amp;source=wiz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litra.ru/characters/get/ccid/00756391239280262810" TargetMode="External"/><Relationship Id="rId11" Type="http://schemas.openxmlformats.org/officeDocument/2006/relationships/hyperlink" Target="http://images.yandex.ru/yandsearch?text=%D1%81%D0%BB%D0%BE%D0%B2%D0%BE%20%D0%BE%20%D0%BF%D0%BE%D0%BB%D0%BA%D1%83%20%D0%B8%D0%B3%D0%BE%D1%80%D0%B5%D0%B2%D0%B5%20%D0%BA%D0%B0%D1%80%D1%82%D0%B8%D0%BD%D0%BA%D0%B8&amp;lr=1093&amp;noreask=1&amp;source=wiz" TargetMode="External"/><Relationship Id="rId5" Type="http://schemas.openxmlformats.org/officeDocument/2006/relationships/hyperlink" Target="http://www.litra.ru/characters" TargetMode="External"/><Relationship Id="rId10" Type="http://schemas.openxmlformats.org/officeDocument/2006/relationships/hyperlink" Target="http://ru.wikipedia.org/wiki/%D1%EB%EE%E2%EE_%EE_%EF%EE%EB%EA%F3_%C8%E3%EE%F0%E5%E2%E5" TargetMode="External"/><Relationship Id="rId4" Type="http://schemas.openxmlformats.org/officeDocument/2006/relationships/hyperlink" Target="http://www.litra.ru/" TargetMode="External"/><Relationship Id="rId9" Type="http://schemas.openxmlformats.org/officeDocument/2006/relationships/hyperlink" Target="http://ru.wikipedia.org/wiki/%CD%E0%F2%E0%F8%E0_%D0%EE%F1%F2%EE%E2%E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kino-teatr.ru/acter/album/3715/pv_175889.jpg&amp;uinfo=sw-1345-sh-627-fw-1120-fh-448-pd-1&amp;p=8&amp;text=%D0%BD%D0%B0%D1%82%D0%B0%D1%88%D0%B0%20%D1%80%D0%BE%D1%81%D1%82%D0%BE%D0%B2%D0%B0%20%D0%BA%D0%B0%D1%80%D1%82%D0%B8%D0%BD%D0%BA%D0%B8&amp;noreask=1&amp;pos=269&amp;rpt=simage&amp;lr=1093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img_url=http://www.dramteatr.info/akter/krylova/krylova_kapitanka.jpg&amp;uinfo=sw-1345-sh-627-fw-0-fh-448-pd-1&amp;text=%D0%BC%D0%B0%D1%88%D0%B0%20%D0%BC%D0%B8%D1%80%D0%BE%D0%BD%D0%BE%D0%B2%D0%B0%20%D0%BA%D0%B0%D0%BF%D0%B8%D1%82%D0%B0%D0%BD%D1%81%D0%BA%D0%B0%D1%8F%20%D0%B4%D0%BE%D1%87%D0%BA%D0%B0%20%D0%BA%D0%B0%D1%80%D1%82%D0%B8%D0%BD%D0%BA%D0%B8&amp;noreask=1&amp;pos=7&amp;lr=1093&amp;rpt=simag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ugene_Onegin_by_M.Klodt_(1886).jpg?uselang=ru" TargetMode="External"/><Relationship Id="rId2" Type="http://schemas.openxmlformats.org/officeDocument/2006/relationships/hyperlink" Target="http://ru.wikipedia.org/wiki/%D0%95%D0%B2%D0%B3%D0%B5%D0%BD%D0%B8%D0%B9_%D0%9E%D0%BD%D0%B5%D0%B3%D0%B8%D0%BD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Onegin_and_Tatyana.jpg?uselang=ru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ommons.wikimedia.org/wiki/File:Eugene_Onegin_(Samokish-Sudkovskaya)_08a.jpg?uselang=ru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Tatiana_Larina's_dream_by_Volkov_(1891).jpg?uselang=ru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mmons.wikimedia.org/wiki/File:Eugene_Onegin_(Samokish-Sudkovskaya)_09.jpg?uselang=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51520" y="0"/>
            <a:ext cx="8496944" cy="6858000"/>
          </a:xfrm>
          <a:prstGeom prst="horizontalScrol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FF00"/>
              </a:solidFill>
            </a:endParaRPr>
          </a:p>
          <a:p>
            <a:pPr algn="ctr"/>
            <a:endParaRPr lang="ru-RU" dirty="0" smtClean="0">
              <a:solidFill>
                <a:srgbClr val="FFFF00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b="1" dirty="0" smtClean="0">
                <a:solidFill>
                  <a:srgbClr val="FFFF00"/>
                </a:solidFill>
              </a:rPr>
              <a:t>Русские писатели стремились выявить в женских образах лучшие черты, свойственные нашему народу. Ни в одной литературе мира мы не встретим таких прекрасных и чистых женщин, отличающихся верным и любящим сердцем, а также своей неповторимой душевной красотой. Только в русской литературе обращается так много внимания на изображение внутреннего мира и сложных переживаний женской души. Начиная с XII века, через всю нашу литературу проходит образ русской женщины-героини, с большим сердцем, пламенной душой и готовностью на великие незабываемые подвиги.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259632" y="5949280"/>
            <a:ext cx="7128792" cy="908720"/>
          </a:xfrm>
          <a:prstGeom prst="horizontalScroll">
            <a:avLst/>
          </a:prstGeom>
          <a:solidFill>
            <a:srgbClr val="C94D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 ГБОУ «Адыгейская республиканская гимназия»</a:t>
            </a:r>
          </a:p>
          <a:p>
            <a:pPr algn="ctr"/>
            <a:r>
              <a:rPr lang="ru-RU" sz="1200" dirty="0" smtClean="0"/>
              <a:t>                                                                         Презентацию подготовила</a:t>
            </a:r>
          </a:p>
          <a:p>
            <a:pPr algn="ctr"/>
            <a:r>
              <a:rPr lang="ru-RU" sz="1200" dirty="0" smtClean="0"/>
              <a:t>                                                                                             учитель русского языка и литературы</a:t>
            </a:r>
          </a:p>
          <a:p>
            <a:pPr algn="ctr"/>
            <a:r>
              <a:rPr lang="ru-RU" sz="1200" dirty="0" smtClean="0"/>
              <a:t>              г.Майкоп,2013                            </a:t>
            </a:r>
            <a:r>
              <a:rPr lang="ru-RU" sz="1200" dirty="0" err="1" smtClean="0"/>
              <a:t>Куадже</a:t>
            </a:r>
            <a:r>
              <a:rPr lang="ru-RU" sz="1200" dirty="0" smtClean="0"/>
              <a:t> Ася </a:t>
            </a:r>
            <a:r>
              <a:rPr lang="ru-RU" sz="1200" dirty="0" err="1" smtClean="0"/>
              <a:t>Шумафовна</a:t>
            </a:r>
            <a:endParaRPr lang="ru-RU" sz="12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259632" y="836712"/>
            <a:ext cx="6624736" cy="2160240"/>
          </a:xfrm>
          <a:prstGeom prst="horizontalScroll">
            <a:avLst/>
          </a:prstGeom>
          <a:solidFill>
            <a:srgbClr val="DC3A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Русские женщины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23528" y="0"/>
            <a:ext cx="8424936" cy="1556792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Использованный материал</a:t>
            </a:r>
            <a:endParaRPr lang="ru-RU" sz="5400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3528" y="1340768"/>
            <a:ext cx="8424936" cy="5517232"/>
          </a:xfrm>
          <a:prstGeom prst="horizontalScroll">
            <a:avLst/>
          </a:prstGeom>
          <a:solidFill>
            <a:srgbClr val="DDC6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2833042"/>
            <a:ext cx="70567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2"/>
              </a:rPr>
              <a:t>images.yandex.ru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маша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миронова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капитанская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дочка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3"/>
              </a:rPr>
              <a:t>картинки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4"/>
              </a:rPr>
              <a:t>litra.ru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5"/>
              </a:rPr>
              <a:t>Характеристики героев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6"/>
              </a:rPr>
              <a:t>Маша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6"/>
              </a:rPr>
              <a:t>Миронова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2"/>
              </a:rPr>
              <a:t>images.yandex.ru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7"/>
              </a:rPr>
              <a:t>наташа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7"/>
              </a:rPr>
              <a:t>ростова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ru.wikipedia.org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9"/>
              </a:rPr>
              <a:t>wiki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9"/>
              </a:rPr>
              <a:t>/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9"/>
              </a:rPr>
              <a:t>Наташа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9"/>
              </a:rPr>
              <a:t>_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9"/>
              </a:rPr>
              <a:t>Ростова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ru.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wikipedia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.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o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rg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wiki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/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Слово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_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_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полку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_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0"/>
              </a:rPr>
              <a:t>Игореве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2"/>
              </a:rPr>
              <a:t>images.yandex.ru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слово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полку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игореве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1"/>
              </a:rPr>
              <a:t>картинки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2"/>
              </a:rPr>
              <a:t>images.yandex.ru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2"/>
              </a:rPr>
              <a:t>татьяна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2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2"/>
              </a:rPr>
              <a:t>ларина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2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2"/>
              </a:rPr>
              <a:t>картинки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8"/>
              </a:rPr>
              <a:t>ru.wikipedia.org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3"/>
              </a:rPr>
              <a:t>wiki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3"/>
              </a:rPr>
              <a:t>/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3"/>
              </a:rPr>
              <a:t>Татьяна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3"/>
              </a:rPr>
              <a:t>_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Arial" pitchFamily="34" charset="0"/>
                <a:hlinkClick r:id="rId13"/>
              </a:rPr>
              <a:t>Ларина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perunica.ru/uploads/posts/2010-01/1264853744_plach-yaroslavny.-188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5900"/>
            <a:ext cx="352839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ертикальный свиток 7"/>
          <p:cNvSpPr/>
          <p:nvPr/>
        </p:nvSpPr>
        <p:spPr>
          <a:xfrm>
            <a:off x="4139952" y="260648"/>
            <a:ext cx="5004048" cy="6336704"/>
          </a:xfrm>
          <a:prstGeom prst="verticalScroll">
            <a:avLst/>
          </a:prstGeom>
          <a:solidFill>
            <a:srgbClr val="DA3C78"/>
          </a:solidFill>
          <a:ln>
            <a:solidFill>
              <a:srgbClr val="D465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0" y="260648"/>
            <a:ext cx="4788024" cy="6336704"/>
          </a:xfrm>
          <a:prstGeom prst="verticalScroll">
            <a:avLst/>
          </a:prstGeom>
          <a:solidFill>
            <a:srgbClr val="D46542"/>
          </a:solidFill>
          <a:ln>
            <a:solidFill>
              <a:srgbClr val="DA3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</a:rPr>
              <a:t>Ярославна - воплощение любви и верности. Ее печаль в разлуке с Игорем совмещается с гражданской скорбью: Ярославна переживает гибель дружины своего мужа и, обращаясь к силам природы, просит помочь не только ее "ладе", но и всем его воинам. Автор "Слова" сумел придать образу Ярославны 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необыкновенную жизненность и правдивость, Он первый создал 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прекрасный образ русской женщины.</a:t>
            </a:r>
            <a:r>
              <a:rPr lang="ru-RU" sz="2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Рисунок 11" descr="http://perunica.ru/uploads/posts/2010-01/1264853744_plach-yaroslavny.-188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08720"/>
            <a:ext cx="3528392" cy="5112568"/>
          </a:xfrm>
          <a:prstGeom prst="rect">
            <a:avLst/>
          </a:prstGeom>
          <a:noFill/>
          <a:ln w="9525">
            <a:solidFill>
              <a:srgbClr val="D4654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211960" y="332656"/>
            <a:ext cx="4932040" cy="6264696"/>
          </a:xfrm>
          <a:prstGeom prst="verticalScroll">
            <a:avLst/>
          </a:prstGeom>
          <a:solidFill>
            <a:srgbClr val="B835E1"/>
          </a:solidFill>
          <a:ln>
            <a:solidFill>
              <a:srgbClr val="71A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332656"/>
            <a:ext cx="4860032" cy="6048672"/>
          </a:xfrm>
          <a:prstGeom prst="verticalScroll">
            <a:avLst/>
          </a:prstGeom>
          <a:solidFill>
            <a:srgbClr val="71A595"/>
          </a:solidFill>
          <a:ln>
            <a:solidFill>
              <a:srgbClr val="B83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rgbClr val="FFC000"/>
                </a:solidFill>
              </a:rPr>
              <a:t>Ната́ша</a:t>
            </a:r>
            <a:r>
              <a:rPr lang="ru-RU" dirty="0" smtClean="0">
                <a:solidFill>
                  <a:srgbClr val="FFC000"/>
                </a:solidFill>
              </a:rPr>
              <a:t> (</a:t>
            </a:r>
            <a:r>
              <a:rPr lang="ru-RU" b="1" dirty="0" smtClean="0">
                <a:solidFill>
                  <a:srgbClr val="FFC000"/>
                </a:solidFill>
              </a:rPr>
              <a:t>Натали</a:t>
            </a:r>
            <a:r>
              <a:rPr lang="ru-RU" dirty="0" smtClean="0">
                <a:solidFill>
                  <a:srgbClr val="FFC000"/>
                </a:solidFill>
              </a:rPr>
              <a:t>) </a:t>
            </a:r>
            <a:r>
              <a:rPr lang="ru-RU" b="1" dirty="0" err="1" smtClean="0">
                <a:solidFill>
                  <a:srgbClr val="FFC000"/>
                </a:solidFill>
              </a:rPr>
              <a:t>Росто́ва</a:t>
            </a:r>
            <a:r>
              <a:rPr lang="ru-RU" dirty="0" smtClean="0">
                <a:solidFill>
                  <a:srgbClr val="FFC000"/>
                </a:solidFill>
              </a:rPr>
              <a:t> (полное имя </a:t>
            </a:r>
            <a:r>
              <a:rPr lang="ru-RU" b="1" dirty="0" smtClean="0">
                <a:solidFill>
                  <a:srgbClr val="FFC000"/>
                </a:solidFill>
              </a:rPr>
              <a:t>Наталья Ильинична Ростова</a:t>
            </a:r>
            <a:r>
              <a:rPr lang="ru-RU" dirty="0" smtClean="0">
                <a:solidFill>
                  <a:srgbClr val="FFC000"/>
                </a:solidFill>
              </a:rPr>
              <a:t>)— героиня романа Льва Толстого «Война и мир». Дочь Ильи Андреевича Ростова.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 романе Наташа Ростова представляет собой живую, эмоциональную девушку, естественное обаяние которой противопоставляется холодной красоте светских дам.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Во время приближения Наполеона к Москве многие раненые солдаты размещаются в доме Ростовых.  Когда </a:t>
            </a:r>
            <a:r>
              <a:rPr lang="ru-RU" dirty="0" err="1" smtClean="0">
                <a:solidFill>
                  <a:srgbClr val="FFC000"/>
                </a:solidFill>
              </a:rPr>
              <a:t>Ростовы</a:t>
            </a:r>
            <a:r>
              <a:rPr lang="ru-RU" dirty="0" smtClean="0">
                <a:solidFill>
                  <a:srgbClr val="FFC000"/>
                </a:solidFill>
              </a:rPr>
              <a:t> планируют эвакуироваться из Москвы, Наташа просит своих родителей использовать их повозки для транспортировки раненых. Увидев среди раненых князя Андрея, Наташа заботится о нём.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http://im4-tub-ru.yandex.net/i?id=512811155-11-72&amp;n=21">
            <a:hlinkClick r:id="rId2" tgtFrame="&quot;_blank&quot;"/>
          </p:cNvPr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932040" y="1196752"/>
            <a:ext cx="3456384" cy="5112568"/>
          </a:xfrm>
          <a:prstGeom prst="rect">
            <a:avLst/>
          </a:prstGeom>
          <a:noFill/>
          <a:ln w="9525">
            <a:solidFill>
              <a:srgbClr val="71A595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2C4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067944" y="332656"/>
            <a:ext cx="5076056" cy="6264696"/>
          </a:xfrm>
          <a:prstGeom prst="verticalScroll">
            <a:avLst/>
          </a:prstGeom>
          <a:solidFill>
            <a:srgbClr val="7030A0"/>
          </a:solidFill>
          <a:ln>
            <a:solidFill>
              <a:srgbClr val="F8A5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404664"/>
            <a:ext cx="4716016" cy="6120680"/>
          </a:xfrm>
          <a:prstGeom prst="verticalScroll">
            <a:avLst/>
          </a:prstGeom>
          <a:solidFill>
            <a:srgbClr val="F8A51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Во встрече Маши с императрицей по-настоящему раскрывается характер капитанской дочки – простой русской девушки, трусливой по натуре, безо всякого образования, нашедшей в себе в необходимый момент достаточно силы, твёрдости духа и непреклонной решительности, чтобы добиться оправдания своего ни в чём не виновного жениха.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http://im7-tub-ru.yandex.net/i?id=59079402-03-72&amp;n=21">
            <a:hlinkClick r:id="rId2" tgtFrame="&quot;_blank&quot;"/>
          </p:cNvPr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788024" y="1196752"/>
            <a:ext cx="3600400" cy="5112568"/>
          </a:xfrm>
          <a:prstGeom prst="rect">
            <a:avLst/>
          </a:prstGeom>
          <a:noFill/>
          <a:ln w="9525">
            <a:solidFill>
              <a:srgbClr val="F8A51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211960" y="260648"/>
            <a:ext cx="4932040" cy="6264696"/>
          </a:xfrm>
          <a:prstGeom prst="verticalScroll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260648"/>
            <a:ext cx="4860032" cy="6264696"/>
          </a:xfrm>
          <a:prstGeom prst="vertic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Татьяна Дмитриевна Ларина</a:t>
            </a:r>
            <a:r>
              <a:rPr lang="ru-RU" dirty="0" smtClean="0">
                <a:solidFill>
                  <a:srgbClr val="FFC000"/>
                </a:solidFill>
              </a:rPr>
              <a:t>, в замужестве </a:t>
            </a:r>
            <a:r>
              <a:rPr lang="ru-RU" i="1" dirty="0" smtClean="0">
                <a:solidFill>
                  <a:srgbClr val="FFC000"/>
                </a:solidFill>
              </a:rPr>
              <a:t>княгиня N</a:t>
            </a:r>
            <a:r>
              <a:rPr lang="ru-RU" dirty="0" smtClean="0">
                <a:solidFill>
                  <a:srgbClr val="FFC000"/>
                </a:solidFill>
              </a:rPr>
              <a:t> — главная героиня романа «</a:t>
            </a:r>
            <a:r>
              <a:rPr lang="ru-RU" dirty="0" smtClean="0">
                <a:solidFill>
                  <a:srgbClr val="FFFF00"/>
                </a:solidFill>
                <a:hlinkClick r:id="rId2" action="ppaction://hlinkfile" tooltip="Евгений Онегин"/>
              </a:rPr>
              <a:t>Евгений Онегин</a:t>
            </a:r>
            <a:r>
              <a:rPr lang="ru-RU" dirty="0" smtClean="0">
                <a:solidFill>
                  <a:srgbClr val="FFC000"/>
                </a:solidFill>
              </a:rPr>
              <a:t>». Эталон и пример для бесчисленных женских персонажей в произведениях многих русских писателей, «национальный тип» русской женщины, пылкой и чистой, мечтательной и прямодушной, стойкого друга и героической жены.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Портрет">
            <a:hlinkClick r:id="rId3" tooltip="&quot;Портрет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0728"/>
            <a:ext cx="3456384" cy="5328592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211960" y="332656"/>
            <a:ext cx="4932040" cy="6264696"/>
          </a:xfrm>
          <a:prstGeom prst="verticalScroll">
            <a:avLst/>
          </a:prstGeom>
          <a:solidFill>
            <a:srgbClr val="00B0F0"/>
          </a:solidFill>
          <a:ln>
            <a:solidFill>
              <a:srgbClr val="A86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332656"/>
            <a:ext cx="4788024" cy="6192688"/>
          </a:xfrm>
          <a:prstGeom prst="verticalScroll">
            <a:avLst/>
          </a:prstGeom>
          <a:solidFill>
            <a:srgbClr val="A86DA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FC000"/>
                </a:solidFill>
              </a:rPr>
              <a:t>Оба приятеля (Евгений и Владимир) обсуждают сестер (3, V), и Евгений удивляется, что Владимир, будучи поэтом, влюбляется в скучную Ольгу, а не в меланхоличную Татьяну. Далее мысли его не заходят, в то время как у Лариных начинают судить-рядить, и прочат его в женихи Татьяне. </a:t>
            </a:r>
            <a:r>
              <a:rPr lang="ru-RU" sz="1600" b="1" i="1" dirty="0" smtClean="0">
                <a:solidFill>
                  <a:srgbClr val="FFC00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Пора пришла, она влюбилась</a:t>
            </a:r>
            <a:r>
              <a:rPr lang="ru-RU" sz="1600" b="1" i="1" dirty="0" smtClean="0">
                <a:solidFill>
                  <a:srgbClr val="FFC000"/>
                </a:solidFill>
              </a:rPr>
              <a:t>».</a:t>
            </a:r>
            <a:r>
              <a:rPr lang="ru-RU" sz="1600" b="1" dirty="0" smtClean="0">
                <a:solidFill>
                  <a:srgbClr val="FFC000"/>
                </a:solidFill>
              </a:rPr>
              <a:t> Начитавшись любовных романов, девушка воображает Онегина ее героем и пишет ему любовное признание </a:t>
            </a:r>
            <a:r>
              <a:rPr lang="ru-RU" sz="1600" b="1" i="1" dirty="0" smtClean="0">
                <a:solidFill>
                  <a:srgbClr val="FFC00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Я к вам пишу — чего же боле? Что я могу ещё сказать</a:t>
            </a:r>
            <a:r>
              <a:rPr lang="ru-RU" sz="1600" b="1" i="1" dirty="0" smtClean="0">
                <a:solidFill>
                  <a:srgbClr val="FFC000"/>
                </a:solidFill>
              </a:rPr>
              <a:t>?…»</a:t>
            </a:r>
            <a:r>
              <a:rPr lang="ru-RU" sz="1600" b="1" dirty="0" smtClean="0">
                <a:solidFill>
                  <a:srgbClr val="FFC000"/>
                </a:solidFill>
              </a:rPr>
              <a:t> (III, «Письмо Татьяны к Онегину»). Через несколько дней после получения письма Онегин приезжает к ним в поместье, находит девушку в саду и делает ей выговор (4 глава, начало).</a:t>
            </a:r>
            <a:endParaRPr lang="ru-RU" sz="1600" b="1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Onegin and Tatyana.jpg">
            <a:hlinkClick r:id="rId2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932040" y="1052736"/>
            <a:ext cx="3456384" cy="5256584"/>
          </a:xfrm>
          <a:prstGeom prst="rect">
            <a:avLst/>
          </a:prstGeom>
          <a:noFill/>
          <a:ln w="9525">
            <a:solidFill>
              <a:srgbClr val="A86DA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283968" y="332656"/>
            <a:ext cx="4860032" cy="6192688"/>
          </a:xfrm>
          <a:prstGeom prst="verticalScroll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332656"/>
            <a:ext cx="4860032" cy="6192688"/>
          </a:xfrm>
          <a:prstGeom prst="vertic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 именинах Онегин, разозленный тем, что Ленский притащил его с собой, флиртует с Ольгой, что влечет за собой вызов на дуэль (5, XLV). </a:t>
            </a:r>
            <a:endParaRPr lang="ru-RU" sz="2400" dirty="0"/>
          </a:p>
        </p:txBody>
      </p:sp>
      <p:pic>
        <p:nvPicPr>
          <p:cNvPr id="7" name="Рисунок 6" descr="Eugene Onegin (Samokish-Sudkovskaya) 08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3456384" cy="504056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067944" y="332656"/>
            <a:ext cx="5076056" cy="6192688"/>
          </a:xfrm>
          <a:prstGeom prst="verticalScroll">
            <a:avLst/>
          </a:prstGeom>
          <a:solidFill>
            <a:srgbClr val="C94D8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332656"/>
            <a:ext cx="4716016" cy="6264696"/>
          </a:xfrm>
          <a:prstGeom prst="verticalScroll">
            <a:avLst/>
          </a:prstGeom>
          <a:solidFill>
            <a:srgbClr val="7030A0"/>
          </a:solidFill>
          <a:ln>
            <a:solidFill>
              <a:srgbClr val="C94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На святках (25 декабря — 5 января) суеверная Татьяна гадает (5, Х), и ночью с 5 на 6 января ей снится сон про лес и медведя, который оборачивается Евгением. Этот большой медведь оказывается «Онегину кумом, точно так же, как по-медвежьи толстый генерал, муж Татьяны, появляющийся в восьмой главе, оказывается </a:t>
            </a:r>
            <a:r>
              <a:rPr lang="ru-RU" sz="2000" b="1" dirty="0" err="1" smtClean="0">
                <a:solidFill>
                  <a:srgbClr val="FFC000"/>
                </a:solidFill>
              </a:rPr>
              <a:t>онегинским</a:t>
            </a:r>
            <a:r>
              <a:rPr lang="ru-RU" sz="2000" b="1" dirty="0" smtClean="0">
                <a:solidFill>
                  <a:srgbClr val="FFC000"/>
                </a:solidFill>
              </a:rPr>
              <a:t> родней и другом»</a:t>
            </a:r>
            <a:r>
              <a:rPr lang="ru-RU" sz="2000" b="1" baseline="30000" dirty="0" smtClean="0">
                <a:solidFill>
                  <a:srgbClr val="FFC000"/>
                </a:solidFill>
                <a:hlinkClick r:id="" action="ppaction://hlinkfile"/>
              </a:rPr>
              <a:t>[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http://upload.wikimedia.org/wikipedia/commons/thumb/9/9b/Tatiana_Larina%27s_dream_by_Volkov_%281891%29.jpg/220px-Tatiana_Larina%27s_dream_by_Volkov_%281891%2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96752"/>
            <a:ext cx="3600400" cy="504056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139952" y="260648"/>
            <a:ext cx="5004048" cy="6336704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260648"/>
            <a:ext cx="4788024" cy="6264696"/>
          </a:xfrm>
          <a:prstGeom prst="verticalScroll">
            <a:avLst/>
          </a:prstGeom>
          <a:solidFill>
            <a:schemeClr val="accent4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66"/>
                </a:solidFill>
              </a:rPr>
              <a:t>Вернувшись из путешествия осенью 1824 года, Онегин возвращается в свет, где </a:t>
            </a:r>
            <a:r>
              <a:rPr lang="ru-RU" smtClean="0">
                <a:solidFill>
                  <a:srgbClr val="FF0066"/>
                </a:solidFill>
              </a:rPr>
              <a:t>видит </a:t>
            </a:r>
            <a:r>
              <a:rPr lang="ru-RU" smtClean="0">
                <a:solidFill>
                  <a:srgbClr val="FF0066"/>
                </a:solidFill>
              </a:rPr>
              <a:t>повзрослевшую </a:t>
            </a:r>
            <a:r>
              <a:rPr lang="ru-RU" dirty="0" smtClean="0">
                <a:solidFill>
                  <a:srgbClr val="FF0066"/>
                </a:solidFill>
              </a:rPr>
              <a:t>Татьяну в малиновом берете (8, XIV), которая замужем около 2 лет за важным генералом, князем, другом и родней Онегина. «Ужель та самая Татьяна?» (8, XX). Он влюбляется безумно в светскую даму, которая вежливо его игнорирует. Ослабевший, он пишет письмо: </a:t>
            </a:r>
            <a:r>
              <a:rPr lang="ru-RU" i="1" dirty="0" smtClean="0">
                <a:solidFill>
                  <a:srgbClr val="FF0066"/>
                </a:solidFill>
              </a:rPr>
              <a:t>«Но чтоб продлилась жизнь моя, / Я утром должен быть уверен, /Что с вами днем увижусь я»</a:t>
            </a:r>
            <a:r>
              <a:rPr lang="ru-RU" dirty="0" smtClean="0">
                <a:solidFill>
                  <a:srgbClr val="FF0066"/>
                </a:solidFill>
              </a:rPr>
              <a:t> (8, «Письмо Онегина к Татьяне»)… Нежданно приезжает к Татьяне и застает её плачущей над своим письмом. </a:t>
            </a:r>
            <a:r>
              <a:rPr lang="ru-RU" i="1" dirty="0" smtClean="0">
                <a:solidFill>
                  <a:srgbClr val="FF0066"/>
                </a:solidFill>
              </a:rPr>
              <a:t>«Но я другому отдана; Я буду век ему верна»</a:t>
            </a:r>
            <a:r>
              <a:rPr lang="ru-RU" dirty="0" smtClean="0">
                <a:solidFill>
                  <a:srgbClr val="FF0066"/>
                </a:solidFill>
              </a:rPr>
              <a:t>, говорит она.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7" name="Рисунок 6" descr="Eugene Onegin (Samokish-Sudkovskaya) 0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3528392" cy="5184576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245</TotalTime>
  <Words>604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Асечка!</dc:creator>
  <cp:lastModifiedBy>Эля</cp:lastModifiedBy>
  <cp:revision>28</cp:revision>
  <dcterms:created xsi:type="dcterms:W3CDTF">2013-03-17T12:12:57Z</dcterms:created>
  <dcterms:modified xsi:type="dcterms:W3CDTF">2013-04-22T18:21:43Z</dcterms:modified>
</cp:coreProperties>
</file>