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6" r:id="rId10"/>
    <p:sldId id="268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7285C-0F3F-461C-8FD6-CC4125C92A49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ED402-278B-4027-BDB4-6807B4005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50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ED402-278B-4027-BDB4-6807B40059C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51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ED402-278B-4027-BDB4-6807B40059C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979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ED402-278B-4027-BDB4-6807B40059C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22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0615" y="2132856"/>
            <a:ext cx="68801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Глагол. Повторение.</a:t>
            </a:r>
            <a:endParaRPr lang="ru-RU" sz="4800" b="1" dirty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974" y="4653136"/>
            <a:ext cx="4696228" cy="1899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52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l="27944" t="62448" r="26674" b="15719"/>
          <a:stretch>
            <a:fillRect/>
          </a:stretch>
        </p:blipFill>
        <p:spPr bwMode="auto">
          <a:xfrm>
            <a:off x="257927" y="2276872"/>
            <a:ext cx="8886073" cy="237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99592" y="404664"/>
            <a:ext cx="7200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Обратите вниман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ие!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718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556792"/>
            <a:ext cx="37261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dirty="0" err="1" smtClean="0">
                <a:latin typeface="Georgia" pitchFamily="18" charset="0"/>
              </a:rPr>
              <a:t>Загад</a:t>
            </a:r>
            <a:r>
              <a:rPr lang="ru-RU" sz="2800" dirty="0" smtClean="0">
                <a:latin typeface="Georgia" pitchFamily="18" charset="0"/>
              </a:rPr>
              <a:t>…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 smtClean="0">
              <a:latin typeface="Georgia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Georgia" pitchFamily="18" charset="0"/>
              </a:rPr>
              <a:t>Торг…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 smtClean="0">
              <a:latin typeface="Georgia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dirty="0" err="1" smtClean="0">
                <a:latin typeface="Georgia" pitchFamily="18" charset="0"/>
              </a:rPr>
              <a:t>Распуг</a:t>
            </a:r>
            <a:r>
              <a:rPr lang="ru-RU" sz="2800" dirty="0" smtClean="0">
                <a:latin typeface="Georgia" pitchFamily="18" charset="0"/>
              </a:rPr>
              <a:t>…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 smtClean="0">
              <a:latin typeface="Georgia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dirty="0" err="1" smtClean="0">
                <a:latin typeface="Georgia" pitchFamily="18" charset="0"/>
              </a:rPr>
              <a:t>Затуш</a:t>
            </a:r>
            <a:r>
              <a:rPr lang="ru-RU" sz="2800" dirty="0" smtClean="0">
                <a:latin typeface="Georgia" pitchFamily="18" charset="0"/>
              </a:rPr>
              <a:t>…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 smtClean="0">
              <a:latin typeface="Georgia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dirty="0" err="1" smtClean="0">
                <a:latin typeface="Georgia" pitchFamily="18" charset="0"/>
              </a:rPr>
              <a:t>Зас</a:t>
            </a:r>
            <a:r>
              <a:rPr lang="ru-RU" sz="2800" dirty="0" smtClean="0">
                <a:latin typeface="Georgia" pitchFamily="18" charset="0"/>
              </a:rPr>
              <a:t>…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 smtClean="0">
              <a:latin typeface="Georgia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dirty="0" err="1" smtClean="0">
                <a:latin typeface="Georgia" pitchFamily="18" charset="0"/>
              </a:rPr>
              <a:t>Обл</a:t>
            </a:r>
            <a:r>
              <a:rPr lang="ru-RU" sz="2800" dirty="0" smtClean="0">
                <a:latin typeface="Georgia" pitchFamily="18" charset="0"/>
              </a:rPr>
              <a:t>…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r>
              <a:rPr lang="ru-RU" sz="2800" dirty="0" smtClean="0">
                <a:latin typeface="Georgia" pitchFamily="18" charset="0"/>
              </a:rPr>
              <a:t>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800" dirty="0" err="1" smtClean="0">
                <a:latin typeface="Georgia" pitchFamily="18" charset="0"/>
              </a:rPr>
              <a:t>Прод</a:t>
            </a:r>
            <a:r>
              <a:rPr lang="ru-RU" sz="2800" dirty="0" smtClean="0">
                <a:latin typeface="Georgia" pitchFamily="18" charset="0"/>
              </a:rPr>
              <a:t>…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r>
              <a:rPr lang="ru-RU" sz="2800" dirty="0" smtClean="0">
                <a:latin typeface="Georgia" pitchFamily="18" charset="0"/>
              </a:rPr>
              <a:t> 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404664"/>
            <a:ext cx="5027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Разберите по составу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1634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59" y="1844823"/>
            <a:ext cx="79928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Georgia" pitchFamily="18" charset="0"/>
              </a:rPr>
              <a:t>	       </a:t>
            </a:r>
            <a:r>
              <a:rPr lang="ru-RU" sz="3200" dirty="0" err="1" smtClean="0">
                <a:latin typeface="Georgia" pitchFamily="18" charset="0"/>
              </a:rPr>
              <a:t>Закус</a:t>
            </a:r>
            <a:r>
              <a:rPr lang="ru-RU" sz="3200" dirty="0" smtClean="0">
                <a:latin typeface="Georgia" pitchFamily="18" charset="0"/>
              </a:rPr>
              <a:t>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 smtClean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закруч</a:t>
            </a:r>
            <a:r>
              <a:rPr lang="ru-RU" sz="3200" dirty="0" smtClean="0">
                <a:latin typeface="Georgia" pitchFamily="18" charset="0"/>
              </a:rPr>
              <a:t>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кристаллиз</a:t>
            </a:r>
            <a:r>
              <a:rPr lang="ru-RU" sz="3200" dirty="0" smtClean="0">
                <a:latin typeface="Georgia" pitchFamily="18" charset="0"/>
              </a:rPr>
              <a:t>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зап</a:t>
            </a:r>
            <a:r>
              <a:rPr lang="ru-RU" sz="3200" dirty="0" smtClean="0">
                <a:latin typeface="Georgia" pitchFamily="18" charset="0"/>
              </a:rPr>
              <a:t>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зап</a:t>
            </a:r>
            <a:r>
              <a:rPr lang="ru-RU" sz="3200" dirty="0" smtClean="0">
                <a:latin typeface="Georgia" pitchFamily="18" charset="0"/>
              </a:rPr>
              <a:t>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smtClean="0">
                <a:latin typeface="Georgia" pitchFamily="18" charset="0"/>
              </a:rPr>
              <a:t>зав…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откупор</a:t>
            </a:r>
            <a:r>
              <a:rPr lang="ru-RU" sz="3200" dirty="0" smtClean="0">
                <a:latin typeface="Georgia" pitchFamily="18" charset="0"/>
              </a:rPr>
              <a:t>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безумств</a:t>
            </a:r>
            <a:r>
              <a:rPr lang="ru-RU" sz="3200" dirty="0" smtClean="0">
                <a:latin typeface="Georgia" pitchFamily="18" charset="0"/>
              </a:rPr>
              <a:t>...</a:t>
            </a:r>
            <a:r>
              <a:rPr lang="ru-RU" sz="3200" dirty="0" err="1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 </a:t>
            </a:r>
            <a:r>
              <a:rPr lang="ru-RU" sz="3200" dirty="0" err="1">
                <a:latin typeface="Georgia" pitchFamily="18" charset="0"/>
              </a:rPr>
              <a:t>завед</a:t>
            </a:r>
            <a:r>
              <a:rPr lang="ru-RU" sz="3200" dirty="0" smtClean="0">
                <a:latin typeface="Georgia" pitchFamily="18" charset="0"/>
              </a:rPr>
              <a:t>...</a:t>
            </a:r>
            <a:r>
              <a:rPr lang="ru-RU" sz="3200" dirty="0" err="1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кольц</a:t>
            </a:r>
            <a:r>
              <a:rPr lang="ru-RU" sz="3200" dirty="0" smtClean="0">
                <a:latin typeface="Georgia" pitchFamily="18" charset="0"/>
              </a:rPr>
              <a:t>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завид</a:t>
            </a:r>
            <a:r>
              <a:rPr lang="ru-RU" sz="3200" dirty="0" smtClean="0">
                <a:latin typeface="Georgia" pitchFamily="18" charset="0"/>
              </a:rPr>
              <a:t>...</a:t>
            </a:r>
            <a:r>
              <a:rPr lang="ru-RU" sz="3200" dirty="0" err="1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,  </a:t>
            </a:r>
            <a:r>
              <a:rPr lang="ru-RU" sz="3200" dirty="0" smtClean="0">
                <a:latin typeface="Georgia" pitchFamily="18" charset="0"/>
              </a:rPr>
              <a:t>наста…</a:t>
            </a:r>
            <a:r>
              <a:rPr lang="ru-RU" sz="3200" dirty="0" err="1" smtClean="0">
                <a:latin typeface="Georgia" pitchFamily="18" charset="0"/>
              </a:rPr>
              <a:t>вать</a:t>
            </a:r>
            <a:r>
              <a:rPr lang="ru-RU" sz="3200" dirty="0">
                <a:latin typeface="Georgia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599" y="620688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Спишите. Выделите суффиксы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656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24136"/>
            <a:ext cx="6512511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Глагол</a:t>
            </a: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7171" y="1340768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3200" kern="0" dirty="0">
                <a:solidFill>
                  <a:schemeClr val="bg2">
                    <a:lumMod val="10000"/>
                  </a:schemeClr>
                </a:solidFill>
                <a:latin typeface="Arial"/>
              </a:rPr>
              <a:t>Что обозначает глагол, на какой вопрос отвечает?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3200" kern="0" dirty="0">
                <a:solidFill>
                  <a:schemeClr val="bg2">
                    <a:lumMod val="10000"/>
                  </a:schemeClr>
                </a:solidFill>
                <a:latin typeface="Arial"/>
              </a:rPr>
              <a:t>Виды глагола.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3200" kern="0" dirty="0">
                <a:solidFill>
                  <a:schemeClr val="bg2">
                    <a:lumMod val="10000"/>
                  </a:schemeClr>
                </a:solidFill>
                <a:latin typeface="Arial"/>
              </a:rPr>
              <a:t>Как изменяется глагол?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3200" kern="0" dirty="0">
                <a:solidFill>
                  <a:schemeClr val="bg2">
                    <a:lumMod val="10000"/>
                  </a:schemeClr>
                </a:solidFill>
                <a:latin typeface="Arial"/>
              </a:rPr>
              <a:t>Назовите наклонения глаголов.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3200" kern="0" dirty="0">
                <a:solidFill>
                  <a:schemeClr val="bg2">
                    <a:lumMod val="10000"/>
                  </a:schemeClr>
                </a:solidFill>
                <a:latin typeface="Arial"/>
              </a:rPr>
              <a:t>Как отличить глаголы 1 спряжения от глаголов 2 спряжения?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3200" kern="0" dirty="0">
                <a:solidFill>
                  <a:schemeClr val="bg2">
                    <a:lumMod val="10000"/>
                  </a:schemeClr>
                </a:solidFill>
                <a:latin typeface="Arial"/>
              </a:rPr>
              <a:t>Каким членом предложения может быть глагол?</a:t>
            </a:r>
          </a:p>
        </p:txBody>
      </p:sp>
    </p:spTree>
    <p:extLst>
      <p:ext uri="{BB962C8B-B14F-4D97-AF65-F5344CB8AC3E}">
        <p14:creationId xmlns:p14="http://schemas.microsoft.com/office/powerpoint/2010/main" val="425024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692696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	Апрель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– это месяц весенних первоцветов. Днем сильно греет лучистое солнце, торопливо бегут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ручьи, а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ночью земля стынет.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781" y="3086708"/>
            <a:ext cx="5028389" cy="37712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306627" y="2132856"/>
            <a:ext cx="335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ru-RU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081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258020" cy="1152128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3600" b="0" dirty="0" smtClean="0">
                <a:ln w="11430"/>
                <a:solidFill>
                  <a:srgbClr val="A5002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Запишите начальные формы глаголов. Укажите спряжение</a:t>
            </a:r>
            <a:endParaRPr lang="ru-RU" sz="3600" b="0" dirty="0">
              <a:ln w="11430"/>
              <a:solidFill>
                <a:srgbClr val="A5002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069254"/>
            <a:ext cx="28083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  <a:cs typeface="Arial" pitchFamily="34" charset="0"/>
              </a:rPr>
              <a:t>открою</a:t>
            </a:r>
            <a:endParaRPr lang="ru-RU" sz="3200" dirty="0">
              <a:latin typeface="Georgia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  <a:cs typeface="Arial" pitchFamily="34" charset="0"/>
              </a:rPr>
              <a:t>брею</a:t>
            </a:r>
            <a:endParaRPr lang="ru-RU" sz="3200" dirty="0">
              <a:latin typeface="Georgia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  <a:cs typeface="Arial" pitchFamily="34" charset="0"/>
              </a:rPr>
              <a:t>слышу</a:t>
            </a:r>
            <a:endParaRPr lang="ru-RU" sz="3200" dirty="0">
              <a:latin typeface="Georgia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  <a:cs typeface="Arial" pitchFamily="34" charset="0"/>
              </a:rPr>
              <a:t>колю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  <a:cs typeface="Arial" pitchFamily="34" charset="0"/>
              </a:rPr>
              <a:t>гоню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  <a:cs typeface="Arial" pitchFamily="34" charset="0"/>
              </a:rPr>
              <a:t>плачу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Georgia" pitchFamily="18" charset="0"/>
                <a:cs typeface="Arial" pitchFamily="34" charset="0"/>
              </a:rPr>
              <a:t>пеку</a:t>
            </a:r>
            <a:endParaRPr lang="ru-RU" sz="320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46700" y="2064790"/>
            <a:ext cx="24300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славлю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дышу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борюсь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стелю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держу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пилю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скачу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069254"/>
            <a:ext cx="22322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16216" y="2055862"/>
            <a:ext cx="22322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I </a:t>
            </a:r>
            <a:r>
              <a:rPr lang="ru-RU" sz="3200" b="1" dirty="0" err="1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спр</a:t>
            </a:r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0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579" y="980728"/>
            <a:ext cx="30060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И вот он начал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Свой </a:t>
            </a: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рассказ: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- Они ползут,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А </a:t>
            </a: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он им </a:t>
            </a: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– раз!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А </a:t>
            </a: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тут как </a:t>
            </a: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раз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Она </a:t>
            </a: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ползла.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А он </a:t>
            </a: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как</a:t>
            </a: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  </a:t>
            </a: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даст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Ему со </a:t>
            </a: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зла!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Они ей - раз!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Она им - раз!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Ну тут как раз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Её </a:t>
            </a:r>
            <a:r>
              <a:rPr lang="ru-RU" sz="2400" b="1" dirty="0">
                <a:solidFill>
                  <a:srgbClr val="000000"/>
                </a:solidFill>
                <a:latin typeface="Georgia" pitchFamily="18" charset="0"/>
              </a:rPr>
              <a:t>он </a:t>
            </a:r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спас.</a:t>
            </a:r>
            <a:endParaRPr lang="ru-RU" sz="2400" b="1" dirty="0" smtClean="0">
              <a:latin typeface="Georgia" pitchFamily="18" charset="0"/>
            </a:endParaRPr>
          </a:p>
          <a:p>
            <a:r>
              <a:rPr lang="ru-RU" sz="2400" b="1" dirty="0" smtClean="0">
                <a:latin typeface="Georgia" pitchFamily="18" charset="0"/>
              </a:rPr>
              <a:t>	А. </a:t>
            </a:r>
            <a:r>
              <a:rPr lang="ru-RU" sz="2400" b="1" dirty="0" err="1" smtClean="0">
                <a:latin typeface="Georgia" pitchFamily="18" charset="0"/>
              </a:rPr>
              <a:t>Барто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556792"/>
            <a:ext cx="54648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Georgia" pitchFamily="18" charset="0"/>
              </a:rPr>
              <a:t>Кто сказал, что мы </a:t>
            </a:r>
            <a:r>
              <a:rPr lang="ru-RU" sz="2400" b="1" dirty="0" smtClean="0">
                <a:latin typeface="Georgia" pitchFamily="18" charset="0"/>
              </a:rPr>
              <a:t>подрались</a:t>
            </a:r>
            <a:r>
              <a:rPr lang="ru-RU" sz="2400" b="1" dirty="0">
                <a:latin typeface="Georgia" pitchFamily="18" charset="0"/>
              </a:rPr>
              <a:t>?</a:t>
            </a:r>
          </a:p>
          <a:p>
            <a:r>
              <a:rPr lang="ru-RU" sz="2400" b="1" dirty="0">
                <a:latin typeface="Georgia" pitchFamily="18" charset="0"/>
              </a:rPr>
              <a:t>Мы не дрались, а боролись.</a:t>
            </a:r>
          </a:p>
          <a:p>
            <a:r>
              <a:rPr lang="ru-RU" sz="2400" b="1" dirty="0">
                <a:latin typeface="Georgia" pitchFamily="18" charset="0"/>
              </a:rPr>
              <a:t>Правда, мы </a:t>
            </a:r>
            <a:r>
              <a:rPr lang="ru-RU" sz="2400" b="1" dirty="0" smtClean="0">
                <a:latin typeface="Georgia" pitchFamily="18" charset="0"/>
              </a:rPr>
              <a:t>чуть-чуть кусались</a:t>
            </a:r>
            <a:r>
              <a:rPr lang="ru-RU" sz="2400" b="1" dirty="0">
                <a:latin typeface="Georgia" pitchFamily="18" charset="0"/>
              </a:rPr>
              <a:t>,</a:t>
            </a:r>
          </a:p>
          <a:p>
            <a:r>
              <a:rPr lang="ru-RU" sz="2400" b="1" dirty="0">
                <a:latin typeface="Georgia" pitchFamily="18" charset="0"/>
              </a:rPr>
              <a:t>И щипались, и кололись.</a:t>
            </a:r>
          </a:p>
          <a:p>
            <a:r>
              <a:rPr lang="ru-RU" sz="2400" b="1" dirty="0">
                <a:latin typeface="Georgia" pitchFamily="18" charset="0"/>
              </a:rPr>
              <a:t>Правда, мы друг друга мяли,</a:t>
            </a:r>
          </a:p>
          <a:p>
            <a:r>
              <a:rPr lang="ru-RU" sz="2400" b="1" dirty="0">
                <a:latin typeface="Georgia" pitchFamily="18" charset="0"/>
              </a:rPr>
              <a:t>И бодались, и лягались.</a:t>
            </a:r>
          </a:p>
          <a:p>
            <a:r>
              <a:rPr lang="ru-RU" sz="2400" b="1" dirty="0">
                <a:latin typeface="Georgia" pitchFamily="18" charset="0"/>
              </a:rPr>
              <a:t>Нас, конечно, разнимали.</a:t>
            </a:r>
          </a:p>
          <a:p>
            <a:r>
              <a:rPr lang="ru-RU" sz="2400" b="1" dirty="0">
                <a:latin typeface="Georgia" pitchFamily="18" charset="0"/>
              </a:rPr>
              <a:t>Мы, конечно, упирались</a:t>
            </a:r>
            <a:r>
              <a:rPr lang="ru-RU" sz="2400" b="1" dirty="0" smtClean="0">
                <a:latin typeface="Georgia" pitchFamily="18" charset="0"/>
              </a:rPr>
              <a:t>.</a:t>
            </a:r>
            <a:endParaRPr lang="ru-RU" sz="2400" b="1" dirty="0">
              <a:latin typeface="Georgia" pitchFamily="18" charset="0"/>
            </a:endParaRPr>
          </a:p>
          <a:p>
            <a:r>
              <a:rPr lang="ru-RU" sz="2400" b="1" dirty="0" smtClean="0">
                <a:latin typeface="Georgia" pitchFamily="18" charset="0"/>
              </a:rPr>
              <a:t>			А. Кушнер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2310" y="150137"/>
            <a:ext cx="7200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Найдите глаголы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06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9894" y="1340768"/>
            <a:ext cx="288198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Сказать</a:t>
            </a:r>
            <a:endParaRPr lang="ru-RU" sz="2800" b="1" dirty="0">
              <a:latin typeface="Georg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Подраться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Бороться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Кусаться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Щипаться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Колоться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Мять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Бодаться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Лягаться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Разнимать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b="1" dirty="0" smtClean="0">
                <a:latin typeface="Georgia" pitchFamily="18" charset="0"/>
              </a:rPr>
              <a:t>Упираться</a:t>
            </a:r>
            <a:endParaRPr lang="ru-RU" sz="2800" b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1337645"/>
            <a:ext cx="33123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говорить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драться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побороться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укусить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ущипнуть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кольнуть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смять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боднуть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лягнуть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разнять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упереться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32655"/>
            <a:ext cx="7200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Образуйте видовые пары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481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1432" y="834940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>
                <a:latin typeface="Georgia" pitchFamily="18" charset="0"/>
              </a:rPr>
              <a:t>Товарищ лейтенант разрешите </a:t>
            </a:r>
            <a:r>
              <a:rPr lang="ru-RU" sz="2800" dirty="0" err="1" smtClean="0">
                <a:latin typeface="Georgia" pitchFamily="18" charset="0"/>
              </a:rPr>
              <a:t>обротится</a:t>
            </a:r>
            <a:r>
              <a:rPr lang="ru-RU" sz="2800" dirty="0">
                <a:latin typeface="Georgia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>
                <a:latin typeface="Georgia" pitchFamily="18" charset="0"/>
              </a:rPr>
              <a:t>Ты </a:t>
            </a:r>
            <a:r>
              <a:rPr lang="ru-RU" sz="2800" dirty="0" err="1">
                <a:latin typeface="Georgia" pitchFamily="18" charset="0"/>
              </a:rPr>
              <a:t>небоишся</a:t>
            </a:r>
            <a:r>
              <a:rPr lang="ru-RU" sz="2800" dirty="0">
                <a:latin typeface="Georgia" pitchFamily="18" charset="0"/>
              </a:rPr>
              <a:t> взрыва?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>
                <a:latin typeface="Georgia" pitchFamily="18" charset="0"/>
              </a:rPr>
              <a:t>Над товарищем </a:t>
            </a:r>
            <a:r>
              <a:rPr lang="ru-RU" sz="2800" dirty="0" err="1">
                <a:latin typeface="Georgia" pitchFamily="18" charset="0"/>
              </a:rPr>
              <a:t>смеятся</a:t>
            </a:r>
            <a:r>
              <a:rPr lang="ru-RU" sz="2800" dirty="0">
                <a:latin typeface="Georgia" pitchFamily="18" charset="0"/>
              </a:rPr>
              <a:t> некрасиво.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>
                <a:latin typeface="Georgia" pitchFamily="18" charset="0"/>
              </a:rPr>
              <a:t>Ты должен </a:t>
            </a:r>
            <a:r>
              <a:rPr lang="ru-RU" sz="2800" dirty="0" err="1" smtClean="0">
                <a:latin typeface="Georgia" pitchFamily="18" charset="0"/>
              </a:rPr>
              <a:t>приследывать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>
                <a:latin typeface="Georgia" pitchFamily="18" charset="0"/>
              </a:rPr>
              <a:t>противника.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>
                <a:latin typeface="Georgia" pitchFamily="18" charset="0"/>
              </a:rPr>
              <a:t>Ты хорошо </a:t>
            </a:r>
            <a:r>
              <a:rPr lang="ru-RU" sz="2800" dirty="0" err="1" smtClean="0">
                <a:latin typeface="Georgia" pitchFamily="18" charset="0"/>
              </a:rPr>
              <a:t>пишишь</a:t>
            </a:r>
            <a:r>
              <a:rPr lang="ru-RU" sz="2800" dirty="0" smtClean="0">
                <a:latin typeface="Georgia" pitchFamily="18" charset="0"/>
              </a:rPr>
              <a:t> по-русски</a:t>
            </a:r>
            <a:r>
              <a:rPr lang="ru-RU" sz="2800" dirty="0">
                <a:latin typeface="Georgia" pitchFamily="18" charset="0"/>
              </a:rPr>
              <a:t>. Мне надо написать письмо </a:t>
            </a:r>
            <a:r>
              <a:rPr lang="ru-RU" sz="2800" dirty="0" smtClean="0">
                <a:latin typeface="Georgia" pitchFamily="18" charset="0"/>
              </a:rPr>
              <a:t>маме.</a:t>
            </a:r>
            <a:endParaRPr lang="ru-RU" sz="2800" dirty="0">
              <a:latin typeface="Georgia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>
                <a:latin typeface="Georgia" pitchFamily="18" charset="0"/>
              </a:rPr>
              <a:t>Он </a:t>
            </a:r>
            <a:r>
              <a:rPr lang="ru-RU" sz="2800" dirty="0" err="1">
                <a:latin typeface="Georgia" pitchFamily="18" charset="0"/>
              </a:rPr>
              <a:t>знаит</a:t>
            </a:r>
            <a:r>
              <a:rPr lang="ru-RU" sz="2800" dirty="0">
                <a:latin typeface="Georgia" pitchFamily="18" charset="0"/>
              </a:rPr>
              <a:t> много про историю </a:t>
            </a:r>
            <a:r>
              <a:rPr lang="ru-RU" sz="2800" dirty="0" err="1">
                <a:latin typeface="Georgia" pitchFamily="18" charset="0"/>
              </a:rPr>
              <a:t>москвы</a:t>
            </a:r>
            <a:r>
              <a:rPr lang="ru-RU" sz="2800" dirty="0">
                <a:latin typeface="Georgia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>
                <a:latin typeface="Georgia" pitchFamily="18" charset="0"/>
              </a:rPr>
              <a:t>Товарищи, </a:t>
            </a:r>
            <a:r>
              <a:rPr lang="ru-RU" sz="2800" dirty="0" err="1">
                <a:latin typeface="Georgia" pitchFamily="18" charset="0"/>
              </a:rPr>
              <a:t>верте</a:t>
            </a:r>
            <a:r>
              <a:rPr lang="ru-RU" sz="2800" dirty="0">
                <a:latin typeface="Georgia" pitchFamily="18" charset="0"/>
              </a:rPr>
              <a:t>, мы </a:t>
            </a:r>
            <a:r>
              <a:rPr lang="ru-RU" sz="2800" dirty="0" err="1" smtClean="0">
                <a:latin typeface="Georgia" pitchFamily="18" charset="0"/>
              </a:rPr>
              <a:t>одержем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>
                <a:latin typeface="Georgia" pitchFamily="18" charset="0"/>
              </a:rPr>
              <a:t>победу над фашистами!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29843" y="188640"/>
            <a:ext cx="7200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Исправьте ошибки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88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772816"/>
            <a:ext cx="38701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err="1">
                <a:latin typeface="Georgia" pitchFamily="18" charset="0"/>
              </a:rPr>
              <a:t>Участв</a:t>
            </a:r>
            <a:r>
              <a:rPr lang="ru-RU" sz="2800" dirty="0">
                <a:latin typeface="Georgia" pitchFamily="18" charset="0"/>
              </a:rPr>
              <a:t>..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 smtClean="0">
              <a:latin typeface="Georgia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>
                <a:latin typeface="Georgia" pitchFamily="18" charset="0"/>
              </a:rPr>
              <a:t>Рассказ</a:t>
            </a:r>
            <a:r>
              <a:rPr lang="ru-RU" sz="2800" dirty="0">
                <a:latin typeface="Georgia" pitchFamily="18" charset="0"/>
              </a:rPr>
              <a:t>..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 smtClean="0">
              <a:latin typeface="Georgia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err="1" smtClean="0">
                <a:latin typeface="Georgia" pitchFamily="18" charset="0"/>
              </a:rPr>
              <a:t>Просматр</a:t>
            </a:r>
            <a:r>
              <a:rPr lang="ru-RU" sz="2800" dirty="0">
                <a:latin typeface="Georgia" pitchFamily="18" charset="0"/>
              </a:rPr>
              <a:t>..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 smtClean="0">
              <a:latin typeface="Georgia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err="1" smtClean="0">
                <a:latin typeface="Georgia" pitchFamily="18" charset="0"/>
              </a:rPr>
              <a:t>Почувств</a:t>
            </a:r>
            <a:r>
              <a:rPr lang="ru-RU" sz="2800" dirty="0">
                <a:latin typeface="Georgia" pitchFamily="18" charset="0"/>
              </a:rPr>
              <a:t>..</a:t>
            </a:r>
            <a:r>
              <a:rPr lang="ru-RU" sz="2800" dirty="0" err="1" smtClean="0">
                <a:latin typeface="Georgia" pitchFamily="18" charset="0"/>
              </a:rPr>
              <a:t>вать</a:t>
            </a:r>
            <a:endParaRPr lang="ru-RU" sz="2800" dirty="0">
              <a:latin typeface="Georgia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err="1">
                <a:latin typeface="Georgia" pitchFamily="18" charset="0"/>
              </a:rPr>
              <a:t>С</a:t>
            </a:r>
            <a:r>
              <a:rPr lang="ru-RU" sz="2800" dirty="0" err="1" smtClean="0">
                <a:latin typeface="Georgia" pitchFamily="18" charset="0"/>
              </a:rPr>
              <a:t>команд</a:t>
            </a:r>
            <a:r>
              <a:rPr lang="ru-RU" sz="2800" dirty="0">
                <a:latin typeface="Georgia" pitchFamily="18" charset="0"/>
              </a:rPr>
              <a:t>..</a:t>
            </a:r>
            <a:r>
              <a:rPr lang="ru-RU" sz="2800" dirty="0" err="1">
                <a:latin typeface="Georgia" pitchFamily="18" charset="0"/>
              </a:rPr>
              <a:t>вать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2310" y="374367"/>
            <a:ext cx="7200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Определите орфограмму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664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539552" y="1106742"/>
            <a:ext cx="8136904" cy="5076564"/>
          </a:xfrm>
        </p:spPr>
        <p:txBody>
          <a:bodyPr>
            <a:normAutofit/>
          </a:bodyPr>
          <a:lstStyle/>
          <a:p>
            <a:pPr marL="502920" indent="-457200" algn="just">
              <a:buClrTx/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Поставить 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глагол в форму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1-го 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лица ед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. ч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.  (местоимение «я»).</a:t>
            </a:r>
          </a:p>
          <a:p>
            <a:pPr marL="502920" indent="-457200" algn="just">
              <a:buClrTx/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Проверить, 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на что оканчивается глагол: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на  -</a:t>
            </a:r>
            <a:r>
              <a:rPr lang="ru-RU" sz="2800" b="1" dirty="0" err="1">
                <a:solidFill>
                  <a:schemeClr val="tx1"/>
                </a:solidFill>
                <a:latin typeface="Georgia" pitchFamily="18" charset="0"/>
              </a:rPr>
              <a:t>ываю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                               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   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-</a:t>
            </a:r>
            <a:r>
              <a:rPr lang="ru-RU" sz="2800" b="1" dirty="0" err="1">
                <a:solidFill>
                  <a:schemeClr val="tx1"/>
                </a:solidFill>
                <a:latin typeface="Georgia" pitchFamily="18" charset="0"/>
              </a:rPr>
              <a:t>ыва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-</a:t>
            </a:r>
          </a:p>
          <a:p>
            <a:pPr algn="just">
              <a:buNone/>
            </a:pP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  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-</a:t>
            </a:r>
            <a:r>
              <a:rPr lang="ru-RU" sz="2800" b="1" dirty="0" err="1">
                <a:solidFill>
                  <a:schemeClr val="tx1"/>
                </a:solidFill>
                <a:latin typeface="Georgia" pitchFamily="18" charset="0"/>
              </a:rPr>
              <a:t>иваю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                                   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-ива-</a:t>
            </a:r>
          </a:p>
          <a:p>
            <a:pPr algn="just">
              <a:buNone/>
            </a:pPr>
            <a:endParaRPr lang="ru-RU" sz="2800" b="1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buNone/>
            </a:pP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на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-</a:t>
            </a:r>
            <a:r>
              <a:rPr lang="ru-RU" sz="2800" b="1" dirty="0" err="1">
                <a:solidFill>
                  <a:schemeClr val="tx1"/>
                </a:solidFill>
                <a:latin typeface="Georgia" pitchFamily="18" charset="0"/>
              </a:rPr>
              <a:t>ую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                                        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 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-</a:t>
            </a:r>
            <a:r>
              <a:rPr lang="ru-RU" sz="2800" b="1" dirty="0" err="1">
                <a:solidFill>
                  <a:schemeClr val="tx1"/>
                </a:solidFill>
                <a:latin typeface="Georgia" pitchFamily="18" charset="0"/>
              </a:rPr>
              <a:t>ова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-</a:t>
            </a:r>
          </a:p>
          <a:p>
            <a:pPr algn="just">
              <a:buNone/>
            </a:pP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 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 -</a:t>
            </a:r>
            <a:r>
              <a:rPr lang="ru-RU" sz="2800" b="1" dirty="0" err="1">
                <a:solidFill>
                  <a:schemeClr val="tx1"/>
                </a:solidFill>
                <a:latin typeface="Georgia" pitchFamily="18" charset="0"/>
              </a:rPr>
              <a:t>юю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                                           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  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-</a:t>
            </a:r>
            <a:r>
              <a:rPr lang="ru-RU" sz="2800" b="1" dirty="0" err="1">
                <a:solidFill>
                  <a:schemeClr val="tx1"/>
                </a:solidFill>
                <a:latin typeface="Georgia" pitchFamily="18" charset="0"/>
              </a:rPr>
              <a:t>ева</a:t>
            </a:r>
            <a:r>
              <a:rPr lang="ru-RU" sz="2800" b="1" dirty="0">
                <a:solidFill>
                  <a:schemeClr val="tx1"/>
                </a:solidFill>
                <a:latin typeface="Georgia" pitchFamily="18" charset="0"/>
              </a:rPr>
              <a:t>- 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3203848" y="3540848"/>
            <a:ext cx="23042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206227" y="5212820"/>
            <a:ext cx="23042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6228184" y="3212976"/>
            <a:ext cx="288032" cy="21602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526177" y="3212976"/>
            <a:ext cx="360040" cy="21602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228184" y="3756872"/>
            <a:ext cx="288032" cy="21602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516216" y="3752769"/>
            <a:ext cx="360040" cy="21602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526774" y="4873352"/>
            <a:ext cx="360040" cy="21602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563643" y="5429530"/>
            <a:ext cx="360040" cy="21602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6243322" y="4873352"/>
            <a:ext cx="288032" cy="21602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6275611" y="5428844"/>
            <a:ext cx="288032" cy="21602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062310" y="116632"/>
            <a:ext cx="72008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определить правописание гласной в суффиксе глагола?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14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326</Words>
  <Application>Microsoft Office PowerPoint</Application>
  <PresentationFormat>Экран (4:3)</PresentationFormat>
  <Paragraphs>111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Глагол</vt:lpstr>
      <vt:lpstr>Презентация PowerPoint</vt:lpstr>
      <vt:lpstr>Запишите начальные формы глаголов. Укажите спряжение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Пятнадцатое апреля. Классная работа.</dc:title>
  <dc:creator>Ксения</dc:creator>
  <cp:lastModifiedBy>Ксения</cp:lastModifiedBy>
  <cp:revision>12</cp:revision>
  <dcterms:created xsi:type="dcterms:W3CDTF">2013-04-14T22:19:59Z</dcterms:created>
  <dcterms:modified xsi:type="dcterms:W3CDTF">2013-04-22T01:00:13Z</dcterms:modified>
</cp:coreProperties>
</file>