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285C-0F3F-461C-8FD6-CC4125C92A4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ED402-278B-4027-BDB4-6807B40059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5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ED402-278B-4027-BDB4-6807B40059C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1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ED402-278B-4027-BDB4-6807B40059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ED402-278B-4027-BDB4-6807B40059C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22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0615" y="2132856"/>
            <a:ext cx="68801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Глагол. Повторение.</a:t>
            </a:r>
            <a:endParaRPr lang="ru-RU" sz="48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974" y="4653136"/>
            <a:ext cx="4696228" cy="189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5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l="27944" t="62448" r="26674" b="15719"/>
          <a:stretch>
            <a:fillRect/>
          </a:stretch>
        </p:blipFill>
        <p:spPr bwMode="auto">
          <a:xfrm>
            <a:off x="257927" y="2276872"/>
            <a:ext cx="8886073" cy="237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404664"/>
            <a:ext cx="7200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Обратите вниман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ие!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1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556792"/>
            <a:ext cx="37261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Загад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Georgia" pitchFamily="18" charset="0"/>
              </a:rPr>
              <a:t>Торг…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Распуг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Затуш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Зас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Обл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r>
              <a:rPr lang="ru-RU" sz="2800" dirty="0" smtClean="0">
                <a:latin typeface="Georgia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dirty="0" err="1" smtClean="0">
                <a:latin typeface="Georgia" pitchFamily="18" charset="0"/>
              </a:rPr>
              <a:t>Прод</a:t>
            </a:r>
            <a:r>
              <a:rPr lang="ru-RU" sz="2800" dirty="0" smtClean="0">
                <a:latin typeface="Georgia" pitchFamily="18" charset="0"/>
              </a:rPr>
              <a:t>…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r>
              <a:rPr lang="ru-RU" sz="2800" dirty="0" smtClean="0">
                <a:latin typeface="Georgia" pitchFamily="18" charset="0"/>
              </a:rPr>
              <a:t>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404664"/>
            <a:ext cx="5027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Разберите по составу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63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59" y="1844823"/>
            <a:ext cx="79928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Georgia" pitchFamily="18" charset="0"/>
              </a:rPr>
              <a:t>	       </a:t>
            </a:r>
            <a:r>
              <a:rPr lang="ru-RU" sz="3200" dirty="0" err="1" smtClean="0">
                <a:latin typeface="Georgia" pitchFamily="18" charset="0"/>
              </a:rPr>
              <a:t>Закус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 smtClean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закруч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кристаллиз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зап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зап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smtClean="0">
                <a:latin typeface="Georgia" pitchFamily="18" charset="0"/>
              </a:rPr>
              <a:t>зав…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откупор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безумств</a:t>
            </a:r>
            <a:r>
              <a:rPr lang="ru-RU" sz="3200" dirty="0" smtClean="0">
                <a:latin typeface="Georgia" pitchFamily="18" charset="0"/>
              </a:rPr>
              <a:t>...</a:t>
            </a:r>
            <a:r>
              <a:rPr lang="ru-RU" sz="3200" dirty="0" err="1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 </a:t>
            </a:r>
            <a:r>
              <a:rPr lang="ru-RU" sz="3200" dirty="0" err="1">
                <a:latin typeface="Georgia" pitchFamily="18" charset="0"/>
              </a:rPr>
              <a:t>завед</a:t>
            </a:r>
            <a:r>
              <a:rPr lang="ru-RU" sz="3200" dirty="0" smtClean="0">
                <a:latin typeface="Georgia" pitchFamily="18" charset="0"/>
              </a:rPr>
              <a:t>...</a:t>
            </a:r>
            <a:r>
              <a:rPr lang="ru-RU" sz="3200" dirty="0" err="1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кольц</a:t>
            </a:r>
            <a:r>
              <a:rPr lang="ru-RU" sz="3200" dirty="0" smtClean="0">
                <a:latin typeface="Georgia" pitchFamily="18" charset="0"/>
              </a:rPr>
              <a:t>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</a:t>
            </a:r>
            <a:r>
              <a:rPr lang="ru-RU" sz="3200" dirty="0" err="1" smtClean="0">
                <a:latin typeface="Georgia" pitchFamily="18" charset="0"/>
              </a:rPr>
              <a:t>завид</a:t>
            </a:r>
            <a:r>
              <a:rPr lang="ru-RU" sz="3200" dirty="0" smtClean="0">
                <a:latin typeface="Georgia" pitchFamily="18" charset="0"/>
              </a:rPr>
              <a:t>...</a:t>
            </a:r>
            <a:r>
              <a:rPr lang="ru-RU" sz="3200" dirty="0" err="1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,  </a:t>
            </a:r>
            <a:r>
              <a:rPr lang="ru-RU" sz="3200" dirty="0" smtClean="0">
                <a:latin typeface="Georgia" pitchFamily="18" charset="0"/>
              </a:rPr>
              <a:t>наста…</a:t>
            </a:r>
            <a:r>
              <a:rPr lang="ru-RU" sz="3200" dirty="0" err="1" smtClean="0">
                <a:latin typeface="Georgia" pitchFamily="18" charset="0"/>
              </a:rPr>
              <a:t>вать</a:t>
            </a:r>
            <a:r>
              <a:rPr lang="ru-RU" sz="3200" dirty="0">
                <a:latin typeface="Georgia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599" y="62068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Спишите. Выделите суффиксы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656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24136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Глагол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171" y="134076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Что обозначает глагол, на какой вопрос отвечает?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Виды глагола.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Как изменяется глагол?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Назовите наклонения глаголов.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Как отличить глаголы 1 спряжения от глаголов 2 спряжения?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sz="3200" kern="0" dirty="0">
                <a:solidFill>
                  <a:schemeClr val="bg2">
                    <a:lumMod val="10000"/>
                  </a:schemeClr>
                </a:solidFill>
                <a:latin typeface="Arial"/>
              </a:rPr>
              <a:t>Каким членом предложения может быть глагол?</a:t>
            </a:r>
          </a:p>
        </p:txBody>
      </p:sp>
    </p:spTree>
    <p:extLst>
      <p:ext uri="{BB962C8B-B14F-4D97-AF65-F5344CB8AC3E}">
        <p14:creationId xmlns:p14="http://schemas.microsoft.com/office/powerpoint/2010/main" val="42502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	Апрель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– это месяц весенних первоцветов. Днем сильно греет лучистое солнце, торопливо бегут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ручьи, 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ночью земля стынет.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781" y="3086708"/>
            <a:ext cx="5028389" cy="37712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306627" y="2132856"/>
            <a:ext cx="33534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8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58020" cy="115212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3600" b="0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Запишите начальные формы глаголов. Укажите спряжение</a:t>
            </a:r>
            <a:endParaRPr lang="ru-RU" sz="3600" b="0" dirty="0">
              <a:ln w="11430"/>
              <a:solidFill>
                <a:srgbClr val="A5002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9254"/>
            <a:ext cx="28083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открою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брею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слышу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колю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гоню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плачу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Georgia" pitchFamily="18" charset="0"/>
                <a:cs typeface="Arial" pitchFamily="34" charset="0"/>
              </a:rPr>
              <a:t>пеку</a:t>
            </a:r>
            <a:endParaRPr lang="ru-RU" sz="320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6700" y="2064790"/>
            <a:ext cx="2430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славлю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дышу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борюсь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стелю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держу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пилю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скачу</a:t>
            </a:r>
            <a:endParaRPr lang="ru-RU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069254"/>
            <a:ext cx="2232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2055862"/>
            <a:ext cx="2232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I </a:t>
            </a:r>
            <a:r>
              <a:rPr lang="ru-RU" sz="3200" b="1" dirty="0" err="1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спр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579" y="980728"/>
            <a:ext cx="30060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И вот он начал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Свой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рассказ: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- Они ползут,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А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он им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– раз!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А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тут как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раз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Она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ползла.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А он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как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 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даст</a:t>
            </a:r>
          </a:p>
          <a:p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Ему со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зла!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Они ей - раз!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Она им - раз!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Ну тут как раз</a:t>
            </a:r>
            <a:r>
              <a:rPr lang="ru-RU" sz="2400" b="1" dirty="0">
                <a:latin typeface="Georgia" pitchFamily="18" charset="0"/>
              </a:rPr>
              <a:t/>
            </a:r>
            <a:br>
              <a:rPr lang="ru-RU" sz="2400" b="1" dirty="0">
                <a:latin typeface="Georgia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Её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он 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</a:rPr>
              <a:t>спас.</a:t>
            </a:r>
            <a:endParaRPr lang="ru-RU" sz="24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	А. </a:t>
            </a:r>
            <a:r>
              <a:rPr lang="ru-RU" sz="2400" b="1" dirty="0" err="1" smtClean="0">
                <a:latin typeface="Georgia" pitchFamily="18" charset="0"/>
              </a:rPr>
              <a:t>Барто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556792"/>
            <a:ext cx="54648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eorgia" pitchFamily="18" charset="0"/>
              </a:rPr>
              <a:t>Кто сказал, что мы </a:t>
            </a:r>
            <a:r>
              <a:rPr lang="ru-RU" sz="2400" b="1" dirty="0" smtClean="0">
                <a:latin typeface="Georgia" pitchFamily="18" charset="0"/>
              </a:rPr>
              <a:t>подрались</a:t>
            </a:r>
            <a:r>
              <a:rPr lang="ru-RU" sz="2400" b="1" dirty="0">
                <a:latin typeface="Georgia" pitchFamily="18" charset="0"/>
              </a:rPr>
              <a:t>?</a:t>
            </a:r>
          </a:p>
          <a:p>
            <a:r>
              <a:rPr lang="ru-RU" sz="2400" b="1" dirty="0">
                <a:latin typeface="Georgia" pitchFamily="18" charset="0"/>
              </a:rPr>
              <a:t>Мы не дрались, а боролись.</a:t>
            </a:r>
          </a:p>
          <a:p>
            <a:r>
              <a:rPr lang="ru-RU" sz="2400" b="1" dirty="0">
                <a:latin typeface="Georgia" pitchFamily="18" charset="0"/>
              </a:rPr>
              <a:t>Правда, мы </a:t>
            </a:r>
            <a:r>
              <a:rPr lang="ru-RU" sz="2400" b="1" dirty="0" smtClean="0">
                <a:latin typeface="Georgia" pitchFamily="18" charset="0"/>
              </a:rPr>
              <a:t>чуть-чуть кусались</a:t>
            </a:r>
            <a:r>
              <a:rPr lang="ru-RU" sz="2400" b="1" dirty="0">
                <a:latin typeface="Georgia" pitchFamily="18" charset="0"/>
              </a:rPr>
              <a:t>,</a:t>
            </a:r>
          </a:p>
          <a:p>
            <a:r>
              <a:rPr lang="ru-RU" sz="2400" b="1" dirty="0">
                <a:latin typeface="Georgia" pitchFamily="18" charset="0"/>
              </a:rPr>
              <a:t>И щипались, и кололись.</a:t>
            </a:r>
          </a:p>
          <a:p>
            <a:r>
              <a:rPr lang="ru-RU" sz="2400" b="1" dirty="0">
                <a:latin typeface="Georgia" pitchFamily="18" charset="0"/>
              </a:rPr>
              <a:t>Правда, мы друг друга мяли,</a:t>
            </a:r>
          </a:p>
          <a:p>
            <a:r>
              <a:rPr lang="ru-RU" sz="2400" b="1" dirty="0">
                <a:latin typeface="Georgia" pitchFamily="18" charset="0"/>
              </a:rPr>
              <a:t>И бодались, и лягались.</a:t>
            </a:r>
          </a:p>
          <a:p>
            <a:r>
              <a:rPr lang="ru-RU" sz="2400" b="1" dirty="0">
                <a:latin typeface="Georgia" pitchFamily="18" charset="0"/>
              </a:rPr>
              <a:t>Нас, конечно, разнимали.</a:t>
            </a:r>
          </a:p>
          <a:p>
            <a:r>
              <a:rPr lang="ru-RU" sz="2400" b="1" dirty="0">
                <a:latin typeface="Georgia" pitchFamily="18" charset="0"/>
              </a:rPr>
              <a:t>Мы, конечно, упирались</a:t>
            </a:r>
            <a:r>
              <a:rPr lang="ru-RU" sz="2400" b="1" dirty="0" smtClean="0">
                <a:latin typeface="Georgia" pitchFamily="18" charset="0"/>
              </a:rPr>
              <a:t>.</a:t>
            </a:r>
            <a:endParaRPr lang="ru-RU" sz="2400" b="1" dirty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			А. Кушнер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2310" y="150137"/>
            <a:ext cx="7200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Найдите глаголы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6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894" y="1340768"/>
            <a:ext cx="288198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Сказать</a:t>
            </a:r>
            <a:endParaRPr lang="ru-RU" sz="2800" b="1" dirty="0"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Подраться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Бороться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Кусаться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Щипаться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Колоться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Мять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Бодаться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Лягаться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Разнимать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Упираться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337645"/>
            <a:ext cx="33123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говорить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драться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побороться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укусить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ущипнуть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кольнуть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смять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боднуть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лягнуть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разнять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упереться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32655"/>
            <a:ext cx="7200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Образуйте видовые пары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8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1432" y="83494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Товарищ лейтенант разрешите </a:t>
            </a:r>
            <a:r>
              <a:rPr lang="ru-RU" sz="2800" dirty="0" err="1" smtClean="0">
                <a:latin typeface="Georgia" pitchFamily="18" charset="0"/>
              </a:rPr>
              <a:t>обротится</a:t>
            </a:r>
            <a:r>
              <a:rPr lang="ru-RU" sz="2800" dirty="0">
                <a:latin typeface="Georgia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Ты </a:t>
            </a:r>
            <a:r>
              <a:rPr lang="ru-RU" sz="2800" dirty="0" err="1">
                <a:latin typeface="Georgia" pitchFamily="18" charset="0"/>
              </a:rPr>
              <a:t>небоишся</a:t>
            </a:r>
            <a:r>
              <a:rPr lang="ru-RU" sz="2800" dirty="0">
                <a:latin typeface="Georgia" pitchFamily="18" charset="0"/>
              </a:rPr>
              <a:t> взрыва?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Над товарищем </a:t>
            </a:r>
            <a:r>
              <a:rPr lang="ru-RU" sz="2800" dirty="0" err="1">
                <a:latin typeface="Georgia" pitchFamily="18" charset="0"/>
              </a:rPr>
              <a:t>смеятся</a:t>
            </a:r>
            <a:r>
              <a:rPr lang="ru-RU" sz="2800" dirty="0">
                <a:latin typeface="Georgia" pitchFamily="18" charset="0"/>
              </a:rPr>
              <a:t> некрасиво.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Ты должен </a:t>
            </a:r>
            <a:r>
              <a:rPr lang="ru-RU" sz="2800" dirty="0" err="1" smtClean="0">
                <a:latin typeface="Georgia" pitchFamily="18" charset="0"/>
              </a:rPr>
              <a:t>приследывать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>
                <a:latin typeface="Georgia" pitchFamily="18" charset="0"/>
              </a:rPr>
              <a:t>противника.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Ты хорошо </a:t>
            </a:r>
            <a:r>
              <a:rPr lang="ru-RU" sz="2800" dirty="0" err="1" smtClean="0">
                <a:latin typeface="Georgia" pitchFamily="18" charset="0"/>
              </a:rPr>
              <a:t>пишишь</a:t>
            </a:r>
            <a:r>
              <a:rPr lang="ru-RU" sz="2800" dirty="0" smtClean="0">
                <a:latin typeface="Georgia" pitchFamily="18" charset="0"/>
              </a:rPr>
              <a:t> по-русски</a:t>
            </a:r>
            <a:r>
              <a:rPr lang="ru-RU" sz="2800" dirty="0">
                <a:latin typeface="Georgia" pitchFamily="18" charset="0"/>
              </a:rPr>
              <a:t>. Мне надо написать письмо </a:t>
            </a:r>
            <a:r>
              <a:rPr lang="ru-RU" sz="2800" dirty="0" smtClean="0">
                <a:latin typeface="Georgia" pitchFamily="18" charset="0"/>
              </a:rPr>
              <a:t>маме.</a:t>
            </a:r>
            <a:endParaRPr lang="ru-RU" sz="2800" dirty="0">
              <a:latin typeface="Georgia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Он </a:t>
            </a:r>
            <a:r>
              <a:rPr lang="ru-RU" sz="2800" dirty="0" err="1">
                <a:latin typeface="Georgia" pitchFamily="18" charset="0"/>
              </a:rPr>
              <a:t>знаит</a:t>
            </a:r>
            <a:r>
              <a:rPr lang="ru-RU" sz="2800" dirty="0">
                <a:latin typeface="Georgia" pitchFamily="18" charset="0"/>
              </a:rPr>
              <a:t> много про историю </a:t>
            </a:r>
            <a:r>
              <a:rPr lang="ru-RU" sz="2800" dirty="0" err="1">
                <a:latin typeface="Georgia" pitchFamily="18" charset="0"/>
              </a:rPr>
              <a:t>москвы</a:t>
            </a:r>
            <a:r>
              <a:rPr lang="ru-RU" sz="2800" dirty="0">
                <a:latin typeface="Georgia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800" dirty="0">
                <a:latin typeface="Georgia" pitchFamily="18" charset="0"/>
              </a:rPr>
              <a:t>Товарищи, </a:t>
            </a:r>
            <a:r>
              <a:rPr lang="ru-RU" sz="2800" dirty="0" err="1">
                <a:latin typeface="Georgia" pitchFamily="18" charset="0"/>
              </a:rPr>
              <a:t>верте</a:t>
            </a:r>
            <a:r>
              <a:rPr lang="ru-RU" sz="2800" dirty="0">
                <a:latin typeface="Georgia" pitchFamily="18" charset="0"/>
              </a:rPr>
              <a:t>, мы </a:t>
            </a:r>
            <a:r>
              <a:rPr lang="ru-RU" sz="2800" dirty="0" err="1" smtClean="0">
                <a:latin typeface="Georgia" pitchFamily="18" charset="0"/>
              </a:rPr>
              <a:t>одержем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>
                <a:latin typeface="Georgia" pitchFamily="18" charset="0"/>
              </a:rPr>
              <a:t>победу над фашистами!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29843" y="188640"/>
            <a:ext cx="7200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Исправьте ошибки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8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772816"/>
            <a:ext cx="38701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err="1">
                <a:latin typeface="Georgia" pitchFamily="18" charset="0"/>
              </a:rPr>
              <a:t>Участв</a:t>
            </a:r>
            <a:r>
              <a:rPr lang="ru-RU" sz="2800" dirty="0">
                <a:latin typeface="Georgia" pitchFamily="18" charset="0"/>
              </a:rPr>
              <a:t>..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Georgia" pitchFamily="18" charset="0"/>
              </a:rPr>
              <a:t>Рассказ</a:t>
            </a:r>
            <a:r>
              <a:rPr lang="ru-RU" sz="2800" dirty="0">
                <a:latin typeface="Georgia" pitchFamily="18" charset="0"/>
              </a:rPr>
              <a:t>..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err="1" smtClean="0">
                <a:latin typeface="Georgia" pitchFamily="18" charset="0"/>
              </a:rPr>
              <a:t>Просматр</a:t>
            </a:r>
            <a:r>
              <a:rPr lang="ru-RU" sz="2800" dirty="0">
                <a:latin typeface="Georgia" pitchFamily="18" charset="0"/>
              </a:rPr>
              <a:t>..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 smtClean="0">
              <a:latin typeface="Georgi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err="1" smtClean="0">
                <a:latin typeface="Georgia" pitchFamily="18" charset="0"/>
              </a:rPr>
              <a:t>Почувств</a:t>
            </a:r>
            <a:r>
              <a:rPr lang="ru-RU" sz="2800" dirty="0">
                <a:latin typeface="Georgia" pitchFamily="18" charset="0"/>
              </a:rPr>
              <a:t>..</a:t>
            </a:r>
            <a:r>
              <a:rPr lang="ru-RU" sz="2800" dirty="0" err="1" smtClean="0">
                <a:latin typeface="Georgia" pitchFamily="18" charset="0"/>
              </a:rPr>
              <a:t>вать</a:t>
            </a:r>
            <a:endParaRPr lang="ru-RU" sz="2800" dirty="0">
              <a:latin typeface="Georgia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err="1">
                <a:latin typeface="Georgia" pitchFamily="18" charset="0"/>
              </a:rPr>
              <a:t>С</a:t>
            </a:r>
            <a:r>
              <a:rPr lang="ru-RU" sz="2800" dirty="0" err="1" smtClean="0">
                <a:latin typeface="Georgia" pitchFamily="18" charset="0"/>
              </a:rPr>
              <a:t>команд</a:t>
            </a:r>
            <a:r>
              <a:rPr lang="ru-RU" sz="2800" dirty="0">
                <a:latin typeface="Georgia" pitchFamily="18" charset="0"/>
              </a:rPr>
              <a:t>..</a:t>
            </a:r>
            <a:r>
              <a:rPr lang="ru-RU" sz="2800" dirty="0" err="1">
                <a:latin typeface="Georgia" pitchFamily="18" charset="0"/>
              </a:rPr>
              <a:t>вать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2310" y="374367"/>
            <a:ext cx="7200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Определите орфограмму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66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539552" y="1106742"/>
            <a:ext cx="8136904" cy="5076564"/>
          </a:xfrm>
        </p:spPr>
        <p:txBody>
          <a:bodyPr>
            <a:normAutofit/>
          </a:bodyPr>
          <a:lstStyle/>
          <a:p>
            <a:pPr marL="502920" indent="-457200" algn="just">
              <a:buClrTx/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Поставить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глагол в форму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1-го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лица ед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. ч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.  (местоимение «я»).</a:t>
            </a:r>
          </a:p>
          <a:p>
            <a:pPr marL="502920" indent="-457200" algn="just">
              <a:buClrTx/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Проверить,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на что оканчивается глагол: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на  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ываю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ыва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</a:p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 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иваю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-ива-</a:t>
            </a:r>
          </a:p>
          <a:p>
            <a:pPr algn="just">
              <a:buNone/>
            </a:pPr>
            <a:endParaRPr lang="ru-RU" sz="2800" b="1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на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ую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     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ова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</a:p>
          <a:p>
            <a:pPr algn="just">
              <a:buNone/>
            </a:pP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 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юю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                 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ru-RU" sz="2800" b="1" dirty="0" err="1">
                <a:solidFill>
                  <a:schemeClr val="tx1"/>
                </a:solidFill>
                <a:latin typeface="Georgia" pitchFamily="18" charset="0"/>
              </a:rPr>
              <a:t>ева</a:t>
            </a:r>
            <a:r>
              <a:rPr lang="ru-RU" sz="2800" b="1" dirty="0">
                <a:solidFill>
                  <a:schemeClr val="tx1"/>
                </a:solidFill>
                <a:latin typeface="Georgia" pitchFamily="18" charset="0"/>
              </a:rPr>
              <a:t>- 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203848" y="354084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206227" y="5212820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6228184" y="3212976"/>
            <a:ext cx="288032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26177" y="3212976"/>
            <a:ext cx="360040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228184" y="3756872"/>
            <a:ext cx="288032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516216" y="3752769"/>
            <a:ext cx="360040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26774" y="4873352"/>
            <a:ext cx="360040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63643" y="5429530"/>
            <a:ext cx="360040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243322" y="4873352"/>
            <a:ext cx="288032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275611" y="5428844"/>
            <a:ext cx="288032" cy="216024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062310" y="116632"/>
            <a:ext cx="7200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определить правописание гласной в суффиксе глагола?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14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326</Words>
  <Application>Microsoft Office PowerPoint</Application>
  <PresentationFormat>Экран (4:3)</PresentationFormat>
  <Paragraphs>111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Глагол</vt:lpstr>
      <vt:lpstr>Презентация PowerPoint</vt:lpstr>
      <vt:lpstr>Запишите начальные формы глаголов. Укажите спряжение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Пятнадцатое апреля. Классная работа.</dc:title>
  <dc:creator>Ксения</dc:creator>
  <cp:lastModifiedBy>Ксения</cp:lastModifiedBy>
  <cp:revision>12</cp:revision>
  <dcterms:created xsi:type="dcterms:W3CDTF">2013-04-14T22:19:59Z</dcterms:created>
  <dcterms:modified xsi:type="dcterms:W3CDTF">2013-04-22T01:00:13Z</dcterms:modified>
</cp:coreProperties>
</file>