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256" r:id="rId2"/>
    <p:sldId id="269" r:id="rId3"/>
    <p:sldId id="270" r:id="rId4"/>
    <p:sldId id="259" r:id="rId5"/>
    <p:sldId id="267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93BFB-A7C4-46D9-AEE0-9394ED372633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A15A7-6EB8-4688-AD0B-0B35D9B90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255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15A7-6EB8-4688-AD0B-0B35D9B908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15A7-6EB8-4688-AD0B-0B35D9B9088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15A7-6EB8-4688-AD0B-0B35D9B9088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8414A2-C2AD-4AED-AC84-0F1C52464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96C1-EEAE-4F5E-BAA7-FE633A060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6E126-4E23-4D02-A51E-26D0F498C3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D926-A94C-4E88-AB38-9EF6BE0DCE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0329-5FCD-486F-8E5A-469CCC2E8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CB396-9A6A-414D-AD9D-FCCD6E942F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01EA7-A6AA-42E3-9E97-F3D8DA50C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F79C-178F-446A-BD8A-9B9A8F514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B052-48EF-477A-89F7-19CCAB31DC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4758-2C73-415D-BF10-7442E527DF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BA103-7DDB-495B-B997-31348CAE4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0CB3B2C-D048-43C2-9AB9-A97CEB33E47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2214554"/>
            <a:ext cx="72866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Наклонения глагола.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Повторение.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643438" y="5214950"/>
            <a:ext cx="428148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4450" algn="r">
              <a:buFont typeface="Georgia" pitchFamily="18" charset="0"/>
              <a:buNone/>
            </a:pPr>
            <a:r>
              <a:rPr lang="ru-RU" sz="2000" dirty="0">
                <a:solidFill>
                  <a:srgbClr val="FFFF00"/>
                </a:solidFill>
                <a:latin typeface="Garamond" pitchFamily="18" charset="0"/>
              </a:rPr>
              <a:t>Выполнила: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>
                <a:solidFill>
                  <a:srgbClr val="FFFF00"/>
                </a:solidFill>
                <a:latin typeface="Garamond" pitchFamily="18" charset="0"/>
              </a:rPr>
              <a:t>учитель русского языка и литературы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>
                <a:solidFill>
                  <a:srgbClr val="FFFF00"/>
                </a:solidFill>
                <a:latin typeface="Garamond" pitchFamily="18" charset="0"/>
              </a:rPr>
              <a:t>ГБОУ СОШ № 1368 г. Москвы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 err="1">
                <a:solidFill>
                  <a:srgbClr val="FFFF00"/>
                </a:solidFill>
                <a:latin typeface="Garamond" pitchFamily="18" charset="0"/>
              </a:rPr>
              <a:t>Шлямова</a:t>
            </a:r>
            <a:r>
              <a:rPr lang="ru-RU" sz="2000" dirty="0">
                <a:solidFill>
                  <a:srgbClr val="FFFF00"/>
                </a:solidFill>
                <a:latin typeface="Garamond" pitchFamily="18" charset="0"/>
              </a:rPr>
              <a:t> К.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Соедините значения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7414637"/>
              </p:ext>
            </p:extLst>
          </p:nvPr>
        </p:nvGraphicFramePr>
        <p:xfrm>
          <a:off x="323528" y="1772816"/>
          <a:ext cx="8540750" cy="35626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70375"/>
                <a:gridCol w="4270375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Изъявительное</a:t>
                      </a:r>
                      <a:r>
                        <a:rPr lang="ru-RU" sz="28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наклонение</a:t>
                      </a:r>
                      <a:endParaRPr lang="ru-RU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Призыв</a:t>
                      </a:r>
                      <a:r>
                        <a:rPr lang="ru-RU" sz="25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(совет, приказ) совершить действие</a:t>
                      </a:r>
                      <a:endParaRPr lang="ru-RU" sz="25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Условное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наклонение</a:t>
                      </a:r>
                      <a:endParaRPr lang="ru-RU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Действие происходит</a:t>
                      </a:r>
                      <a:r>
                        <a:rPr lang="ru-RU" sz="25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(произойдет, произошло) на самом деле</a:t>
                      </a:r>
                      <a:endParaRPr lang="ru-RU" sz="25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Повелительное</a:t>
                      </a:r>
                      <a:r>
                        <a:rPr lang="ru-RU" sz="28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наклонение</a:t>
                      </a:r>
                      <a:endParaRPr lang="ru-RU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Действие</a:t>
                      </a:r>
                      <a:r>
                        <a:rPr lang="ru-RU" sz="25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возможно, желательно</a:t>
                      </a:r>
                      <a:endParaRPr lang="ru-RU" sz="25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Соедините значения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30055342"/>
              </p:ext>
            </p:extLst>
          </p:nvPr>
        </p:nvGraphicFramePr>
        <p:xfrm>
          <a:off x="323528" y="1700808"/>
          <a:ext cx="8540750" cy="36827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70375"/>
                <a:gridCol w="4270375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Изъявительное</a:t>
                      </a:r>
                      <a:r>
                        <a:rPr lang="ru-RU" sz="28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наклонение</a:t>
                      </a:r>
                      <a:endParaRPr lang="ru-RU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rgbClr val="00B050"/>
                          </a:solidFill>
                        </a:rPr>
                        <a:t>Действие происходит</a:t>
                      </a:r>
                      <a:r>
                        <a:rPr lang="ru-RU" sz="2500" b="1" baseline="0" dirty="0" smtClean="0">
                          <a:solidFill>
                            <a:srgbClr val="00B050"/>
                          </a:solidFill>
                        </a:rPr>
                        <a:t> (произойдет, произошло) на самом деле</a:t>
                      </a:r>
                      <a:endParaRPr lang="ru-RU" sz="25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138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Условное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наклонение</a:t>
                      </a:r>
                      <a:endParaRPr lang="ru-RU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rgbClr val="00B050"/>
                          </a:solidFill>
                        </a:rPr>
                        <a:t>Действие</a:t>
                      </a:r>
                      <a:r>
                        <a:rPr lang="ru-RU" sz="2500" b="1" baseline="0" dirty="0" smtClean="0">
                          <a:solidFill>
                            <a:srgbClr val="00B050"/>
                          </a:solidFill>
                        </a:rPr>
                        <a:t> возможно, желательно</a:t>
                      </a:r>
                      <a:endParaRPr lang="ru-RU" sz="25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Повелительное</a:t>
                      </a:r>
                      <a:r>
                        <a:rPr lang="ru-RU" sz="2800" b="1" baseline="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 наклонение</a:t>
                      </a:r>
                      <a:endParaRPr lang="ru-RU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rgbClr val="00B050"/>
                          </a:solidFill>
                        </a:rPr>
                        <a:t>Призыв</a:t>
                      </a:r>
                      <a:r>
                        <a:rPr lang="ru-RU" sz="2500" b="1" baseline="0" dirty="0" smtClean="0">
                          <a:solidFill>
                            <a:srgbClr val="00B050"/>
                          </a:solidFill>
                        </a:rPr>
                        <a:t> (совет, приказ) совершить действие</a:t>
                      </a:r>
                      <a:endParaRPr lang="ru-RU" sz="25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l"/>
                      <a:endParaRPr lang="ru-RU" sz="25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340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596" y="571480"/>
            <a:ext cx="8143932" cy="578647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	Глаголы в </a:t>
            </a:r>
            <a:r>
              <a:rPr lang="ru-RU" sz="2800" dirty="0" smtClean="0">
                <a:solidFill>
                  <a:srgbClr val="FF0000"/>
                </a:solidFill>
              </a:rPr>
              <a:t>изъявительном наклонении </a:t>
            </a:r>
            <a:r>
              <a:rPr lang="ru-RU" sz="2800" dirty="0" smtClean="0"/>
              <a:t>обозначают действия, …</a:t>
            </a:r>
            <a:endParaRPr lang="ru-RU" sz="1600" dirty="0"/>
          </a:p>
          <a:p>
            <a:pPr lvl="2">
              <a:buNone/>
            </a:pPr>
            <a:endParaRPr lang="ru-RU" sz="1600" dirty="0" smtClean="0"/>
          </a:p>
          <a:p>
            <a:pPr lvl="2">
              <a:buNone/>
            </a:pPr>
            <a:endParaRPr lang="ru-RU" sz="1600" dirty="0"/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	Глаголы в </a:t>
            </a:r>
            <a:r>
              <a:rPr lang="ru-RU" sz="2800" dirty="0" smtClean="0">
                <a:solidFill>
                  <a:srgbClr val="FF0000"/>
                </a:solidFill>
              </a:rPr>
              <a:t>условном наклонении </a:t>
            </a:r>
            <a:r>
              <a:rPr lang="ru-RU" sz="2800" dirty="0" smtClean="0"/>
              <a:t>обозначают действия, …</a:t>
            </a:r>
          </a:p>
          <a:p>
            <a:pPr>
              <a:buFont typeface="Wingdings" pitchFamily="2" charset="2"/>
              <a:buChar char="v"/>
            </a:pPr>
            <a:endParaRPr lang="ru-RU" sz="2800" dirty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	Глаголы в </a:t>
            </a:r>
            <a:r>
              <a:rPr lang="ru-RU" sz="2800" dirty="0" smtClean="0">
                <a:solidFill>
                  <a:srgbClr val="FF0000"/>
                </a:solidFill>
              </a:rPr>
              <a:t>повелительном наклонении </a:t>
            </a:r>
            <a:r>
              <a:rPr lang="ru-RU" sz="2800" dirty="0" smtClean="0"/>
              <a:t>обозначают действия,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000108"/>
            <a:ext cx="8072494" cy="138499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noAutofit/>
          </a:bodyPr>
          <a:lstStyle/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        		 </a:t>
            </a:r>
            <a:r>
              <a:rPr lang="ru-RU" sz="2800" b="1" dirty="0" smtClean="0">
                <a:ln w="18000">
                  <a:solidFill>
                    <a:schemeClr val="bg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которые происходили,</a:t>
            </a:r>
          </a:p>
          <a:p>
            <a:pPr algn="just"/>
            <a:r>
              <a:rPr lang="ru-RU" sz="2800" b="1" dirty="0" smtClean="0">
                <a:ln w="18000">
                  <a:solidFill>
                    <a:schemeClr val="bg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происходят или будут происходить на самом деле.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000372"/>
            <a:ext cx="7786742" cy="138499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no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        		  </a:t>
            </a:r>
            <a:r>
              <a:rPr lang="ru-RU" sz="2800" b="1" dirty="0" smtClean="0">
                <a:ln w="18000">
                  <a:solidFill>
                    <a:schemeClr val="bg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желаемые или возможные при определенных условиях.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500570"/>
            <a:ext cx="7786742" cy="138499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no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        		  </a:t>
            </a:r>
            <a:r>
              <a:rPr lang="ru-RU" sz="2800" b="1" dirty="0" smtClean="0">
                <a:ln w="18000">
                  <a:solidFill>
                    <a:schemeClr val="bg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которые кто-либо требует или просит выполнить.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536" y="764704"/>
            <a:ext cx="8451589" cy="5040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		В </a:t>
            </a:r>
            <a:r>
              <a:rPr lang="ru-RU" dirty="0"/>
              <a:t>лесу вы обычно </a:t>
            </a:r>
            <a:r>
              <a:rPr lang="ru-RU" u="sng" dirty="0"/>
              <a:t>говорите</a:t>
            </a:r>
            <a:r>
              <a:rPr lang="ru-RU" dirty="0"/>
              <a:t> сами с </a:t>
            </a:r>
            <a:r>
              <a:rPr lang="ru-RU" dirty="0" smtClean="0"/>
              <a:t>собой, или</a:t>
            </a:r>
            <a:r>
              <a:rPr lang="ru-RU" dirty="0"/>
              <a:t> </a:t>
            </a:r>
            <a:r>
              <a:rPr lang="ru-RU" dirty="0" smtClean="0"/>
              <a:t>поёте</a:t>
            </a:r>
            <a:r>
              <a:rPr lang="ru-RU" dirty="0"/>
              <a:t>, или даже кричите, но вас никто </a:t>
            </a:r>
            <a:r>
              <a:rPr lang="ru-RU" dirty="0" smtClean="0"/>
              <a:t>не слышит</a:t>
            </a:r>
            <a:r>
              <a:rPr lang="ru-RU" dirty="0"/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</a:rPr>
              <a:t>	(</a:t>
            </a:r>
            <a:r>
              <a:rPr lang="ru-RU" b="1" dirty="0">
                <a:solidFill>
                  <a:srgbClr val="FF6600"/>
                </a:solidFill>
              </a:rPr>
              <a:t>Что делаете?) – </a:t>
            </a:r>
            <a:r>
              <a:rPr lang="ru-RU" b="1" dirty="0" smtClean="0">
                <a:solidFill>
                  <a:srgbClr val="FF6600"/>
                </a:solidFill>
              </a:rPr>
              <a:t>глагол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</a:rPr>
              <a:t>изъявительного наклонения.</a:t>
            </a:r>
            <a:endParaRPr lang="ru-RU" b="1" dirty="0">
              <a:solidFill>
                <a:srgbClr val="FF66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		За </a:t>
            </a:r>
            <a:r>
              <a:rPr lang="ru-RU" dirty="0"/>
              <a:t>столом </a:t>
            </a:r>
            <a:r>
              <a:rPr lang="ru-RU" u="sng" dirty="0"/>
              <a:t>говорите</a:t>
            </a:r>
            <a:r>
              <a:rPr lang="ru-RU" dirty="0"/>
              <a:t> тихо, </a:t>
            </a:r>
            <a:r>
              <a:rPr lang="ru-RU" dirty="0" smtClean="0"/>
              <a:t>вежливо, не </a:t>
            </a:r>
            <a:r>
              <a:rPr lang="ru-RU" dirty="0"/>
              <a:t>перебивайте собеседника.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</a:rPr>
              <a:t>	(</a:t>
            </a:r>
            <a:r>
              <a:rPr lang="ru-RU" b="1" dirty="0">
                <a:solidFill>
                  <a:srgbClr val="FF6600"/>
                </a:solidFill>
              </a:rPr>
              <a:t>Что делайте?) – </a:t>
            </a:r>
            <a:r>
              <a:rPr lang="ru-RU" b="1" dirty="0" smtClean="0">
                <a:solidFill>
                  <a:srgbClr val="FF6600"/>
                </a:solidFill>
              </a:rPr>
              <a:t>глагол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</a:rPr>
              <a:t>повелительного наклонения.</a:t>
            </a:r>
            <a:endParaRPr lang="ru-RU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531"/>
            <a:ext cx="8510588" cy="968151"/>
          </a:xfrm>
        </p:spPr>
        <p:txBody>
          <a:bodyPr/>
          <a:lstStyle/>
          <a:p>
            <a:r>
              <a:rPr lang="ru-RU" sz="3600" dirty="0" smtClean="0">
                <a:solidFill>
                  <a:srgbClr val="FF6600"/>
                </a:solidFill>
              </a:rPr>
              <a:t>Образуйте указанные формы глаголов</a:t>
            </a:r>
            <a:endParaRPr lang="ru-RU" sz="3600" dirty="0">
              <a:solidFill>
                <a:srgbClr val="FF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736091"/>
              </p:ext>
            </p:extLst>
          </p:nvPr>
        </p:nvGraphicFramePr>
        <p:xfrm>
          <a:off x="323528" y="980728"/>
          <a:ext cx="8540752" cy="55617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5188"/>
                <a:gridCol w="2135188"/>
                <a:gridCol w="2135188"/>
                <a:gridCol w="2135188"/>
              </a:tblGrid>
              <a:tr h="562143">
                <a:tc rowSpan="2"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Начальная форма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Повелительное наклонение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b="1" dirty="0" err="1" smtClean="0">
                          <a:solidFill>
                            <a:schemeClr val="tx1"/>
                          </a:solidFill>
                        </a:rPr>
                        <a:t>Изъявительн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 наклонение</a:t>
                      </a:r>
                    </a:p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(2-е л., мн. ч.)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ед. ч.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мн. ч.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Оставить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000000"/>
                          </a:solidFill>
                        </a:rPr>
                        <a:t>оставь</a:t>
                      </a:r>
                      <a:endParaRPr lang="ru-RU" sz="23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000000"/>
                          </a:solidFill>
                        </a:rPr>
                        <a:t>оставьте</a:t>
                      </a:r>
                      <a:endParaRPr lang="ru-RU" sz="23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000000"/>
                          </a:solidFill>
                        </a:rPr>
                        <a:t>оставите</a:t>
                      </a:r>
                      <a:endParaRPr lang="ru-RU" sz="2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446449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Встретить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Отрезать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49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Выписать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Стукнуть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Пилить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49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Дышать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Спрятать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49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Бросить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rgbClr val="000000"/>
                          </a:solidFill>
                        </a:rPr>
                        <a:t>Назначить</a:t>
                      </a:r>
                      <a:endParaRPr lang="ru-RU" sz="23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91880" y="2204864"/>
            <a:ext cx="21602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2204864"/>
            <a:ext cx="36004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96336" y="2168860"/>
            <a:ext cx="5040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187530"/>
            <a:ext cx="36004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248461" y="2024056"/>
            <a:ext cx="45619" cy="188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94080" y="2024055"/>
            <a:ext cx="76200" cy="1884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11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274" y="296563"/>
            <a:ext cx="8510588" cy="118822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«Расшифруйте» формы глаголов.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Подберите пример к каждой схеме.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274" y="1719758"/>
            <a:ext cx="8540750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ится</a:t>
            </a:r>
          </a:p>
          <a:p>
            <a:pPr marL="0" indent="0">
              <a:buNone/>
            </a:pPr>
            <a:r>
              <a:rPr lang="ru-RU" sz="2800" dirty="0" smtClean="0"/>
              <a:t>      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ял а</a:t>
            </a: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и те</a:t>
            </a: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л</a:t>
            </a: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и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ться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ил о  бы</a:t>
            </a: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ите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л и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33861" y="5805264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2335" y="5625244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18822" y="5659460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33861" y="2231906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85391" y="2051886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3274" y="2051886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20090" y="2721919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02013" y="2563351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0090" y="2550861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33274" y="3246167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33861" y="3717032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33274" y="4221088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33861" y="4797152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20090" y="5339090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33861" y="6285035"/>
            <a:ext cx="1368152" cy="8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8352" y="3066147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04203" y="3066147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63865" y="3545974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711400" y="3545974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0775" y="4050530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704203" y="4041068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08352" y="4626094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704203" y="4626094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50775" y="6115331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685485" y="6113977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07587" y="5168032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685391" y="5150305"/>
            <a:ext cx="0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775326" y="1820651"/>
            <a:ext cx="420410" cy="404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752112" y="2348494"/>
            <a:ext cx="371616" cy="373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768189" y="2841433"/>
            <a:ext cx="420410" cy="404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775326" y="3354675"/>
            <a:ext cx="420410" cy="404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804193" y="3864067"/>
            <a:ext cx="348402" cy="3729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752112" y="4392418"/>
            <a:ext cx="420410" cy="404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729238" y="4940003"/>
            <a:ext cx="297289" cy="3813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783202" y="5409492"/>
            <a:ext cx="700566" cy="404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734502" y="5922678"/>
            <a:ext cx="398983" cy="3668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2406111" y="1636618"/>
            <a:ext cx="221673" cy="1918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247106" y="1636618"/>
            <a:ext cx="196343" cy="1918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384942" y="4225569"/>
            <a:ext cx="221673" cy="1918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188599" y="4221088"/>
            <a:ext cx="196343" cy="1918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1187625" y="2231906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314783" y="2240868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1443129" y="2245279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1423032" y="3760852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521201" y="3760852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541299" y="2236387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523458" y="4237519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515966" y="4797152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285795" y="4807028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1395126" y="4237519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197614" y="4777228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395126" y="4812762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1469542" y="5792849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1403822" y="2730881"/>
            <a:ext cx="98170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541299" y="2743371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582170" y="5809745"/>
            <a:ext cx="103315" cy="20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689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80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10588" cy="1325563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Домашнее задание: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272808" cy="295232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ru-RU" dirty="0" smtClean="0">
                <a:solidFill>
                  <a:srgbClr val="FF0000"/>
                </a:solidFill>
              </a:rPr>
              <a:t> 83-86 (повторить);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№ 508 (письменно).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5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512</TotalTime>
  <Words>172</Words>
  <Application>Microsoft Office PowerPoint</Application>
  <PresentationFormat>Экран (4:3)</PresentationFormat>
  <Paragraphs>77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Облака</vt:lpstr>
      <vt:lpstr>Слайд 1</vt:lpstr>
      <vt:lpstr>Соедините значения</vt:lpstr>
      <vt:lpstr>Соедините значения</vt:lpstr>
      <vt:lpstr>Слайд 4</vt:lpstr>
      <vt:lpstr>Слайд 5</vt:lpstr>
      <vt:lpstr>Образуйте указанные формы глаголов</vt:lpstr>
      <vt:lpstr>«Расшифруйте» формы глаголов. Подберите пример к каждой схеме.</vt:lpstr>
      <vt:lpstr>Домашнее задание:</vt:lpstr>
    </vt:vector>
  </TitlesOfParts>
  <Company>комп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39</cp:revision>
  <dcterms:created xsi:type="dcterms:W3CDTF">2008-04-09T12:40:49Z</dcterms:created>
  <dcterms:modified xsi:type="dcterms:W3CDTF">2013-04-22T14:49:27Z</dcterms:modified>
</cp:coreProperties>
</file>