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8" r:id="rId2"/>
    <p:sldId id="280" r:id="rId3"/>
    <p:sldId id="271" r:id="rId4"/>
    <p:sldId id="281" r:id="rId5"/>
    <p:sldId id="282" r:id="rId6"/>
    <p:sldId id="283" r:id="rId7"/>
    <p:sldId id="284" r:id="rId8"/>
    <p:sldId id="273" r:id="rId9"/>
    <p:sldId id="274" r:id="rId10"/>
    <p:sldId id="275" r:id="rId11"/>
    <p:sldId id="260" r:id="rId12"/>
    <p:sldId id="285" r:id="rId13"/>
    <p:sldId id="287" r:id="rId14"/>
    <p:sldId id="288" r:id="rId15"/>
    <p:sldId id="262" r:id="rId16"/>
    <p:sldId id="263" r:id="rId17"/>
    <p:sldId id="278" r:id="rId18"/>
    <p:sldId id="264" r:id="rId19"/>
    <p:sldId id="265" r:id="rId20"/>
    <p:sldId id="269" r:id="rId21"/>
    <p:sldId id="279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27E991"/>
    <a:srgbClr val="00CC00"/>
    <a:srgbClr val="C761C7"/>
    <a:srgbClr val="FF3300"/>
    <a:srgbClr val="F8109A"/>
    <a:srgbClr val="378D66"/>
    <a:srgbClr val="F1D1E4"/>
    <a:srgbClr val="803AC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1CC20E7-544C-4877-BE8C-71BD12C88E85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3F6525-4F95-420C-A316-BC8B19085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E23DFE-41F2-4B06-8466-B08F712AAF8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ECB47-8D60-4EB2-B359-51265213121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310F11-5F13-4FB9-844D-D7B92E1A414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53CB2B-5CB4-49DE-84DC-19AB9C70186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81A29-22A2-400E-A5BF-8107978F688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DE7E5F-0220-4848-88D5-8EB3DE970BA0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72E69C-68B6-4017-BA85-00CAAF4BF19A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34C963-1425-4F3A-8873-7CED6690FD5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E57E76-F84A-4E37-82DC-612A3DEE7D4B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5B40A9-97CD-4F71-A26E-2CE9D055209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22EFA-A200-4EDF-93D2-B867BDEB977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97BE76-539D-4340-90A1-27BE71A76D10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28882B-1DA7-42AF-8ECD-466703E0BBD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E373E-62EF-41E3-9FEB-EFFB153992E4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58A21-10EF-4C9E-9D38-39A84D530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23321-94BD-4178-AF17-C550E76D3AE7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00844-F8C0-43A9-9634-D51F9E8AF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8006A-7F2C-4E49-856A-A102E2A4A766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16A51-5576-405F-8D67-0F74AA3A2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19D63-45A4-4B43-8823-E1446638C17B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CBF2E-5E36-4691-AEBF-E869DD42D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977E7-E2ED-43C8-A23D-0C4F0DDEB991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86D7B-0E01-4D0B-A6FF-D1F557B93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D2A89-ADEE-4969-8A4C-C67E0E8E2913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FA881-9C18-4BB6-B999-126663799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28F6-3864-4E2E-9188-68B1746AB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80EB7-B2EB-4F33-A874-C078E3AD0898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072CB-4F89-4C4C-9E81-B0A6E7D42620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1FD5-C102-45FA-A139-F9B4D5ABA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C1A9B-3392-4530-BA5D-CAE1D21D501B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87AE8-15EA-470D-A554-18D2423FF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058D0-D54E-4CB1-B0D0-C31E7D84C06A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EDC11-1A98-4700-8335-72B6F6DAB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7E716-C3B7-4BAE-8783-F8779AFD3CEC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1BACA-C15A-4044-855B-07957C9BE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0">
              <a:srgbClr val="000000">
                <a:alpha val="57000"/>
              </a:srgb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B48A5C6-5BC9-4903-89EE-D3CC48801591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10E4E52-B92D-4D9B-A3BB-F44B44F94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43" r:id="rId2"/>
    <p:sldLayoutId id="2147483752" r:id="rId3"/>
    <p:sldLayoutId id="2147483744" r:id="rId4"/>
    <p:sldLayoutId id="2147483753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 spd="slow" advClick="0"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1643050"/>
            <a:ext cx="7272808" cy="20313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4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Сочинительные и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4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подчинительные союзы</a:t>
            </a:r>
            <a:r>
              <a:rPr lang="ru-RU" sz="4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.</a:t>
            </a:r>
            <a:endParaRPr lang="ru-RU" sz="42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4643438" y="5286388"/>
            <a:ext cx="428148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4450" algn="r">
              <a:buFont typeface="Georgia" pitchFamily="18" charset="0"/>
              <a:buNone/>
            </a:pPr>
            <a:r>
              <a:rPr lang="ru-RU" sz="2000" dirty="0">
                <a:latin typeface="Garamond" pitchFamily="18" charset="0"/>
              </a:rPr>
              <a:t>Выполнила:</a:t>
            </a:r>
          </a:p>
          <a:p>
            <a:pPr marL="44450" algn="r">
              <a:buFont typeface="Georgia" pitchFamily="18" charset="0"/>
              <a:buNone/>
            </a:pPr>
            <a:r>
              <a:rPr lang="ru-RU" sz="2000" dirty="0">
                <a:latin typeface="Garamond" pitchFamily="18" charset="0"/>
              </a:rPr>
              <a:t>учитель русского языка и литературы</a:t>
            </a:r>
          </a:p>
          <a:p>
            <a:pPr marL="44450" algn="r">
              <a:buFont typeface="Georgia" pitchFamily="18" charset="0"/>
              <a:buNone/>
            </a:pPr>
            <a:r>
              <a:rPr lang="ru-RU" sz="2000" dirty="0">
                <a:latin typeface="Garamond" pitchFamily="18" charset="0"/>
              </a:rPr>
              <a:t>ГБОУ СОШ № 1368 г. Москвы</a:t>
            </a:r>
          </a:p>
          <a:p>
            <a:pPr marL="44450" algn="r">
              <a:buFont typeface="Georgia" pitchFamily="18" charset="0"/>
              <a:buNone/>
            </a:pPr>
            <a:r>
              <a:rPr lang="ru-RU" sz="2000" dirty="0" err="1">
                <a:latin typeface="Garamond" pitchFamily="18" charset="0"/>
              </a:rPr>
              <a:t>Шлямова</a:t>
            </a:r>
            <a:r>
              <a:rPr lang="ru-RU" sz="2000" dirty="0">
                <a:latin typeface="Garamond" pitchFamily="18" charset="0"/>
              </a:rPr>
              <a:t> К. П.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714488"/>
            <a:ext cx="8445500" cy="400052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>
                <a:solidFill>
                  <a:srgbClr val="FFFF00"/>
                </a:solidFill>
              </a:rPr>
              <a:t>Небо заволокли тучи,  и забарабанил по крышам быстрый холодный дождь</a:t>
            </a:r>
            <a:r>
              <a:rPr lang="ru-RU" sz="3200" dirty="0" smtClean="0">
                <a:solidFill>
                  <a:srgbClr val="FFFF00"/>
                </a:solidFill>
              </a:rPr>
              <a:t>.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2800" b="1" dirty="0">
                <a:solidFill>
                  <a:srgbClr val="FF0066"/>
                </a:solidFill>
              </a:rPr>
              <a:t>	</a:t>
            </a:r>
            <a:r>
              <a:rPr lang="en-US" sz="2800" b="1" dirty="0" smtClean="0"/>
              <a:t>[    ]</a:t>
            </a:r>
            <a:r>
              <a:rPr lang="ru-RU" sz="2800" b="1" dirty="0" smtClean="0"/>
              <a:t> , </a:t>
            </a:r>
            <a:r>
              <a:rPr lang="ru-RU" sz="2800" b="1" dirty="0"/>
              <a:t>и</a:t>
            </a:r>
            <a:r>
              <a:rPr lang="en-US" sz="2800" b="1" dirty="0"/>
              <a:t> </a:t>
            </a:r>
            <a:r>
              <a:rPr lang="en-US" sz="2800" b="1" dirty="0" smtClean="0"/>
              <a:t> </a:t>
            </a:r>
            <a:r>
              <a:rPr lang="en-US" sz="2800" b="1" dirty="0"/>
              <a:t>[     </a:t>
            </a:r>
            <a:r>
              <a:rPr lang="en-US" sz="2800" b="1" dirty="0" smtClean="0"/>
              <a:t>]</a:t>
            </a:r>
            <a:r>
              <a:rPr lang="ru-RU" sz="2800" b="1" dirty="0" smtClean="0"/>
              <a:t>.</a:t>
            </a:r>
            <a:endParaRPr lang="en-US" sz="2800" b="1" dirty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FF0066"/>
              </a:solidFill>
            </a:endParaRPr>
          </a:p>
          <a:p>
            <a:pPr eaLnBrk="1" hangingPunct="1">
              <a:defRPr/>
            </a:pPr>
            <a:r>
              <a:rPr lang="ru-RU" sz="3200" dirty="0">
                <a:solidFill>
                  <a:srgbClr val="FFFF00"/>
                </a:solidFill>
              </a:rPr>
              <a:t>Едва небо заволокло тучами,  забарабанил по крышам быстрый холодный </a:t>
            </a:r>
            <a:r>
              <a:rPr lang="ru-RU" sz="3200" dirty="0" smtClean="0">
                <a:solidFill>
                  <a:srgbClr val="FFFF00"/>
                </a:solidFill>
              </a:rPr>
              <a:t>дождь. </a:t>
            </a:r>
            <a:endParaRPr lang="ru-RU" sz="3200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ru-RU" sz="2800" dirty="0" smtClean="0">
                <a:solidFill>
                  <a:srgbClr val="FF0066"/>
                </a:solidFill>
              </a:rPr>
              <a:t>		</a:t>
            </a:r>
            <a:r>
              <a:rPr lang="en-US" sz="2800" b="1" dirty="0" smtClean="0"/>
              <a:t>(</a:t>
            </a:r>
            <a:r>
              <a:rPr lang="ru-RU" sz="2800" b="1" dirty="0" smtClean="0"/>
              <a:t>Едва </a:t>
            </a:r>
            <a:r>
              <a:rPr lang="ru-RU" sz="2800" b="1" dirty="0"/>
              <a:t>…</a:t>
            </a:r>
            <a:r>
              <a:rPr lang="en-US" sz="2800" b="1" dirty="0"/>
              <a:t> ) , </a:t>
            </a:r>
            <a:r>
              <a:rPr lang="ru-RU" sz="2800" b="1" dirty="0" smtClean="0"/>
              <a:t> </a:t>
            </a:r>
            <a:r>
              <a:rPr lang="en-US" sz="2800" b="1" dirty="0" smtClean="0"/>
              <a:t>[    ]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57290" y="500042"/>
            <a:ext cx="7000924" cy="85407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400" b="1" dirty="0" smtClean="0">
                <a:solidFill>
                  <a:srgbClr val="FF0000"/>
                </a:solidFill>
                <a:ea typeface="Tunga" pitchFamily="2" charset="0"/>
                <a:cs typeface="Tunga" pitchFamily="2" charset="0"/>
              </a:rPr>
              <a:t>Запишите предложения</a:t>
            </a:r>
            <a:r>
              <a:rPr sz="4400" b="1" smtClean="0">
                <a:solidFill>
                  <a:srgbClr val="FF0000"/>
                </a:solidFill>
                <a:ea typeface="Tunga" pitchFamily="2" charset="0"/>
                <a:cs typeface="Tunga" pitchFamily="2" charset="0"/>
              </a:rPr>
              <a:t>:</a:t>
            </a:r>
            <a:endParaRPr lang="ru-RU" sz="4400" b="1" dirty="0" smtClean="0">
              <a:solidFill>
                <a:srgbClr val="FF0000"/>
              </a:solidFill>
              <a:ea typeface="Tunga" pitchFamily="2" charset="0"/>
              <a:cs typeface="Tunga" pitchFamily="2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31299" y="476672"/>
            <a:ext cx="781290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Употребление союзов</a:t>
            </a:r>
          </a:p>
        </p:txBody>
      </p:sp>
      <p:sp>
        <p:nvSpPr>
          <p:cNvPr id="9219" name="TextBox 7"/>
          <p:cNvSpPr txBox="1">
            <a:spLocks noChangeArrowheads="1"/>
          </p:cNvSpPr>
          <p:nvPr/>
        </p:nvSpPr>
        <p:spPr bwMode="auto">
          <a:xfrm>
            <a:off x="430213" y="1700213"/>
            <a:ext cx="3816350" cy="1077912"/>
          </a:xfrm>
          <a:prstGeom prst="rect">
            <a:avLst/>
          </a:prstGeom>
          <a:noFill/>
          <a:ln w="4445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>
              <a:defRPr/>
            </a:pPr>
            <a:r>
              <a:rPr lang="ru-RU" sz="3200" b="1" dirty="0" smtClean="0">
                <a:latin typeface="+mn-lt"/>
              </a:rPr>
              <a:t>Сочинительные союзы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24425" y="1698625"/>
            <a:ext cx="3848100" cy="1077913"/>
          </a:xfrm>
          <a:prstGeom prst="rect">
            <a:avLst/>
          </a:prstGeom>
          <a:noFill/>
          <a:ln w="44450" cmpd="sng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Подчинительные союзы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731044" y="2956719"/>
            <a:ext cx="1785938" cy="1428750"/>
          </a:xfrm>
          <a:prstGeom prst="straightConnector1">
            <a:avLst/>
          </a:prstGeom>
          <a:ln w="38100"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338388" y="2778125"/>
            <a:ext cx="1512887" cy="1785938"/>
          </a:xfrm>
          <a:prstGeom prst="straightConnector1">
            <a:avLst/>
          </a:prstGeom>
          <a:ln w="38100"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3" name="TextBox 13"/>
          <p:cNvSpPr txBox="1">
            <a:spLocks noChangeArrowheads="1"/>
          </p:cNvSpPr>
          <p:nvPr/>
        </p:nvSpPr>
        <p:spPr bwMode="auto">
          <a:xfrm>
            <a:off x="430213" y="4656138"/>
            <a:ext cx="1655762" cy="6477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onstantia" pitchFamily="18" charset="0"/>
              </a:rPr>
              <a:t>ССП</a:t>
            </a:r>
          </a:p>
        </p:txBody>
      </p:sp>
      <p:sp>
        <p:nvSpPr>
          <p:cNvPr id="9224" name="TextBox 14"/>
          <p:cNvSpPr txBox="1">
            <a:spLocks noChangeArrowheads="1"/>
          </p:cNvSpPr>
          <p:nvPr/>
        </p:nvSpPr>
        <p:spPr bwMode="auto">
          <a:xfrm>
            <a:off x="2751138" y="4656138"/>
            <a:ext cx="2000250" cy="6477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onstantia" pitchFamily="18" charset="0"/>
                <a:sym typeface="Symbol" pitchFamily="18" charset="2"/>
              </a:rPr>
              <a:t></a:t>
            </a:r>
            <a:r>
              <a:rPr lang="ru-RU" sz="3600" b="1">
                <a:latin typeface="Constantia" pitchFamily="18" charset="0"/>
              </a:rPr>
              <a:t>О и О</a:t>
            </a:r>
            <a:r>
              <a:rPr lang="ru-RU" sz="3600" b="1">
                <a:latin typeface="Constantia" pitchFamily="18" charset="0"/>
                <a:sym typeface="Symbol" pitchFamily="18" charset="2"/>
              </a:rPr>
              <a:t></a:t>
            </a:r>
            <a:endParaRPr lang="ru-RU" sz="3600" b="1">
              <a:latin typeface="Constantia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991350" y="2778125"/>
            <a:ext cx="0" cy="178593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6" name="TextBox 17"/>
          <p:cNvSpPr txBox="1">
            <a:spLocks noChangeArrowheads="1"/>
          </p:cNvSpPr>
          <p:nvPr/>
        </p:nvSpPr>
        <p:spPr bwMode="auto">
          <a:xfrm>
            <a:off x="6169025" y="4656138"/>
            <a:ext cx="1644650" cy="6477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onstantia" pitchFamily="18" charset="0"/>
              </a:rPr>
              <a:t>СПП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" grpId="0" animBg="1"/>
      <p:bldP spid="9223" grpId="0" animBg="1"/>
      <p:bldP spid="9224" grpId="0" animBg="1"/>
      <p:bldP spid="92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755650" y="333375"/>
            <a:ext cx="7561263" cy="8540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CC00"/>
                </a:solidFill>
                <a:ea typeface="Tunga" pitchFamily="2" charset="0"/>
                <a:cs typeface="Tunga" pitchFamily="2" charset="0"/>
              </a:rPr>
              <a:t>Спишите, расставляя недостающие знаки препинания; укажите типы союзов.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79388" y="1196975"/>
            <a:ext cx="8713787" cy="5184775"/>
          </a:xfrm>
        </p:spPr>
        <p:txBody>
          <a:bodyPr/>
          <a:lstStyle/>
          <a:p>
            <a:pPr marL="614363" indent="-514350" algn="just" eaLnBrk="1" hangingPunct="1">
              <a:buFont typeface="Calibri" pitchFamily="34" charset="0"/>
              <a:buAutoNum type="arabicPeriod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 горизонту весь день слоями лежит прозрачная мгла и в ней пропадают очертания низких берегов.</a:t>
            </a:r>
          </a:p>
          <a:p>
            <a:pPr marL="614363" indent="-514350" algn="just" eaLnBrk="1" hangingPunct="1">
              <a:buFont typeface="Calibri" pitchFamily="34" charset="0"/>
              <a:buAutoNum type="arabicPeriod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Вечерняя заря начинается когда солнце уже заходит за край земли.</a:t>
            </a:r>
          </a:p>
          <a:p>
            <a:pPr marL="614363" indent="-514350" algn="just" eaLnBrk="1" hangingPunct="1">
              <a:buFont typeface="Calibri" pitchFamily="34" charset="0"/>
              <a:buAutoNum type="arabicPeriod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Река сверкала то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голубым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зеленым светом.</a:t>
            </a:r>
          </a:p>
          <a:p>
            <a:pPr marL="614363" indent="-514350" algn="just" eaLnBrk="1" hangingPunct="1">
              <a:buFont typeface="Calibri" pitchFamily="34" charset="0"/>
              <a:buAutoNum type="arabicPeriod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Накануне выглянуло солнце но дороги еще не совсем просохли.</a:t>
            </a:r>
          </a:p>
          <a:p>
            <a:pPr marL="614363" indent="-514350" algn="just" eaLnBrk="1" hangingPunct="1">
              <a:buFont typeface="Calibri" pitchFamily="34" charset="0"/>
              <a:buAutoNum type="arabicPeriod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Сразу за шатким деревянным мостиком начинался подъем в гору с которой было видно всю окрестность.</a:t>
            </a:r>
          </a:p>
          <a:p>
            <a:pPr marL="614363" indent="-514350" algn="just" eaLnBrk="1" hangingPunct="1">
              <a:buFont typeface="Calibri" pitchFamily="34" charset="0"/>
              <a:buAutoNum type="arabicPeriod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Слуга вышел и объявил что лошади готовы.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4"/>
          <p:cNvSpPr>
            <a:spLocks noGrp="1"/>
          </p:cNvSpPr>
          <p:nvPr>
            <p:ph sz="half" idx="1"/>
          </p:nvPr>
        </p:nvSpPr>
        <p:spPr>
          <a:xfrm>
            <a:off x="250825" y="1266825"/>
            <a:ext cx="4176713" cy="5329238"/>
          </a:xfrm>
        </p:spPr>
        <p:txBody>
          <a:bodyPr/>
          <a:lstStyle/>
          <a:p>
            <a:pPr indent="-173038" algn="just" eaLnBrk="1" hangingPunct="1">
              <a:buFont typeface="Wingdings 2" pitchFamily="18" charset="2"/>
              <a:buNone/>
            </a:pPr>
            <a:r>
              <a:rPr lang="ru-RU" sz="2300" dirty="0" smtClean="0"/>
              <a:t>1.Когда мы вернулись в деревню, уже все спали.</a:t>
            </a:r>
          </a:p>
          <a:p>
            <a:pPr indent="-173038" algn="just" eaLnBrk="1" hangingPunct="1">
              <a:buFont typeface="Wingdings 2" pitchFamily="18" charset="2"/>
              <a:buNone/>
            </a:pPr>
            <a:r>
              <a:rPr lang="ru-RU" sz="2300" dirty="0" smtClean="0"/>
              <a:t>2.Веет теплый ветер, и легкий пар клубится у реки.</a:t>
            </a:r>
          </a:p>
          <a:p>
            <a:pPr indent="-173038" algn="just" eaLnBrk="1" hangingPunct="1">
              <a:buFont typeface="Wingdings 2" pitchFamily="18" charset="2"/>
              <a:buNone/>
            </a:pPr>
            <a:r>
              <a:rPr lang="ru-RU" sz="2300" dirty="0" smtClean="0"/>
              <a:t>3.Все время доносился отдаленный рокот, а земля под ногами вздрагивала.</a:t>
            </a:r>
          </a:p>
          <a:p>
            <a:pPr indent="-173038" algn="just" eaLnBrk="1" hangingPunct="1">
              <a:buFont typeface="Wingdings 2" pitchFamily="18" charset="2"/>
              <a:buNone/>
            </a:pPr>
            <a:r>
              <a:rPr lang="ru-RU" sz="2300" dirty="0" smtClean="0"/>
              <a:t>4. Наталья </a:t>
            </a:r>
            <a:r>
              <a:rPr lang="ru-RU" sz="2300" dirty="0" err="1" smtClean="0"/>
              <a:t>Саввишна</a:t>
            </a:r>
            <a:r>
              <a:rPr lang="ru-RU" sz="2300" dirty="0" smtClean="0"/>
              <a:t> никак не могла понять, что Карл Иванович уехал.</a:t>
            </a:r>
          </a:p>
          <a:p>
            <a:pPr indent="-173038" algn="just" eaLnBrk="1" hangingPunct="1">
              <a:buFont typeface="Wingdings 2" pitchFamily="18" charset="2"/>
              <a:buNone/>
            </a:pPr>
            <a:r>
              <a:rPr lang="ru-RU" sz="2300" dirty="0" smtClean="0"/>
              <a:t>5. На левом фланге, куда звал меня Бурцев, происходило  жаркое дело.</a:t>
            </a:r>
          </a:p>
        </p:txBody>
      </p:sp>
      <p:sp>
        <p:nvSpPr>
          <p:cNvPr id="18436" name="Содержимое 5"/>
          <p:cNvSpPr>
            <a:spLocks noGrp="1"/>
          </p:cNvSpPr>
          <p:nvPr>
            <p:ph sz="half" idx="2"/>
          </p:nvPr>
        </p:nvSpPr>
        <p:spPr>
          <a:xfrm>
            <a:off x="4716463" y="1341438"/>
            <a:ext cx="4243387" cy="5183187"/>
          </a:xfrm>
        </p:spPr>
        <p:txBody>
          <a:bodyPr>
            <a:normAutofit fontScale="92500" lnSpcReduction="10000"/>
          </a:bodyPr>
          <a:lstStyle/>
          <a:p>
            <a:pPr marL="274320" indent="-173736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500" dirty="0" smtClean="0"/>
              <a:t>1. По улицам бродили только куры, да изредка выла собака.</a:t>
            </a:r>
          </a:p>
          <a:p>
            <a:pPr marL="274320" indent="-173736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500" dirty="0" smtClean="0"/>
              <a:t>2. Мы пошли по лосиному следу и вскоре увидели, что дорога эта ведет в болота.</a:t>
            </a:r>
          </a:p>
          <a:p>
            <a:pPr marL="274320" indent="-173736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500" dirty="0" smtClean="0"/>
              <a:t>3. Ребята поднялись на холм, где находился их лагерь.</a:t>
            </a:r>
          </a:p>
          <a:p>
            <a:pPr marL="274320" indent="-173736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500" dirty="0" smtClean="0"/>
              <a:t>4. Солнце уже зашло, и по низким луговым местам все затопил туман.</a:t>
            </a:r>
          </a:p>
          <a:p>
            <a:pPr marL="274320" indent="-173736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500" dirty="0" smtClean="0"/>
              <a:t>5. Лесник, у которого мы остановились на ночлег, рассказал нам много нового об этих местах.</a:t>
            </a:r>
          </a:p>
          <a:p>
            <a:pPr marL="274320" indent="-173736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500042"/>
            <a:ext cx="2178225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/>
                <a:solidFill>
                  <a:schemeClr val="accent3"/>
                </a:solidFill>
              </a:rPr>
              <a:t>1 вариант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428604"/>
            <a:ext cx="2178225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/>
                <a:solidFill>
                  <a:schemeClr val="accent3"/>
                </a:solidFill>
              </a:rPr>
              <a:t>2 вариант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571604" y="428604"/>
            <a:ext cx="6059487" cy="78742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400" b="1" dirty="0" smtClean="0">
                <a:solidFill>
                  <a:srgbClr val="FF0000"/>
                </a:solidFill>
                <a:ea typeface="Tunga" pitchFamily="2" charset="0"/>
                <a:cs typeface="Tunga" pitchFamily="2" charset="0"/>
              </a:rPr>
              <a:t>Проверка</a:t>
            </a:r>
            <a:r>
              <a:rPr sz="4400" b="1" smtClean="0">
                <a:solidFill>
                  <a:srgbClr val="FF0000"/>
                </a:solidFill>
                <a:ea typeface="Tunga" pitchFamily="2" charset="0"/>
                <a:cs typeface="Tunga" pitchFamily="2" charset="0"/>
              </a:rPr>
              <a:t>:</a:t>
            </a:r>
            <a:endParaRPr lang="ru-RU" sz="4400" b="1" dirty="0" smtClean="0">
              <a:solidFill>
                <a:srgbClr val="FF0000"/>
              </a:solidFill>
              <a:ea typeface="Tunga" pitchFamily="2" charset="0"/>
              <a:cs typeface="Tunga" pitchFamily="2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sz="half" idx="1"/>
          </p:nvPr>
        </p:nvSpPr>
        <p:spPr>
          <a:xfrm>
            <a:off x="395288" y="2205038"/>
            <a:ext cx="3611562" cy="3452812"/>
          </a:xfrm>
        </p:spPr>
        <p:txBody>
          <a:bodyPr/>
          <a:lstStyle/>
          <a:p>
            <a:pPr indent="-173038" eaLnBrk="1" hangingPunct="1">
              <a:buFont typeface="Wingdings 2" pitchFamily="18" charset="2"/>
              <a:buNone/>
            </a:pPr>
            <a:r>
              <a:rPr lang="ru-RU" sz="2800" dirty="0" smtClean="0">
                <a:solidFill>
                  <a:srgbClr val="FFC000"/>
                </a:solidFill>
              </a:rPr>
              <a:t>1. </a:t>
            </a:r>
            <a:r>
              <a:rPr lang="ru-RU" sz="2800" dirty="0" smtClean="0"/>
              <a:t>(Когда), </a:t>
            </a:r>
            <a:r>
              <a:rPr lang="en-US" sz="2800" dirty="0" smtClean="0"/>
              <a:t>[   ].</a:t>
            </a:r>
            <a:endParaRPr lang="ru-RU" sz="2800" dirty="0" smtClean="0"/>
          </a:p>
          <a:p>
            <a:pPr indent="-173038" eaLnBrk="1" hangingPunct="1">
              <a:buFont typeface="Wingdings 2" pitchFamily="18" charset="2"/>
              <a:buNone/>
            </a:pPr>
            <a:r>
              <a:rPr lang="ru-RU" sz="2800" dirty="0" smtClean="0">
                <a:solidFill>
                  <a:srgbClr val="FFC000"/>
                </a:solidFill>
              </a:rPr>
              <a:t>2.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[   ]</a:t>
            </a:r>
            <a:r>
              <a:rPr lang="ru-RU" sz="2800" dirty="0" smtClean="0"/>
              <a:t>, и </a:t>
            </a:r>
            <a:r>
              <a:rPr lang="en-US" sz="2800" dirty="0" smtClean="0"/>
              <a:t>[   ]</a:t>
            </a:r>
            <a:r>
              <a:rPr lang="ru-RU" sz="2800" dirty="0" smtClean="0"/>
              <a:t>.</a:t>
            </a:r>
          </a:p>
          <a:p>
            <a:pPr indent="-173038" eaLnBrk="1" hangingPunct="1">
              <a:buFont typeface="Wingdings 2" pitchFamily="18" charset="2"/>
              <a:buNone/>
            </a:pPr>
            <a:r>
              <a:rPr lang="ru-RU" sz="2800" dirty="0" smtClean="0">
                <a:solidFill>
                  <a:srgbClr val="FFC000"/>
                </a:solidFill>
              </a:rPr>
              <a:t>3.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[   ]</a:t>
            </a:r>
            <a:r>
              <a:rPr lang="ru-RU" sz="2800" dirty="0" smtClean="0"/>
              <a:t>, а </a:t>
            </a:r>
            <a:r>
              <a:rPr lang="en-US" sz="2800" dirty="0" smtClean="0"/>
              <a:t>[   ]</a:t>
            </a:r>
            <a:r>
              <a:rPr lang="ru-RU" sz="2800" dirty="0" smtClean="0"/>
              <a:t>.</a:t>
            </a:r>
          </a:p>
          <a:p>
            <a:pPr indent="-173038" eaLnBrk="1" hangingPunct="1">
              <a:buFont typeface="Wingdings 2" pitchFamily="18" charset="2"/>
              <a:buNone/>
            </a:pPr>
            <a:r>
              <a:rPr lang="ru-RU" sz="2800" dirty="0" smtClean="0">
                <a:solidFill>
                  <a:srgbClr val="FFC000"/>
                </a:solidFill>
              </a:rPr>
              <a:t>4. </a:t>
            </a:r>
            <a:r>
              <a:rPr lang="en-US" sz="2800" dirty="0" smtClean="0"/>
              <a:t>[   ]</a:t>
            </a:r>
            <a:r>
              <a:rPr lang="ru-RU" sz="2800" dirty="0" smtClean="0"/>
              <a:t>, ( что).</a:t>
            </a:r>
          </a:p>
          <a:p>
            <a:pPr indent="-173038" eaLnBrk="1" hangingPunct="1">
              <a:buFont typeface="Wingdings 2" pitchFamily="18" charset="2"/>
              <a:buNone/>
            </a:pPr>
            <a:r>
              <a:rPr lang="ru-RU" sz="2800" dirty="0" smtClean="0">
                <a:solidFill>
                  <a:srgbClr val="FFC000"/>
                </a:solidFill>
              </a:rPr>
              <a:t>5. </a:t>
            </a:r>
            <a:r>
              <a:rPr lang="en-US" sz="2800" dirty="0" smtClean="0"/>
              <a:t>[  ( </a:t>
            </a:r>
            <a:r>
              <a:rPr lang="ru-RU" sz="2800" dirty="0" smtClean="0"/>
              <a:t>куда) </a:t>
            </a:r>
            <a:r>
              <a:rPr lang="en-US" sz="2800" dirty="0" smtClean="0"/>
              <a:t>]</a:t>
            </a:r>
            <a:r>
              <a:rPr lang="ru-RU" sz="2800" dirty="0" smtClean="0"/>
              <a:t>.</a:t>
            </a:r>
          </a:p>
        </p:txBody>
      </p:sp>
      <p:sp>
        <p:nvSpPr>
          <p:cNvPr id="19460" name="Содержимое 3"/>
          <p:cNvSpPr>
            <a:spLocks noGrp="1"/>
          </p:cNvSpPr>
          <p:nvPr>
            <p:ph sz="half" idx="2"/>
          </p:nvPr>
        </p:nvSpPr>
        <p:spPr>
          <a:xfrm>
            <a:off x="5364163" y="2276475"/>
            <a:ext cx="3455987" cy="3168650"/>
          </a:xfrm>
        </p:spPr>
        <p:txBody>
          <a:bodyPr/>
          <a:lstStyle/>
          <a:p>
            <a:pPr indent="-173038" eaLnBrk="1" hangingPunct="1">
              <a:buFont typeface="Wingdings 2" pitchFamily="18" charset="2"/>
              <a:buNone/>
            </a:pPr>
            <a:r>
              <a:rPr lang="ru-RU" sz="2800" smtClean="0">
                <a:solidFill>
                  <a:srgbClr val="FFC000"/>
                </a:solidFill>
              </a:rPr>
              <a:t>1.</a:t>
            </a:r>
            <a:r>
              <a:rPr lang="en-US" sz="2800" smtClean="0">
                <a:solidFill>
                  <a:srgbClr val="FFC000"/>
                </a:solidFill>
              </a:rPr>
              <a:t> </a:t>
            </a:r>
            <a:r>
              <a:rPr lang="en-US" sz="2800" smtClean="0"/>
              <a:t>[   ]</a:t>
            </a:r>
            <a:r>
              <a:rPr lang="ru-RU" sz="2800" smtClean="0"/>
              <a:t>, да </a:t>
            </a:r>
            <a:r>
              <a:rPr lang="en-US" sz="2800" smtClean="0"/>
              <a:t>[   ]</a:t>
            </a:r>
            <a:r>
              <a:rPr lang="ru-RU" sz="2800" smtClean="0"/>
              <a:t>.</a:t>
            </a:r>
          </a:p>
          <a:p>
            <a:pPr indent="-173038" eaLnBrk="1" hangingPunct="1">
              <a:buFont typeface="Wingdings 2" pitchFamily="18" charset="2"/>
              <a:buNone/>
            </a:pPr>
            <a:r>
              <a:rPr lang="ru-RU" sz="2800" smtClean="0">
                <a:solidFill>
                  <a:srgbClr val="FFC000"/>
                </a:solidFill>
              </a:rPr>
              <a:t>2.</a:t>
            </a:r>
            <a:r>
              <a:rPr lang="en-US" sz="2800" smtClean="0"/>
              <a:t> [   ]</a:t>
            </a:r>
            <a:r>
              <a:rPr lang="ru-RU" sz="2800" smtClean="0"/>
              <a:t>, ( что).</a:t>
            </a:r>
          </a:p>
          <a:p>
            <a:pPr indent="-173038" eaLnBrk="1" hangingPunct="1">
              <a:buFont typeface="Wingdings 2" pitchFamily="18" charset="2"/>
              <a:buNone/>
            </a:pPr>
            <a:r>
              <a:rPr lang="ru-RU" sz="2800" smtClean="0">
                <a:solidFill>
                  <a:srgbClr val="FFC000"/>
                </a:solidFill>
              </a:rPr>
              <a:t>3.</a:t>
            </a:r>
            <a:r>
              <a:rPr lang="en-US" sz="2800" smtClean="0"/>
              <a:t> [   ]</a:t>
            </a:r>
            <a:r>
              <a:rPr lang="ru-RU" sz="2800" smtClean="0"/>
              <a:t>, ( где).</a:t>
            </a:r>
          </a:p>
          <a:p>
            <a:pPr indent="-173038" eaLnBrk="1" hangingPunct="1">
              <a:buFont typeface="Wingdings 2" pitchFamily="18" charset="2"/>
              <a:buNone/>
            </a:pPr>
            <a:r>
              <a:rPr lang="ru-RU" sz="2800" smtClean="0">
                <a:solidFill>
                  <a:srgbClr val="FFC000"/>
                </a:solidFill>
              </a:rPr>
              <a:t>4.</a:t>
            </a:r>
            <a:r>
              <a:rPr lang="en-US" sz="2800" smtClean="0"/>
              <a:t> [   ]</a:t>
            </a:r>
            <a:r>
              <a:rPr lang="ru-RU" sz="2800" smtClean="0"/>
              <a:t>, и </a:t>
            </a:r>
            <a:r>
              <a:rPr lang="en-US" sz="2800" smtClean="0"/>
              <a:t>[   ]</a:t>
            </a:r>
            <a:r>
              <a:rPr lang="ru-RU" sz="2800" smtClean="0"/>
              <a:t>.</a:t>
            </a:r>
          </a:p>
          <a:p>
            <a:pPr indent="-173038" eaLnBrk="1" hangingPunct="1">
              <a:buFont typeface="Wingdings 2" pitchFamily="18" charset="2"/>
              <a:buNone/>
            </a:pPr>
            <a:r>
              <a:rPr lang="ru-RU" sz="2800" smtClean="0">
                <a:solidFill>
                  <a:srgbClr val="FFC000"/>
                </a:solidFill>
              </a:rPr>
              <a:t>5.</a:t>
            </a:r>
            <a:r>
              <a:rPr lang="en-US" sz="2800" smtClean="0">
                <a:solidFill>
                  <a:srgbClr val="FFC000"/>
                </a:solidFill>
              </a:rPr>
              <a:t> </a:t>
            </a:r>
            <a:r>
              <a:rPr lang="en-US" sz="2800" smtClean="0"/>
              <a:t>[  ( </a:t>
            </a:r>
            <a:r>
              <a:rPr lang="ru-RU" sz="2800" smtClean="0"/>
              <a:t>у которого) </a:t>
            </a:r>
            <a:r>
              <a:rPr lang="en-US" sz="2800" smtClean="0"/>
              <a:t>]</a:t>
            </a:r>
            <a:r>
              <a:rPr lang="ru-RU" sz="2800" smtClean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76310"/>
            <a:ext cx="2178225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/>
                <a:solidFill>
                  <a:schemeClr val="accent3"/>
                </a:solidFill>
              </a:rPr>
              <a:t>1 вариант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1521321"/>
            <a:ext cx="2178225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/>
                <a:solidFill>
                  <a:schemeClr val="accent3"/>
                </a:solidFill>
              </a:rPr>
              <a:t>2 вариант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dvAuto="0"/>
      <p:bldP spid="19460" grpId="0" build="p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60350"/>
            <a:ext cx="8658225" cy="63373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2200" i="1" smtClean="0">
                <a:solidFill>
                  <a:srgbClr val="FFFF00"/>
                </a:solidFill>
                <a:latin typeface="Arial" charset="0"/>
                <a:ea typeface="Arial Unicode MS" pitchFamily="34" charset="-128"/>
                <a:cs typeface="Arial" charset="0"/>
              </a:rPr>
              <a:t>Из данных предложений составьте СПП</a:t>
            </a:r>
            <a:r>
              <a:rPr lang="ru-RU" sz="2200" smtClean="0">
                <a:solidFill>
                  <a:srgbClr val="FFFF00"/>
                </a:solidFill>
                <a:latin typeface="Arial" charset="0"/>
                <a:ea typeface="Arial Unicode MS" pitchFamily="34" charset="-128"/>
                <a:cs typeface="Arial" charset="0"/>
              </a:rPr>
              <a:t>.</a:t>
            </a:r>
          </a:p>
          <a:p>
            <a:pPr marL="0" indent="0" eaLnBrk="1" hangingPunct="1">
              <a:buFont typeface="Constantia" pitchFamily="18" charset="0"/>
              <a:buAutoNum type="arabicPeriod"/>
            </a:pPr>
            <a:r>
              <a:rPr lang="ru-RU" sz="2200" smtClean="0">
                <a:latin typeface="Arial Black" pitchFamily="34" charset="0"/>
                <a:ea typeface="Arial Unicode MS" pitchFamily="34" charset="-128"/>
                <a:cs typeface="Arial" charset="0"/>
              </a:rPr>
              <a:t>Дома оставались только бабушка и внучка.  Все уходили на работу. </a:t>
            </a:r>
          </a:p>
          <a:p>
            <a:pPr marL="0" indent="0" eaLnBrk="1" hangingPunct="1">
              <a:buFont typeface="Constantia" pitchFamily="18" charset="0"/>
              <a:buAutoNum type="arabicPeriod"/>
            </a:pPr>
            <a:r>
              <a:rPr lang="ru-RU" sz="2200" smtClean="0">
                <a:latin typeface="Arial Black" pitchFamily="34" charset="0"/>
                <a:ea typeface="Arial Unicode MS" pitchFamily="34" charset="-128"/>
                <a:cs typeface="Arial" charset="0"/>
              </a:rPr>
              <a:t>В полях уже потемнело. Мы подошли к деревне.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800" smtClean="0">
              <a:latin typeface="Arial Black" pitchFamily="34" charset="0"/>
              <a:ea typeface="Arial Unicode MS" pitchFamily="34" charset="-128"/>
              <a:cs typeface="Arial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1700" b="1" smtClean="0">
                <a:solidFill>
                  <a:srgbClr val="FFFF00"/>
                </a:solidFill>
                <a:latin typeface="Arial" charset="0"/>
                <a:ea typeface="Arial Unicode MS" pitchFamily="34" charset="-128"/>
                <a:cs typeface="Arial" charset="0"/>
              </a:rPr>
              <a:t>     </a:t>
            </a:r>
            <a:r>
              <a:rPr lang="ru-RU" sz="2100" i="1" smtClean="0">
                <a:solidFill>
                  <a:srgbClr val="FFFF00"/>
                </a:solidFill>
                <a:latin typeface="Arial" charset="0"/>
                <a:ea typeface="Arial Unicode MS" pitchFamily="34" charset="-128"/>
                <a:cs typeface="Arial" charset="0"/>
              </a:rPr>
              <a:t>Произведите замену причастных и деепричастных оборотов придаточными предложениями. Составьте  схему СПП.</a:t>
            </a:r>
          </a:p>
          <a:p>
            <a:pPr marL="0" indent="0" eaLnBrk="1" hangingPunct="1">
              <a:buFont typeface="Constantia" pitchFamily="18" charset="0"/>
              <a:buAutoNum type="arabicPeriod" startAt="3"/>
            </a:pPr>
            <a:r>
              <a:rPr lang="ru-RU" sz="2000" smtClean="0">
                <a:latin typeface="Arial Black" pitchFamily="34" charset="0"/>
                <a:ea typeface="Arial Unicode MS" pitchFamily="34" charset="-128"/>
                <a:cs typeface="Arial" charset="0"/>
              </a:rPr>
              <a:t>Большое дерево, лежащее на земле, загородило путь.</a:t>
            </a:r>
          </a:p>
          <a:p>
            <a:pPr marL="0" indent="0" eaLnBrk="1" hangingPunct="1">
              <a:buFont typeface="Constantia" pitchFamily="18" charset="0"/>
              <a:buAutoNum type="arabicPeriod" startAt="3"/>
            </a:pPr>
            <a:r>
              <a:rPr lang="ru-RU" sz="2200" smtClean="0">
                <a:latin typeface="Arial Black" pitchFamily="34" charset="0"/>
                <a:ea typeface="Arial Unicode MS" pitchFamily="34" charset="-128"/>
                <a:cs typeface="Arial" charset="0"/>
              </a:rPr>
              <a:t>Перейдя через невысокий горный хребет, отряд попал в долину, поросшую густым лесом.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800" smtClean="0">
              <a:latin typeface="Arial Black" pitchFamily="34" charset="0"/>
              <a:ea typeface="Arial Unicode MS" pitchFamily="34" charset="-128"/>
              <a:cs typeface="Arial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2200" b="1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" charset="0"/>
              </a:rPr>
              <a:t>   </a:t>
            </a:r>
            <a:r>
              <a:rPr lang="ru-RU" sz="2200" i="1" smtClean="0">
                <a:solidFill>
                  <a:srgbClr val="FFFF00"/>
                </a:solidFill>
                <a:latin typeface="Arial" charset="0"/>
                <a:ea typeface="Arial Unicode MS" pitchFamily="34" charset="-128"/>
                <a:cs typeface="Arial" charset="0"/>
              </a:rPr>
              <a:t>Замените придаточные предложения деепричастными и причастными оборотами</a:t>
            </a:r>
            <a:r>
              <a:rPr lang="ru-RU" sz="2200" i="1" smtClean="0">
                <a:solidFill>
                  <a:srgbClr val="FFFF00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eaLnBrk="1" hangingPunct="1">
              <a:buFont typeface="Constantia" pitchFamily="18" charset="0"/>
              <a:buAutoNum type="arabicPeriod" startAt="5"/>
            </a:pPr>
            <a:r>
              <a:rPr lang="ru-RU" sz="2200" smtClean="0">
                <a:latin typeface="Arial Black" pitchFamily="34" charset="0"/>
                <a:cs typeface="Arial" charset="0"/>
              </a:rPr>
              <a:t>Мы  возвратились домой поздно, так как заблудились в лесу.</a:t>
            </a:r>
          </a:p>
          <a:p>
            <a:pPr marL="0" indent="0" eaLnBrk="1" hangingPunct="1">
              <a:buFont typeface="Constantia" pitchFamily="18" charset="0"/>
              <a:buAutoNum type="arabicPeriod" startAt="5"/>
            </a:pPr>
            <a:r>
              <a:rPr lang="ru-RU" sz="2200" smtClean="0">
                <a:latin typeface="Arial Black" pitchFamily="34" charset="0"/>
                <a:cs typeface="Arial" charset="0"/>
              </a:rPr>
              <a:t>Луна, которая вышла из-за облаков, осветила бледным светом окрестность.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17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6615130" cy="80012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smtClean="0">
                <a:solidFill>
                  <a:srgbClr val="F8109A"/>
                </a:solidFill>
                <a:latin typeface="Arial Black" pitchFamily="34" charset="0"/>
              </a:rPr>
              <a:t>Проверьте себя!</a:t>
            </a:r>
            <a:endParaRPr lang="ru-RU" sz="3600">
              <a:solidFill>
                <a:srgbClr val="F8109A"/>
              </a:solidFill>
              <a:latin typeface="Arial Black" pitchFamily="34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5472113"/>
          </a:xfrm>
        </p:spPr>
        <p:txBody>
          <a:bodyPr/>
          <a:lstStyle/>
          <a:p>
            <a:pPr marL="514350" indent="-514350" algn="just" eaLnBrk="1" hangingPunct="1">
              <a:buFont typeface="Constantia" pitchFamily="18" charset="0"/>
              <a:buAutoNum type="arabicPeriod"/>
            </a:pPr>
            <a:r>
              <a:rPr lang="ru-RU" sz="2500" smtClean="0"/>
              <a:t> </a:t>
            </a:r>
            <a:r>
              <a:rPr lang="ru-RU" sz="2500" smtClean="0">
                <a:sym typeface="Symbol" pitchFamily="18" charset="2"/>
              </a:rPr>
              <a:t></a:t>
            </a:r>
            <a:r>
              <a:rPr lang="ru-RU" sz="2500" smtClean="0"/>
              <a:t>Дома оставались только бабушка и внучка</a:t>
            </a:r>
            <a:r>
              <a:rPr lang="ru-RU" sz="2500" smtClean="0">
                <a:sym typeface="Symbol" pitchFamily="18" charset="2"/>
              </a:rPr>
              <a:t></a:t>
            </a:r>
            <a:r>
              <a:rPr lang="ru-RU" sz="2500" smtClean="0"/>
              <a:t>, </a:t>
            </a:r>
            <a:r>
              <a:rPr lang="ru-RU" sz="2500" smtClean="0">
                <a:solidFill>
                  <a:srgbClr val="FFFF00"/>
                </a:solidFill>
                <a:sym typeface="Symbol" pitchFamily="18" charset="2"/>
              </a:rPr>
              <a:t></a:t>
            </a:r>
            <a:r>
              <a:rPr lang="ru-RU" sz="2500" smtClean="0">
                <a:solidFill>
                  <a:srgbClr val="FFFF00"/>
                </a:solidFill>
              </a:rPr>
              <a:t>потому что все уходили на работу</a:t>
            </a:r>
            <a:r>
              <a:rPr lang="ru-RU" sz="2500" smtClean="0">
                <a:solidFill>
                  <a:srgbClr val="FFFF00"/>
                </a:solidFill>
                <a:sym typeface="Symbol" pitchFamily="18" charset="2"/>
              </a:rPr>
              <a:t>.</a:t>
            </a:r>
          </a:p>
          <a:p>
            <a:pPr marL="514350" indent="-514350" algn="just" eaLnBrk="1" hangingPunct="1">
              <a:buFont typeface="Constantia" pitchFamily="18" charset="0"/>
              <a:buAutoNum type="arabicPeriod"/>
            </a:pPr>
            <a:r>
              <a:rPr lang="ru-RU" sz="2500" smtClean="0">
                <a:sym typeface="Symbol" pitchFamily="18" charset="2"/>
              </a:rPr>
              <a:t></a:t>
            </a:r>
            <a:r>
              <a:rPr lang="ru-RU" sz="2500" smtClean="0"/>
              <a:t>В полях уже потемнело</a:t>
            </a:r>
            <a:r>
              <a:rPr lang="ru-RU" sz="2500" smtClean="0">
                <a:sym typeface="Symbol" pitchFamily="18" charset="2"/>
              </a:rPr>
              <a:t></a:t>
            </a:r>
            <a:r>
              <a:rPr lang="ru-RU" sz="2500" smtClean="0"/>
              <a:t>, </a:t>
            </a:r>
            <a:r>
              <a:rPr lang="ru-RU" sz="2500" smtClean="0">
                <a:solidFill>
                  <a:srgbClr val="FFFF00"/>
                </a:solidFill>
                <a:sym typeface="Symbol" pitchFamily="18" charset="2"/>
              </a:rPr>
              <a:t></a:t>
            </a:r>
            <a:r>
              <a:rPr lang="ru-RU" sz="2500" smtClean="0">
                <a:solidFill>
                  <a:srgbClr val="FFFF00"/>
                </a:solidFill>
              </a:rPr>
              <a:t>когда мы подошли к деревне)</a:t>
            </a:r>
          </a:p>
          <a:p>
            <a:pPr marL="514350" indent="-514350" algn="just" eaLnBrk="1" hangingPunct="1">
              <a:buFont typeface="Constantia" pitchFamily="18" charset="0"/>
              <a:buAutoNum type="arabicPeriod"/>
            </a:pPr>
            <a:r>
              <a:rPr lang="ru-RU" sz="2500" smtClean="0">
                <a:sym typeface="Symbol" pitchFamily="18" charset="2"/>
              </a:rPr>
              <a:t></a:t>
            </a:r>
            <a:r>
              <a:rPr lang="ru-RU" sz="2500" smtClean="0"/>
              <a:t>Большое дерево, </a:t>
            </a:r>
            <a:r>
              <a:rPr lang="ru-RU" sz="2500" smtClean="0">
                <a:solidFill>
                  <a:srgbClr val="FFFF00"/>
                </a:solidFill>
                <a:sym typeface="Symbol" pitchFamily="18" charset="2"/>
              </a:rPr>
              <a:t></a:t>
            </a:r>
            <a:r>
              <a:rPr lang="ru-RU" sz="2500" smtClean="0">
                <a:solidFill>
                  <a:srgbClr val="FFFF00"/>
                </a:solidFill>
              </a:rPr>
              <a:t>которое лежало на земле</a:t>
            </a:r>
            <a:r>
              <a:rPr lang="ru-RU" sz="2500" smtClean="0">
                <a:solidFill>
                  <a:srgbClr val="FFFF00"/>
                </a:solidFill>
                <a:sym typeface="Symbol" pitchFamily="18" charset="2"/>
              </a:rPr>
              <a:t></a:t>
            </a:r>
            <a:r>
              <a:rPr lang="ru-RU" sz="2500" smtClean="0">
                <a:solidFill>
                  <a:srgbClr val="FFFF00"/>
                </a:solidFill>
              </a:rPr>
              <a:t>, </a:t>
            </a:r>
            <a:r>
              <a:rPr lang="ru-RU" sz="2500" smtClean="0"/>
              <a:t>загородило путь</a:t>
            </a:r>
            <a:r>
              <a:rPr lang="ru-RU" sz="2500" smtClean="0">
                <a:sym typeface="Symbol" pitchFamily="18" charset="2"/>
              </a:rPr>
              <a:t></a:t>
            </a:r>
            <a:r>
              <a:rPr lang="ru-RU" sz="2500" smtClean="0"/>
              <a:t>.</a:t>
            </a:r>
          </a:p>
          <a:p>
            <a:pPr marL="514350" indent="-514350" algn="just" eaLnBrk="1" hangingPunct="1">
              <a:buFont typeface="Constantia" pitchFamily="18" charset="0"/>
              <a:buAutoNum type="arabicPeriod"/>
            </a:pPr>
            <a:r>
              <a:rPr lang="ru-RU" sz="2500" smtClean="0">
                <a:solidFill>
                  <a:srgbClr val="FFFF00"/>
                </a:solidFill>
              </a:rPr>
              <a:t>(Когда отряд прошел через невысокий горный хребет</a:t>
            </a:r>
            <a:r>
              <a:rPr lang="ru-RU" sz="2500" smtClean="0">
                <a:solidFill>
                  <a:srgbClr val="FFFF00"/>
                </a:solidFill>
                <a:sym typeface="Symbol" pitchFamily="18" charset="2"/>
              </a:rPr>
              <a:t></a:t>
            </a:r>
            <a:r>
              <a:rPr lang="ru-RU" sz="2500" smtClean="0"/>
              <a:t>, </a:t>
            </a:r>
            <a:r>
              <a:rPr lang="ru-RU" sz="2500" smtClean="0">
                <a:sym typeface="Symbol" pitchFamily="18" charset="2"/>
              </a:rPr>
              <a:t></a:t>
            </a:r>
            <a:r>
              <a:rPr lang="ru-RU" sz="2500" smtClean="0"/>
              <a:t>он попал в долину</a:t>
            </a:r>
            <a:r>
              <a:rPr lang="ru-RU" sz="2500" smtClean="0">
                <a:sym typeface="Symbol" pitchFamily="18" charset="2"/>
              </a:rPr>
              <a:t></a:t>
            </a:r>
            <a:r>
              <a:rPr lang="ru-RU" sz="2500" smtClean="0"/>
              <a:t>, </a:t>
            </a:r>
            <a:r>
              <a:rPr lang="ru-RU" sz="2500" smtClean="0">
                <a:solidFill>
                  <a:srgbClr val="FFFF00"/>
                </a:solidFill>
                <a:sym typeface="Symbol" pitchFamily="18" charset="2"/>
              </a:rPr>
              <a:t></a:t>
            </a:r>
            <a:r>
              <a:rPr lang="ru-RU" sz="2500" smtClean="0">
                <a:solidFill>
                  <a:srgbClr val="FFFF00"/>
                </a:solidFill>
              </a:rPr>
              <a:t>которая поросла густым лесом</a:t>
            </a:r>
            <a:r>
              <a:rPr lang="ru-RU" sz="2500" smtClean="0">
                <a:solidFill>
                  <a:srgbClr val="FFFF00"/>
                </a:solidFill>
                <a:sym typeface="Symbol" pitchFamily="18" charset="2"/>
              </a:rPr>
              <a:t></a:t>
            </a:r>
            <a:r>
              <a:rPr lang="ru-RU" sz="2500" smtClean="0">
                <a:solidFill>
                  <a:srgbClr val="FFFF00"/>
                </a:solidFill>
              </a:rPr>
              <a:t>.</a:t>
            </a:r>
          </a:p>
          <a:p>
            <a:pPr marL="514350" indent="-514350" algn="just" eaLnBrk="1" hangingPunct="1">
              <a:buFont typeface="Constantia" pitchFamily="18" charset="0"/>
              <a:buAutoNum type="arabicPeriod"/>
            </a:pPr>
            <a:r>
              <a:rPr lang="ru-RU" sz="2500" smtClean="0">
                <a:solidFill>
                  <a:srgbClr val="F8109A"/>
                </a:solidFill>
              </a:rPr>
              <a:t>Заблудившись в лесу</a:t>
            </a:r>
            <a:r>
              <a:rPr lang="ru-RU" sz="2500" smtClean="0"/>
              <a:t>, мы возвратились домой поздно.</a:t>
            </a:r>
          </a:p>
          <a:p>
            <a:pPr marL="514350" indent="-514350" algn="just" eaLnBrk="1" hangingPunct="1">
              <a:buFont typeface="Constantia" pitchFamily="18" charset="0"/>
              <a:buAutoNum type="arabicPeriod"/>
            </a:pPr>
            <a:r>
              <a:rPr lang="ru-RU" sz="2500" smtClean="0"/>
              <a:t>Луна, </a:t>
            </a:r>
            <a:r>
              <a:rPr lang="ru-RU" sz="2500" smtClean="0">
                <a:solidFill>
                  <a:srgbClr val="F8109A"/>
                </a:solidFill>
              </a:rPr>
              <a:t>вышедшая из-за облаков</a:t>
            </a:r>
            <a:r>
              <a:rPr lang="ru-RU" sz="2500" smtClean="0"/>
              <a:t>, осветила бледным светом окрестность.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642938"/>
            <a:ext cx="6553200" cy="85725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Вставьте союзы</a:t>
            </a:r>
            <a:endParaRPr lang="ru-RU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500188"/>
            <a:ext cx="8462962" cy="4951412"/>
          </a:xfrm>
        </p:spPr>
        <p:txBody>
          <a:bodyPr/>
          <a:lstStyle/>
          <a:p>
            <a:pPr marL="514350" indent="-51435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Мы отправились в поход рано утром, … 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была солнечная погода</a:t>
            </a:r>
            <a:r>
              <a:rPr lang="ru-RU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(</a:t>
            </a:r>
            <a:r>
              <a:rPr lang="ru-RU" sz="2400" b="1" i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почему?</a:t>
            </a:r>
            <a:r>
              <a:rPr lang="ru-RU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Мы отправились в поход рано утром, … 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 вечера добраться до нужного пункта. </a:t>
            </a:r>
            <a:r>
              <a:rPr lang="ru-RU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2400" b="1" i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 какой целью?</a:t>
            </a:r>
            <a:r>
              <a:rPr lang="ru-RU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Мы отправились в поход рано утром, … 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была солнечная погода. </a:t>
            </a:r>
            <a:r>
              <a:rPr lang="ru-RU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2400" b="1" i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когда?</a:t>
            </a:r>
            <a:r>
              <a:rPr lang="ru-RU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Мы бы отправились в поход рано утром, …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была солнечная погода. </a:t>
            </a:r>
            <a:r>
              <a:rPr lang="ru-RU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2400" b="1" i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 каком условии?</a:t>
            </a:r>
            <a:r>
              <a:rPr lang="ru-RU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4" name="Овал 3"/>
          <p:cNvSpPr/>
          <p:nvPr/>
        </p:nvSpPr>
        <p:spPr>
          <a:xfrm>
            <a:off x="6429375" y="1428750"/>
            <a:ext cx="1857375" cy="557213"/>
          </a:xfrm>
          <a:prstGeom prst="ellipse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потому что</a:t>
            </a:r>
          </a:p>
        </p:txBody>
      </p:sp>
      <p:sp>
        <p:nvSpPr>
          <p:cNvPr id="5" name="Овал 4"/>
          <p:cNvSpPr/>
          <p:nvPr/>
        </p:nvSpPr>
        <p:spPr>
          <a:xfrm>
            <a:off x="6500813" y="2214563"/>
            <a:ext cx="1857375" cy="557212"/>
          </a:xfrm>
          <a:prstGeom prst="ellipse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</a:t>
            </a:r>
          </a:p>
        </p:txBody>
      </p:sp>
      <p:sp>
        <p:nvSpPr>
          <p:cNvPr id="6" name="Овал 5"/>
          <p:cNvSpPr/>
          <p:nvPr/>
        </p:nvSpPr>
        <p:spPr>
          <a:xfrm>
            <a:off x="6500813" y="3429000"/>
            <a:ext cx="1857375" cy="557213"/>
          </a:xfrm>
          <a:prstGeom prst="ellipse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</a:t>
            </a:r>
          </a:p>
        </p:txBody>
      </p:sp>
      <p:sp>
        <p:nvSpPr>
          <p:cNvPr id="7" name="Овал 6"/>
          <p:cNvSpPr/>
          <p:nvPr/>
        </p:nvSpPr>
        <p:spPr>
          <a:xfrm>
            <a:off x="6929438" y="4286250"/>
            <a:ext cx="1857375" cy="557213"/>
          </a:xfrm>
          <a:prstGeom prst="ellipse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бы</a:t>
            </a: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4895850"/>
          </a:xfrm>
        </p:spPr>
        <p:txBody>
          <a:bodyPr/>
          <a:lstStyle/>
          <a:p>
            <a:pPr marL="514350" indent="-514350" algn="just" eaLnBrk="1" hangingPunct="1">
              <a:buFont typeface="Constantia" pitchFamily="18" charset="0"/>
              <a:buAutoNum type="arabicPeriod"/>
            </a:pPr>
            <a:r>
              <a:rPr lang="ru-RU" b="1" smtClean="0"/>
              <a:t>Умолк в тумане золотистом кудрявый сад и птичьим свистом он до зари не зазвучит.</a:t>
            </a:r>
          </a:p>
          <a:p>
            <a:pPr marL="514350" indent="-514350" algn="just" eaLnBrk="1" hangingPunct="1">
              <a:buFont typeface="Constantia" pitchFamily="18" charset="0"/>
              <a:buAutoNum type="arabicPeriod"/>
            </a:pPr>
            <a:r>
              <a:rPr lang="ru-RU" b="1" smtClean="0"/>
              <a:t>С самого утра шел сильный дождь но к полудню небо прояснилось и мы могли продолжить свой путь.</a:t>
            </a:r>
          </a:p>
          <a:p>
            <a:pPr marL="514350" indent="-514350" algn="just" eaLnBrk="1" hangingPunct="1">
              <a:buFont typeface="Constantia" pitchFamily="18" charset="0"/>
              <a:buAutoNum type="arabicPeriod"/>
            </a:pPr>
            <a:r>
              <a:rPr lang="ru-RU" b="1" smtClean="0"/>
              <a:t>Недалеко от домика где жил писатель рос огромный тополь.</a:t>
            </a:r>
          </a:p>
          <a:p>
            <a:pPr marL="514350" indent="-514350" algn="just" eaLnBrk="1" hangingPunct="1">
              <a:buFont typeface="Constantia" pitchFamily="18" charset="0"/>
              <a:buAutoNum type="arabicPeriod"/>
            </a:pPr>
            <a:r>
              <a:rPr lang="ru-RU" b="1" smtClean="0"/>
              <a:t>Я вернусь когда раскинет ветки по-весеннему наш белый сад.</a:t>
            </a:r>
          </a:p>
          <a:p>
            <a:pPr marL="514350" indent="-514350" algn="just" eaLnBrk="1" hangingPunct="1">
              <a:buFont typeface="Constantia" pitchFamily="18" charset="0"/>
              <a:buAutoNum type="arabicPeriod"/>
            </a:pPr>
            <a:r>
              <a:rPr lang="ru-RU" b="1" smtClean="0"/>
              <a:t>А звезды нежданно в тумане блеснули и свет свой холодный над липами льют.</a:t>
            </a:r>
            <a:endParaRPr lang="ru-RU" b="1" i="1" smtClean="0">
              <a:solidFill>
                <a:srgbClr val="FFFF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51216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000" b="1" i="1" smtClean="0">
                <a:solidFill>
                  <a:schemeClr val="tx2">
                    <a:lumMod val="75000"/>
                  </a:schemeClr>
                </a:solidFill>
              </a:rPr>
              <a:t>Постройте схемы данных предложений, пронумеровав их, расставив знаки препинания.</a:t>
            </a:r>
            <a:endParaRPr lang="ru-RU" sz="300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850" y="1268413"/>
            <a:ext cx="6911975" cy="4321175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Font typeface="Constantia" pitchFamily="18" charset="0"/>
              <a:buAutoNum type="arabicPeriod"/>
            </a:pPr>
            <a:r>
              <a:rPr lang="ru-RU" sz="2800" b="1" smtClean="0">
                <a:sym typeface="Symbol" pitchFamily="18" charset="2"/>
              </a:rPr>
              <a:t>      , и     .  </a:t>
            </a:r>
          </a:p>
          <a:p>
            <a:pPr marL="514350" indent="-514350" eaLnBrk="1" hangingPunct="1">
              <a:lnSpc>
                <a:spcPct val="150000"/>
              </a:lnSpc>
              <a:buFont typeface="Constantia" pitchFamily="18" charset="0"/>
              <a:buAutoNum type="arabicPeriod"/>
            </a:pPr>
            <a:r>
              <a:rPr lang="ru-RU" sz="2800" b="1" smtClean="0">
                <a:sym typeface="Symbol" pitchFamily="18" charset="2"/>
              </a:rPr>
              <a:t>      , но      , и       .</a:t>
            </a:r>
          </a:p>
          <a:p>
            <a:pPr marL="514350" indent="-514350" eaLnBrk="1" hangingPunct="1">
              <a:lnSpc>
                <a:spcPct val="150000"/>
              </a:lnSpc>
              <a:buFont typeface="Constantia" pitchFamily="18" charset="0"/>
              <a:buAutoNum type="arabicPeriod"/>
            </a:pPr>
            <a:r>
              <a:rPr lang="ru-RU" sz="2800" b="1" smtClean="0">
                <a:sym typeface="Symbol" pitchFamily="18" charset="2"/>
              </a:rPr>
              <a:t>… ,  где… ,   .</a:t>
            </a:r>
          </a:p>
          <a:p>
            <a:pPr marL="514350" indent="-514350" eaLnBrk="1" hangingPunct="1">
              <a:lnSpc>
                <a:spcPct val="150000"/>
              </a:lnSpc>
              <a:buFont typeface="Constantia" pitchFamily="18" charset="0"/>
              <a:buAutoNum type="arabicPeriod"/>
            </a:pPr>
            <a:r>
              <a:rPr lang="ru-RU" sz="2800" b="1" smtClean="0">
                <a:sym typeface="Symbol" pitchFamily="18" charset="2"/>
              </a:rPr>
              <a:t>      , когда… .</a:t>
            </a:r>
          </a:p>
          <a:p>
            <a:pPr marL="514350" indent="-514350" eaLnBrk="1" hangingPunct="1">
              <a:lnSpc>
                <a:spcPct val="150000"/>
              </a:lnSpc>
              <a:buFont typeface="Constantia" pitchFamily="18" charset="0"/>
              <a:buAutoNum type="arabicPeriod"/>
            </a:pPr>
            <a:r>
              <a:rPr lang="ru-RU" sz="2800" b="1" smtClean="0">
                <a:sym typeface="Symbol" pitchFamily="18" charset="2"/>
              </a:rPr>
              <a:t>   =  и  =   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rgbClr val="F8109A"/>
                </a:solidFill>
                <a:latin typeface="Arial Black" pitchFamily="34" charset="0"/>
              </a:rPr>
              <a:t>Проверьте себя!</a:t>
            </a:r>
            <a:endParaRPr lang="ru-RU" sz="4000">
              <a:solidFill>
                <a:srgbClr val="F8109A"/>
              </a:solidFill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236663" y="4365625"/>
            <a:ext cx="309562" cy="358775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998663" y="4365625"/>
            <a:ext cx="309562" cy="358775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357422" y="357166"/>
            <a:ext cx="4762500" cy="927100"/>
          </a:xfrm>
        </p:spPr>
        <p:txBody>
          <a:bodyPr/>
          <a:lstStyle/>
          <a:p>
            <a:pPr eaLnBrk="1" hangingPunct="1"/>
            <a:r>
              <a:rPr lang="ru-RU" sz="4400" dirty="0" smtClean="0">
                <a:solidFill>
                  <a:srgbClr val="FF0000"/>
                </a:solidFill>
                <a:ea typeface="Tunga" pitchFamily="2" charset="0"/>
                <a:cs typeface="Tunga" pitchFamily="2" charset="0"/>
              </a:rPr>
              <a:t>Закончите фразы:</a:t>
            </a:r>
          </a:p>
        </p:txBody>
      </p:sp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468313" y="1549400"/>
            <a:ext cx="8229600" cy="4392613"/>
          </a:xfrm>
        </p:spPr>
        <p:txBody>
          <a:bodyPr/>
          <a:lstStyle/>
          <a:p>
            <a:pPr indent="-173038" algn="just" eaLnBrk="1" hangingPunct="1">
              <a:buFont typeface="Wingdings" pitchFamily="2" charset="2"/>
              <a:buChar char="v"/>
            </a:pPr>
            <a:r>
              <a:rPr lang="ru-RU" sz="2800" dirty="0" smtClean="0"/>
              <a:t> Части речи в русском языке делятся на самостоятельные и … </a:t>
            </a:r>
          </a:p>
          <a:p>
            <a:pPr indent="-173038" algn="just" eaLnBrk="1" hangingPunct="1">
              <a:buFont typeface="Wingdings" pitchFamily="2" charset="2"/>
              <a:buChar char="v"/>
            </a:pPr>
            <a:r>
              <a:rPr lang="ru-RU" sz="2800" dirty="0" smtClean="0"/>
              <a:t> К служебным частям речи относятся …</a:t>
            </a:r>
          </a:p>
          <a:p>
            <a:pPr indent="-173038" algn="just" eaLnBrk="1" hangingPunct="1">
              <a:buFont typeface="Wingdings" pitchFamily="2" charset="2"/>
              <a:buChar char="v"/>
            </a:pPr>
            <a:endParaRPr lang="ru-RU" sz="2800" dirty="0" smtClean="0"/>
          </a:p>
          <a:p>
            <a:pPr indent="-173038" algn="just" eaLnBrk="1" hangingPunct="1">
              <a:buFont typeface="Wingdings" pitchFamily="2" charset="2"/>
              <a:buChar char="v"/>
            </a:pPr>
            <a:r>
              <a:rPr lang="ru-RU" sz="2800" dirty="0" smtClean="0"/>
              <a:t> Служебная часть речи, которая служит для связи однородных членов в предложении, а также простых предложений в составе сложного – это …</a:t>
            </a:r>
          </a:p>
          <a:p>
            <a:pPr indent="-173038" algn="just" eaLnBrk="1" hangingPunct="1">
              <a:buFont typeface="Wingdings" pitchFamily="2" charset="2"/>
              <a:buChar char="v"/>
            </a:pPr>
            <a:r>
              <a:rPr lang="ru-RU" sz="2800" dirty="0" smtClean="0"/>
              <a:t> Союзы бывают …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05016" y="1963921"/>
            <a:ext cx="236128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служебные.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924944"/>
            <a:ext cx="514442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предлоги, союзы, частицы.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10943" y="4769106"/>
            <a:ext cx="118814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союз.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5286388"/>
            <a:ext cx="479022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простыми и составными.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02822" cy="6215082"/>
          </a:xfrm>
        </p:spPr>
        <p:txBody>
          <a:bodyPr>
            <a:noAutofit/>
          </a:bodyPr>
          <a:lstStyle/>
          <a:p>
            <a:pPr indent="449263" algn="just" eaLnBrk="1" fontAlgn="auto" hangingPunct="1">
              <a:spcAft>
                <a:spcPts val="0"/>
              </a:spcAft>
              <a:defRPr/>
            </a:pPr>
            <a:r>
              <a:rPr lang="ru-RU" sz="25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Человек потерял запятую, стал бояться сложных предложений, искал фразы попроще. За несложными фразами пришли несложные мысли.</a:t>
            </a:r>
            <a:r>
              <a:rPr lang="ru-RU" sz="25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5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Потом он потерял знак восклицательный и начал говорить тихо, с одной интонацией. Его уже ничто не радовало и не возмущало.</a:t>
            </a:r>
            <a:br>
              <a:rPr lang="ru-RU" sz="25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5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Затем он потерял знак вопросительный и перестал задавать всякие вопросы. Ничто не вызывало его искреннего любопытства. </a:t>
            </a:r>
            <a:br>
              <a:rPr lang="ru-RU" sz="25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5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Еще  через пару лет он потерял двоеточие и перестал  объяснять людям свои поступки.</a:t>
            </a:r>
            <a:r>
              <a:rPr lang="ru-RU" sz="25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5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К концу  жизни у него  остались  только  кавычки.  Он не  высказывал  ни  одной  собственной  мысли, а все время кого-нибудь цитировал.  Так он совсем разучился мыслить и дошел до  точки</a:t>
            </a:r>
            <a:r>
              <a:rPr lang="ru-RU" sz="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4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Берегите знаки препинания!</a:t>
            </a:r>
            <a:endParaRPr lang="ru-RU" sz="2400" b="1" i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rgbClr val="F8109A"/>
                </a:solidFill>
                <a:latin typeface="Arial Black" pitchFamily="34" charset="0"/>
              </a:rPr>
              <a:t>Домашнее задание</a:t>
            </a:r>
            <a:r>
              <a:rPr sz="4000" smtClean="0">
                <a:solidFill>
                  <a:srgbClr val="F8109A"/>
                </a:solidFill>
                <a:latin typeface="Arial Black" pitchFamily="34" charset="0"/>
              </a:rPr>
              <a:t>:</a:t>
            </a:r>
            <a:endParaRPr lang="ru-RU" sz="4000">
              <a:solidFill>
                <a:srgbClr val="F8109A"/>
              </a:solidFill>
              <a:latin typeface="Arial Black" pitchFamily="34" charset="0"/>
            </a:endParaRPr>
          </a:p>
        </p:txBody>
      </p:sp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571500" y="1571625"/>
            <a:ext cx="43672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>
                <a:latin typeface="Georgia" pitchFamily="18" charset="0"/>
                <a:cs typeface="Arial" charset="0"/>
              </a:rPr>
              <a:t> </a:t>
            </a:r>
            <a:r>
              <a:rPr lang="en-US" sz="3200" b="1" dirty="0">
                <a:latin typeface="Georgia" pitchFamily="18" charset="0"/>
                <a:cs typeface="Arial" charset="0"/>
              </a:rPr>
              <a:t>&amp; </a:t>
            </a:r>
            <a:r>
              <a:rPr lang="en-US" sz="3200" b="1" dirty="0" smtClean="0">
                <a:latin typeface="Georgia" pitchFamily="18" charset="0"/>
                <a:cs typeface="Arial" charset="0"/>
              </a:rPr>
              <a:t>5</a:t>
            </a:r>
            <a:r>
              <a:rPr lang="ru-RU" sz="3200" b="1" dirty="0" smtClean="0">
                <a:latin typeface="Georgia" pitchFamily="18" charset="0"/>
                <a:cs typeface="Arial" charset="0"/>
              </a:rPr>
              <a:t>6</a:t>
            </a:r>
            <a:r>
              <a:rPr lang="en-US" sz="3200" b="1" dirty="0" smtClean="0">
                <a:latin typeface="Georgia" pitchFamily="18" charset="0"/>
                <a:cs typeface="Arial" charset="0"/>
              </a:rPr>
              <a:t>;</a:t>
            </a:r>
            <a:endParaRPr lang="ru-RU" sz="3200" b="1" dirty="0">
              <a:latin typeface="Georgia" pitchFamily="18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endParaRPr lang="en-US" sz="3200" b="1" dirty="0">
              <a:latin typeface="Georgia" pitchFamily="18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>
                <a:latin typeface="Georgia" pitchFamily="18" charset="0"/>
                <a:cs typeface="Arial" charset="0"/>
              </a:rPr>
              <a:t> № </a:t>
            </a:r>
            <a:r>
              <a:rPr lang="ru-RU" sz="3200" b="1" dirty="0" smtClean="0">
                <a:latin typeface="Georgia" pitchFamily="18" charset="0"/>
                <a:cs typeface="Arial" charset="0"/>
              </a:rPr>
              <a:t>322.</a:t>
            </a:r>
            <a:endParaRPr lang="en-US" sz="3200" b="1" dirty="0"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ransition spd="slow" advClick="0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" y="620713"/>
            <a:ext cx="2952750" cy="4321175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</p:pic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3300413" y="476250"/>
            <a:ext cx="56515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i="1"/>
              <a:t>	«Союзы не иное суть как средства, которыми идеи соединяются; итак, подобны они гвоздям или клею, которыми части такой махины сплочены и склеены бывают…</a:t>
            </a:r>
          </a:p>
          <a:p>
            <a:pPr algn="just"/>
            <a:r>
              <a:rPr lang="ru-RU" sz="2400" i="1"/>
              <a:t>	И как те махины, в которых меньше клею и гвоздей видно, весьма лучший вид имеют, нежели те, в которых слоёв и склеек много, так и предложение важнее и великолепнее бывает, чем в нём союзов меньше. Однако не должно в нём оставлять таких щелей, по которым бы оно могло вовсе развалиться».</a:t>
            </a:r>
          </a:p>
        </p:txBody>
      </p:sp>
      <p:sp>
        <p:nvSpPr>
          <p:cNvPr id="6148" name="Прямоугольник 5"/>
          <p:cNvSpPr>
            <a:spLocks noChangeArrowheads="1"/>
          </p:cNvSpPr>
          <p:nvPr/>
        </p:nvSpPr>
        <p:spPr bwMode="auto">
          <a:xfrm>
            <a:off x="361950" y="5084763"/>
            <a:ext cx="2665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/>
              <a:t>Михаил Васильевич</a:t>
            </a:r>
          </a:p>
          <a:p>
            <a:pPr algn="ctr"/>
            <a:r>
              <a:rPr lang="ru-RU" sz="2000"/>
              <a:t>Ломоносов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785918" y="285728"/>
            <a:ext cx="6318265" cy="1143000"/>
          </a:xfrm>
        </p:spPr>
        <p:txBody>
          <a:bodyPr/>
          <a:lstStyle/>
          <a:p>
            <a:pPr eaLnBrk="1" hangingPunct="1"/>
            <a:r>
              <a:rPr lang="ru-RU" sz="4400" dirty="0" smtClean="0">
                <a:solidFill>
                  <a:srgbClr val="FF0000"/>
                </a:solidFill>
                <a:ea typeface="Tunga" pitchFamily="2" charset="0"/>
                <a:cs typeface="Tunga" pitchFamily="2" charset="0"/>
              </a:rPr>
              <a:t>Сравните предложения</a:t>
            </a:r>
            <a:r>
              <a:rPr lang="en-US" sz="4400" dirty="0" smtClean="0">
                <a:solidFill>
                  <a:srgbClr val="FF0000"/>
                </a:solidFill>
                <a:ea typeface="Tunga" pitchFamily="2" charset="0"/>
                <a:cs typeface="Tunga" pitchFamily="2" charset="0"/>
              </a:rPr>
              <a:t>:</a:t>
            </a:r>
            <a:endParaRPr lang="ru-RU" sz="4400" dirty="0" smtClean="0">
              <a:solidFill>
                <a:srgbClr val="FF0000"/>
              </a:solidFill>
              <a:ea typeface="Tunga" pitchFamily="2" charset="0"/>
              <a:cs typeface="Tunga" pitchFamily="2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72000"/>
          </a:xfrm>
        </p:spPr>
        <p:txBody>
          <a:bodyPr/>
          <a:lstStyle/>
          <a:p>
            <a:pPr indent="-173038" algn="just" eaLnBrk="1" hangingPunct="1">
              <a:buFont typeface="Arial" charset="0"/>
              <a:buChar char="•"/>
            </a:pPr>
            <a:r>
              <a:rPr lang="ru-RU" sz="2800" dirty="0" smtClean="0"/>
              <a:t>Небо потемнело, и пошел снег.</a:t>
            </a:r>
          </a:p>
          <a:p>
            <a:pPr indent="-173038" algn="just" eaLnBrk="1" hangingPunct="1">
              <a:buFont typeface="Arial" charset="0"/>
              <a:buChar char="•"/>
            </a:pPr>
            <a:endParaRPr lang="ru-RU" sz="2800" dirty="0" smtClean="0"/>
          </a:p>
          <a:p>
            <a:pPr indent="-173038" algn="just" eaLnBrk="1" hangingPunct="1">
              <a:buFont typeface="Arial" charset="0"/>
              <a:buChar char="•"/>
            </a:pPr>
            <a:r>
              <a:rPr lang="ru-RU" sz="2800" dirty="0" smtClean="0"/>
              <a:t>Я воротился домой, но не в душную комнату, а в сад и с наслаждением ходил по дорожкам, осыпанным снежными хлопьями.</a:t>
            </a:r>
          </a:p>
          <a:p>
            <a:pPr indent="-173038" algn="just" eaLnBrk="1" hangingPunct="1">
              <a:buFont typeface="Arial" charset="0"/>
              <a:buChar char="•"/>
            </a:pPr>
            <a:endParaRPr lang="ru-RU" sz="2800" dirty="0" smtClean="0"/>
          </a:p>
          <a:p>
            <a:pPr indent="-173038" algn="just" eaLnBrk="1" hangingPunct="1">
              <a:buFont typeface="Arial" charset="0"/>
              <a:buChar char="•"/>
            </a:pPr>
            <a:r>
              <a:rPr lang="ru-RU" sz="2800" dirty="0" smtClean="0"/>
              <a:t>Небо потемнело, потому что пошел снег.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09625" y="2349500"/>
            <a:ext cx="79216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54188" y="2352675"/>
            <a:ext cx="166528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54188" y="2438400"/>
            <a:ext cx="166528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076825" y="2349500"/>
            <a:ext cx="647700" cy="31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24300" y="2351088"/>
            <a:ext cx="1008063" cy="15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24300" y="2436813"/>
            <a:ext cx="1008063" cy="15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563938" y="2060575"/>
            <a:ext cx="360362" cy="37623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809625" y="3397250"/>
            <a:ext cx="279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204913" y="3397250"/>
            <a:ext cx="16668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204913" y="3497263"/>
            <a:ext cx="16668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022850" y="3811588"/>
            <a:ext cx="100806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022850" y="3908425"/>
            <a:ext cx="100806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1497013" y="3497263"/>
            <a:ext cx="358775" cy="3714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809625" y="5300663"/>
            <a:ext cx="79216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776413" y="5300663"/>
            <a:ext cx="16668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776413" y="5373688"/>
            <a:ext cx="16668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6659563" y="5300663"/>
            <a:ext cx="649287" cy="47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526088" y="5299075"/>
            <a:ext cx="100806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526088" y="5373688"/>
            <a:ext cx="1008062" cy="15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3563938" y="4868863"/>
            <a:ext cx="1962150" cy="50641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5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24536" y="1124744"/>
            <a:ext cx="26356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Союзы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5492" y="3225170"/>
            <a:ext cx="4219488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900" b="1" dirty="0">
                <a:ln/>
                <a:solidFill>
                  <a:schemeClr val="accent3"/>
                </a:solidFill>
              </a:rPr>
              <a:t>сочинительные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47108" y="3933056"/>
            <a:ext cx="4466094" cy="6924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900" b="1" dirty="0">
                <a:ln/>
                <a:solidFill>
                  <a:schemeClr val="accent3"/>
                </a:solidFill>
              </a:rPr>
              <a:t>подчинительные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411413" y="2047875"/>
            <a:ext cx="1296987" cy="11779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508625" y="2047875"/>
            <a:ext cx="1943100" cy="18859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3006725"/>
          </a:xfrm>
        </p:spPr>
        <p:txBody>
          <a:bodyPr/>
          <a:lstStyle/>
          <a:p>
            <a:pPr marL="100013" indent="0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5400" dirty="0" smtClean="0">
                <a:solidFill>
                  <a:srgbClr val="00B050"/>
                </a:solidFill>
              </a:rPr>
              <a:t>и, а, но, да, зато, однако, то - </a:t>
            </a:r>
            <a:r>
              <a:rPr lang="ru-RU" sz="5400" dirty="0" err="1" smtClean="0">
                <a:solidFill>
                  <a:srgbClr val="00B050"/>
                </a:solidFill>
              </a:rPr>
              <a:t>то</a:t>
            </a:r>
            <a:r>
              <a:rPr lang="ru-RU" sz="5400" dirty="0" smtClean="0">
                <a:solidFill>
                  <a:srgbClr val="00B050"/>
                </a:solidFill>
              </a:rPr>
              <a:t>, не </a:t>
            </a:r>
            <a:r>
              <a:rPr lang="ru-RU" sz="5400" dirty="0" smtClean="0">
                <a:solidFill>
                  <a:srgbClr val="00CC00"/>
                </a:solidFill>
              </a:rPr>
              <a:t>т</a:t>
            </a:r>
            <a:r>
              <a:rPr lang="ru-RU" sz="5400" dirty="0" smtClean="0">
                <a:solidFill>
                  <a:srgbClr val="00B050"/>
                </a:solidFill>
              </a:rPr>
              <a:t>о - не то, или, либо, тоже, также.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054593"/>
            <a:ext cx="758483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/>
                <a:solidFill>
                  <a:schemeClr val="accent3"/>
                </a:solidFill>
              </a:rPr>
              <a:t>Сочинительные союзы: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7363" y="2060575"/>
            <a:ext cx="8229600" cy="3600450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500" dirty="0" smtClean="0">
                <a:solidFill>
                  <a:srgbClr val="00CC00"/>
                </a:solidFill>
              </a:rPr>
              <a:t>что, чтобы, потому что, оттого что, по причине того что, где, когда, затем, пока, если, если бы, коль (коли), поэтому, так как, как, словно, точно, будто.</a:t>
            </a:r>
            <a:endParaRPr lang="ru-RU" sz="4500" dirty="0">
              <a:solidFill>
                <a:srgbClr val="00CC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980728"/>
            <a:ext cx="7981544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/>
                <a:solidFill>
                  <a:schemeClr val="accent3"/>
                </a:solidFill>
              </a:rPr>
              <a:t>Подчинительные союзы: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27E9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Роль сочинительных союзов: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4137025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Связывают равноправные по смыслу простые предложения в составе сложного 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(сложносочиненного) </a:t>
            </a:r>
            <a:r>
              <a:rPr lang="ru-RU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предложения . </a:t>
            </a:r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Связывают однородные члены предложения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0825" y="1989138"/>
            <a:ext cx="8569325" cy="4248150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3600" smtClean="0"/>
              <a:t>	Связывают простые предложения в составе сложного </a:t>
            </a:r>
            <a:r>
              <a:rPr lang="ru-RU" sz="3200" smtClean="0">
                <a:solidFill>
                  <a:srgbClr val="FF0000"/>
                </a:solidFill>
              </a:rPr>
              <a:t>(сложноподчиненного)</a:t>
            </a:r>
            <a:r>
              <a:rPr lang="ru-RU" sz="3200" smtClean="0"/>
              <a:t> </a:t>
            </a:r>
            <a:r>
              <a:rPr lang="ru-RU" sz="3600" smtClean="0"/>
              <a:t>предложения. В таком  сложном предложении одно подчинено по смыслу другому, то есть от одного предложения к другому можно поставить вопрос.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44016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27E9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Роль </a:t>
            </a:r>
            <a:r>
              <a:rPr lang="ru-RU" b="1" dirty="0" smtClean="0">
                <a:solidFill>
                  <a:srgbClr val="27E9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подчинительных </a:t>
            </a:r>
            <a:r>
              <a:rPr lang="ru-RU" b="1" dirty="0">
                <a:solidFill>
                  <a:srgbClr val="27E9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союзов: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</TotalTime>
  <Words>1013</Words>
  <Application>Microsoft Office PowerPoint</Application>
  <PresentationFormat>Экран (4:3)</PresentationFormat>
  <Paragraphs>144</Paragraphs>
  <Slides>21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Слайд 1</vt:lpstr>
      <vt:lpstr>Закончите фразы:</vt:lpstr>
      <vt:lpstr>Слайд 3</vt:lpstr>
      <vt:lpstr>Сравните предложения:</vt:lpstr>
      <vt:lpstr>Слайд 5</vt:lpstr>
      <vt:lpstr>Слайд 6</vt:lpstr>
      <vt:lpstr>Слайд 7</vt:lpstr>
      <vt:lpstr>Роль сочинительных союзов:</vt:lpstr>
      <vt:lpstr>Роль подчинительных союзов:</vt:lpstr>
      <vt:lpstr>Запишите предложения:</vt:lpstr>
      <vt:lpstr>Слайд 11</vt:lpstr>
      <vt:lpstr>Спишите, расставляя недостающие знаки препинания; укажите типы союзов.</vt:lpstr>
      <vt:lpstr>Слайд 13</vt:lpstr>
      <vt:lpstr>Проверка:</vt:lpstr>
      <vt:lpstr>Слайд 15</vt:lpstr>
      <vt:lpstr>Проверьте себя!</vt:lpstr>
      <vt:lpstr>Вставьте союзы</vt:lpstr>
      <vt:lpstr>Постройте схемы данных предложений, пронумеровав их, расставив знаки препинания.</vt:lpstr>
      <vt:lpstr>Проверьте себя!</vt:lpstr>
      <vt:lpstr> Человек потерял запятую, стал бояться сложных предложений, искал фразы попроще. За несложными фразами пришли несложные мысли.  Потом он потерял знак восклицательный и начал говорить тихо, с одной интонацией. Его уже ничто не радовало и не возмущало.  Затем он потерял знак вопросительный и перестал задавать всякие вопросы. Ничто не вызывало его искреннего любопытства.   Еще  через пару лет он потерял двоеточие и перестал  объяснять людям свои поступки.  К концу  жизни у него  остались  только  кавычки.  Он не  высказывал  ни  одной  собственной  мысли, а все время кого-нибудь цитировал.  Так он совсем разучился мыслить и дошел до  точки.                Берегите знаки препинания!</vt:lpstr>
      <vt:lpstr>Домашнее задание: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Сочинительные и подчинительные союзы</dc:title>
  <dc:creator>Борис Николаевич</dc:creator>
  <cp:lastModifiedBy>User</cp:lastModifiedBy>
  <cp:revision>35</cp:revision>
  <dcterms:created xsi:type="dcterms:W3CDTF">2010-03-02T10:49:10Z</dcterms:created>
  <dcterms:modified xsi:type="dcterms:W3CDTF">2013-04-22T15:23:40Z</dcterms:modified>
</cp:coreProperties>
</file>