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257" r:id="rId2"/>
    <p:sldId id="261" r:id="rId3"/>
    <p:sldId id="264" r:id="rId4"/>
    <p:sldId id="277" r:id="rId5"/>
    <p:sldId id="266" r:id="rId6"/>
    <p:sldId id="267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CC00"/>
    <a:srgbClr val="003399"/>
    <a:srgbClr val="33CC33"/>
    <a:srgbClr val="CC0000"/>
    <a:srgbClr val="66FF33"/>
    <a:srgbClr val="993300"/>
    <a:srgbClr val="000099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7583" autoAdjust="0"/>
    <p:restoredTop sz="82238" autoAdjust="0"/>
  </p:normalViewPr>
  <p:slideViewPr>
    <p:cSldViewPr>
      <p:cViewPr varScale="1">
        <p:scale>
          <a:sx n="74" d="100"/>
          <a:sy n="74" d="100"/>
        </p:scale>
        <p:origin x="-3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D3DD9CB-211F-460C-AF59-0E64A4672A5B}" type="datetimeFigureOut">
              <a:rPr lang="ru-RU"/>
              <a:pPr>
                <a:defRPr/>
              </a:pPr>
              <a:t>22.04.2013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C45946E-C2D5-49BC-9BF1-2F52FE08FB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E0996-3E0D-44D4-93AD-C951D0902D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DAC8D-DCE6-4678-99BB-CCFF64F49F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A1B5E-B017-4E7A-940A-439E3F75A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B38FD-F7D2-43BB-AA32-EFED816EA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C020-4475-49E4-A6D8-FEFA9D8631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677DE-7D38-4575-AC96-83925CFA2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36FA-DEC6-4E92-9FAD-77394D19B0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E5BB0-AA69-4943-9765-83BEF3374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6BE99-0FA8-4154-9A71-D39AA68481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2B901-B3AF-424B-BD15-E3FE5578C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33DD1-8608-4E51-8BFD-B63573582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BF1021-1265-4997-B0CE-199F28720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8482D-6584-444F-8657-7F15C16167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A8728-65B0-48F8-9A37-5BC5453EA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7642B0B-7312-42C0-B91C-A04D1503E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1643050"/>
            <a:ext cx="7572428" cy="214314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ru-RU" b="1" dirty="0" smtClean="0"/>
              <a:t>Непроизводные и производные предлоги.</a:t>
            </a:r>
          </a:p>
        </p:txBody>
      </p:sp>
      <p:sp>
        <p:nvSpPr>
          <p:cNvPr id="4100" name="Объект 2"/>
          <p:cNvSpPr txBox="1">
            <a:spLocks/>
          </p:cNvSpPr>
          <p:nvPr/>
        </p:nvSpPr>
        <p:spPr bwMode="auto">
          <a:xfrm>
            <a:off x="4643438" y="5357826"/>
            <a:ext cx="4281487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" algn="r">
              <a:buFont typeface="Georgia" pitchFamily="18" charset="0"/>
              <a:buNone/>
            </a:pPr>
            <a:r>
              <a:rPr lang="ru-RU" sz="2000" dirty="0">
                <a:latin typeface="Garamond" pitchFamily="18" charset="0"/>
              </a:rPr>
              <a:t>Выполнила:</a:t>
            </a:r>
          </a:p>
          <a:p>
            <a:pPr marL="44450" algn="r">
              <a:buFont typeface="Georgia" pitchFamily="18" charset="0"/>
              <a:buNone/>
            </a:pPr>
            <a:r>
              <a:rPr lang="ru-RU" sz="2000" dirty="0">
                <a:latin typeface="Garamond" pitchFamily="18" charset="0"/>
              </a:rPr>
              <a:t>учитель русского языка и литературы</a:t>
            </a:r>
          </a:p>
          <a:p>
            <a:pPr marL="44450" algn="r">
              <a:buFont typeface="Georgia" pitchFamily="18" charset="0"/>
              <a:buNone/>
            </a:pPr>
            <a:r>
              <a:rPr lang="ru-RU" sz="2000" dirty="0">
                <a:latin typeface="Garamond" pitchFamily="18" charset="0"/>
              </a:rPr>
              <a:t>ГБОУ СОШ № 1368 г. Москвы</a:t>
            </a:r>
          </a:p>
          <a:p>
            <a:pPr marL="44450" algn="r">
              <a:buFont typeface="Georgia" pitchFamily="18" charset="0"/>
              <a:buNone/>
            </a:pPr>
            <a:r>
              <a:rPr lang="ru-RU" sz="2000" dirty="0" err="1">
                <a:latin typeface="Garamond" pitchFamily="18" charset="0"/>
              </a:rPr>
              <a:t>Шлямова</a:t>
            </a:r>
            <a:r>
              <a:rPr lang="ru-RU" sz="2000" dirty="0">
                <a:latin typeface="Garamond" pitchFamily="18" charset="0"/>
              </a:rPr>
              <a:t> К. 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268413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Домашнее задание: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5795963" y="2852738"/>
            <a:ext cx="2514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bg1"/>
                </a:solidFill>
              </a:rPr>
              <a:t>№ 297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2124075" y="2060575"/>
            <a:ext cx="2133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5145088" y="2060575"/>
            <a:ext cx="2133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66775" y="2852738"/>
            <a:ext cx="25146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rgbClr val="000099"/>
              </a:solidFill>
            </a:endParaRPr>
          </a:p>
          <a:p>
            <a:pPr algn="ctr"/>
            <a:r>
              <a:rPr lang="en-US" sz="3200" b="1">
                <a:solidFill>
                  <a:schemeClr val="bg1"/>
                </a:solidFill>
              </a:rPr>
              <a:t>&amp;</a:t>
            </a:r>
            <a:r>
              <a:rPr lang="ru-RU" sz="3200" b="1">
                <a:solidFill>
                  <a:schemeClr val="bg1"/>
                </a:solidFill>
              </a:rPr>
              <a:t> 50</a:t>
            </a:r>
          </a:p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nimBg="1" autoUpdateAnimBg="0"/>
      <p:bldP spid="8" grpId="0" animBg="1"/>
      <p:bldP spid="9" grpId="0" animBg="1"/>
      <p:bldP spid="1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69215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Рассмотрите таблицу и восполните пробелы:</a:t>
            </a:r>
          </a:p>
        </p:txBody>
      </p:sp>
      <p:graphicFrame>
        <p:nvGraphicFramePr>
          <p:cNvPr id="34839" name="Group 23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3896072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973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Пространственные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Временные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3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из-за,  ввиду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9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Целевые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00202" y="3916465"/>
            <a:ext cx="2230098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cs typeface="Times New Roman" pitchFamily="18" charset="0"/>
              </a:rPr>
              <a:t>Причинные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84180" y="2060848"/>
            <a:ext cx="1933927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cs typeface="Times New Roman" pitchFamily="18" charset="0"/>
              </a:rPr>
              <a:t>в, к, возле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48542" y="2924944"/>
            <a:ext cx="1205203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cs typeface="Times New Roman" pitchFamily="18" charset="0"/>
              </a:rPr>
              <a:t>под, 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57445" y="4869160"/>
            <a:ext cx="787396" cy="58477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dirty="0">
                <a:ln w="18415" cmpd="sng">
                  <a:solidFill>
                    <a:srgbClr val="FFFFFF"/>
                  </a:solidFill>
                  <a:prstDash val="solid"/>
                </a:ln>
                <a:cs typeface="Times New Roman" pitchFamily="18" charset="0"/>
              </a:rPr>
              <a:t>для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Словосочетания для заполнения таблицы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4348" y="1643050"/>
            <a:ext cx="5053018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движется в море;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заморозки по утрам;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купить для мамы;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ехать около реки;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работать на заводе;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пишу от случая к случаю;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ввиду плохой погоды;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начать с осени;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приспособили под стол;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/>
              <a:t>не пришла из-за болезни.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Рассмотрите таблицу и восполните пробелы:</a:t>
            </a:r>
          </a:p>
        </p:txBody>
      </p:sp>
      <p:graphicFrame>
        <p:nvGraphicFramePr>
          <p:cNvPr id="34839" name="Group 23"/>
          <p:cNvGraphicFramePr>
            <a:graphicFrameLocks noGrp="1"/>
          </p:cNvGraphicFramePr>
          <p:nvPr>
            <p:ph type="tbl" idx="1"/>
          </p:nvPr>
        </p:nvGraphicFramePr>
        <p:xfrm>
          <a:off x="684213" y="1484313"/>
          <a:ext cx="7772400" cy="466344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1152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Пространственные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26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Временные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Причинные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Целевые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193238" y="1484784"/>
            <a:ext cx="2715808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/>
                <a:cs typeface="Times New Roman" pitchFamily="18" charset="0"/>
              </a:rPr>
              <a:t>движется в море;</a:t>
            </a:r>
          </a:p>
          <a:p>
            <a:pPr algn="ctr">
              <a:defRPr/>
            </a:pPr>
            <a:r>
              <a:rPr lang="ru-RU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/>
                <a:cs typeface="Times New Roman" pitchFamily="18" charset="0"/>
              </a:rPr>
              <a:t>ехать около реки;</a:t>
            </a:r>
          </a:p>
          <a:p>
            <a:pPr algn="ctr">
              <a:defRPr/>
            </a:pPr>
            <a:r>
              <a:rPr lang="ru-RU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Times New Roman"/>
                <a:cs typeface="Times New Roman" pitchFamily="18" charset="0"/>
              </a:rPr>
              <a:t>работать на заводе.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35201" y="2674242"/>
            <a:ext cx="3631892" cy="120032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Times New Roman" pitchFamily="18" charset="0"/>
              </a:rPr>
              <a:t>заморозки по утрам;</a:t>
            </a:r>
          </a:p>
          <a:p>
            <a:pPr algn="ctr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Times New Roman" pitchFamily="18" charset="0"/>
              </a:rPr>
              <a:t>пишу от случая к случаю;</a:t>
            </a:r>
          </a:p>
          <a:p>
            <a:pPr algn="ctr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Times New Roman" pitchFamily="18" charset="0"/>
              </a:rPr>
              <a:t>начать с осени.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56417" y="5085184"/>
            <a:ext cx="3389454" cy="83099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Times New Roman" pitchFamily="18" charset="0"/>
              </a:rPr>
              <a:t>купить для мамы;</a:t>
            </a:r>
          </a:p>
          <a:p>
            <a:pPr algn="ctr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Times New Roman" pitchFamily="18" charset="0"/>
              </a:rPr>
              <a:t>приспособили под стол.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69376" y="3933056"/>
            <a:ext cx="3563541" cy="83099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Times New Roman" pitchFamily="18" charset="0"/>
              </a:rPr>
              <a:t>ввиду плохой погоды;</a:t>
            </a:r>
          </a:p>
          <a:p>
            <a:pPr algn="ctr">
              <a:defRPr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cs typeface="Times New Roman" pitchFamily="18" charset="0"/>
              </a:rPr>
              <a:t>не пришла из-за болезни.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28600"/>
            <a:ext cx="8569325" cy="1600200"/>
          </a:xfrm>
        </p:spPr>
        <p:txBody>
          <a:bodyPr/>
          <a:lstStyle/>
          <a:p>
            <a:pPr eaLnBrk="1" hangingPunct="1"/>
            <a:r>
              <a:rPr lang="ru-RU" sz="2600" smtClean="0">
                <a:effectLst/>
              </a:rPr>
              <a:t>Найдите в предложениях похожие слова (омонимы),</a:t>
            </a:r>
            <a:br>
              <a:rPr lang="ru-RU" sz="2600" smtClean="0">
                <a:effectLst/>
              </a:rPr>
            </a:br>
            <a:r>
              <a:rPr lang="ru-RU" sz="2600" smtClean="0">
                <a:effectLst/>
              </a:rPr>
              <a:t>подчеркните их как члены предложения;</a:t>
            </a:r>
            <a:br>
              <a:rPr lang="ru-RU" sz="2600" smtClean="0">
                <a:effectLst/>
              </a:rPr>
            </a:br>
            <a:r>
              <a:rPr lang="ru-RU" sz="2600" smtClean="0">
                <a:effectLst/>
              </a:rPr>
              <a:t>укажите, какими частями речи они являются.</a:t>
            </a:r>
            <a:endParaRPr lang="ru-RU" sz="2600" u="sng" smtClean="0">
              <a:effectLst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9138"/>
            <a:ext cx="4267200" cy="4332287"/>
          </a:xfrm>
        </p:spPr>
        <p:txBody>
          <a:bodyPr/>
          <a:lstStyle/>
          <a:p>
            <a:pPr marL="514350" indent="-514350" eaLnBrk="1" hangingPunct="1">
              <a:buClr>
                <a:schemeClr val="tx1"/>
              </a:buClr>
              <a:buFont typeface="Arial" charset="0"/>
              <a:buAutoNum type="arabicPeriod"/>
            </a:pPr>
            <a:r>
              <a:rPr lang="ru-RU" smtClean="0"/>
              <a:t>Ступай себе мимо.</a:t>
            </a:r>
          </a:p>
          <a:p>
            <a:pPr marL="514350" indent="-514350" eaLnBrk="1" hangingPunct="1">
              <a:buFont typeface="Arial" charset="0"/>
              <a:buAutoNum type="arabicPeriod"/>
            </a:pPr>
            <a:endParaRPr lang="ru-RU" sz="2400" smtClean="0"/>
          </a:p>
          <a:p>
            <a:pPr marL="514350" indent="-514350" eaLnBrk="1" hangingPunct="1">
              <a:buClr>
                <a:schemeClr val="tx1"/>
              </a:buClr>
              <a:buFont typeface="Arial" charset="0"/>
              <a:buAutoNum type="arabicPeriod"/>
            </a:pPr>
            <a:r>
              <a:rPr lang="ru-RU" smtClean="0"/>
              <a:t>На встречу с писателем пришёл весь класс.</a:t>
            </a:r>
          </a:p>
          <a:p>
            <a:pPr marL="514350" indent="-514350" eaLnBrk="1" hangingPunct="1">
              <a:buFont typeface="Arial" charset="0"/>
              <a:buAutoNum type="arabicPeriod"/>
            </a:pPr>
            <a:endParaRPr lang="ru-RU" sz="2000" smtClean="0"/>
          </a:p>
          <a:p>
            <a:pPr marL="514350" indent="-514350" eaLnBrk="1" hangingPunct="1">
              <a:buClr>
                <a:schemeClr val="tx1"/>
              </a:buClr>
              <a:buFont typeface="Arial" charset="0"/>
              <a:buAutoNum type="arabicPeriod"/>
            </a:pPr>
            <a:r>
              <a:rPr lang="ru-RU" smtClean="0"/>
              <a:t>«Да, хорошо!»- так же тихо отвечала Ася, не смотря на меня.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9138"/>
            <a:ext cx="4348162" cy="41036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Судно весело бежит мимо острова Буяна.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8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Дым багровый клубами всходит к небесам, навстречу утренним лучам.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800" dirty="0" smtClean="0"/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dirty="0" smtClean="0"/>
              <a:t>Несмотря на конец октября, солнце жгло невыносимо.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 autoUpdateAnimBg="0"/>
      <p:bldP spid="4096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228600" y="692150"/>
            <a:ext cx="8686800" cy="54038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42015" name="Rectangle 31"/>
          <p:cNvSpPr>
            <a:spLocks noChangeArrowheads="1"/>
          </p:cNvSpPr>
          <p:nvPr/>
        </p:nvSpPr>
        <p:spPr bwMode="auto">
          <a:xfrm>
            <a:off x="303213" y="765175"/>
            <a:ext cx="8534400" cy="86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800000"/>
                </a:solidFill>
              </a:rPr>
              <a:t>Производные предлоги</a:t>
            </a:r>
          </a:p>
        </p:txBody>
      </p:sp>
      <p:sp>
        <p:nvSpPr>
          <p:cNvPr id="42017" name="Rectangle 33"/>
          <p:cNvSpPr>
            <a:spLocks noChangeArrowheads="1"/>
          </p:cNvSpPr>
          <p:nvPr/>
        </p:nvSpPr>
        <p:spPr bwMode="auto">
          <a:xfrm>
            <a:off x="304800" y="1628775"/>
            <a:ext cx="2868613" cy="7207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600">
                <a:solidFill>
                  <a:srgbClr val="003300"/>
                </a:solidFill>
              </a:rPr>
              <a:t>от наречий</a:t>
            </a:r>
          </a:p>
        </p:txBody>
      </p:sp>
      <p:sp>
        <p:nvSpPr>
          <p:cNvPr id="42018" name="Rectangle 34"/>
          <p:cNvSpPr>
            <a:spLocks noChangeArrowheads="1"/>
          </p:cNvSpPr>
          <p:nvPr/>
        </p:nvSpPr>
        <p:spPr bwMode="auto">
          <a:xfrm>
            <a:off x="3173413" y="1628775"/>
            <a:ext cx="2998787" cy="720725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600">
                <a:solidFill>
                  <a:schemeClr val="bg2"/>
                </a:solidFill>
              </a:rPr>
              <a:t>от существительных</a:t>
            </a:r>
          </a:p>
        </p:txBody>
      </p:sp>
      <p:sp>
        <p:nvSpPr>
          <p:cNvPr id="42019" name="Rectangle 35"/>
          <p:cNvSpPr>
            <a:spLocks noChangeArrowheads="1"/>
          </p:cNvSpPr>
          <p:nvPr/>
        </p:nvSpPr>
        <p:spPr bwMode="auto">
          <a:xfrm>
            <a:off x="6170613" y="1617663"/>
            <a:ext cx="2667000" cy="7318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chemeClr val="bg2"/>
                </a:solidFill>
              </a:rPr>
              <a:t>от деепричастий</a:t>
            </a:r>
          </a:p>
        </p:txBody>
      </p:sp>
      <p:sp>
        <p:nvSpPr>
          <p:cNvPr id="8199" name="Rectangle 42"/>
          <p:cNvSpPr>
            <a:spLocks noChangeArrowheads="1"/>
          </p:cNvSpPr>
          <p:nvPr/>
        </p:nvSpPr>
        <p:spPr bwMode="auto">
          <a:xfrm>
            <a:off x="304800" y="2349500"/>
            <a:ext cx="2895600" cy="3746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000099"/>
                </a:solidFill>
              </a:rPr>
              <a:t>позади, поверх</a:t>
            </a:r>
          </a:p>
          <a:p>
            <a:pPr algn="ctr"/>
            <a:r>
              <a:rPr lang="ru-RU" sz="2800">
                <a:solidFill>
                  <a:srgbClr val="000099"/>
                </a:solidFill>
              </a:rPr>
              <a:t>около, вдоль</a:t>
            </a:r>
          </a:p>
          <a:p>
            <a:pPr algn="ctr"/>
            <a:r>
              <a:rPr lang="ru-RU" sz="2800">
                <a:solidFill>
                  <a:srgbClr val="000099"/>
                </a:solidFill>
              </a:rPr>
              <a:t>наперекор</a:t>
            </a:r>
          </a:p>
          <a:p>
            <a:pPr algn="ctr"/>
            <a:r>
              <a:rPr lang="ru-RU" sz="2800">
                <a:solidFill>
                  <a:srgbClr val="000099"/>
                </a:solidFill>
              </a:rPr>
              <a:t>напротив</a:t>
            </a:r>
          </a:p>
          <a:p>
            <a:pPr algn="ctr"/>
            <a:r>
              <a:rPr lang="ru-RU" sz="2800">
                <a:solidFill>
                  <a:srgbClr val="000099"/>
                </a:solidFill>
              </a:rPr>
              <a:t>поперёк</a:t>
            </a:r>
          </a:p>
          <a:p>
            <a:pPr algn="ctr"/>
            <a:r>
              <a:rPr lang="ru-RU" sz="2800">
                <a:solidFill>
                  <a:srgbClr val="000099"/>
                </a:solidFill>
              </a:rPr>
              <a:t>вблизи, посреди</a:t>
            </a:r>
          </a:p>
          <a:p>
            <a:pPr algn="ctr"/>
            <a:endParaRPr lang="ru-RU"/>
          </a:p>
        </p:txBody>
      </p:sp>
      <p:sp>
        <p:nvSpPr>
          <p:cNvPr id="8200" name="Rectangle 43"/>
          <p:cNvSpPr>
            <a:spLocks noChangeArrowheads="1"/>
          </p:cNvSpPr>
          <p:nvPr/>
        </p:nvSpPr>
        <p:spPr bwMode="auto">
          <a:xfrm>
            <a:off x="3200400" y="2349500"/>
            <a:ext cx="2971800" cy="3746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000099"/>
                </a:solidFill>
              </a:rPr>
              <a:t>ввиду</a:t>
            </a:r>
          </a:p>
          <a:p>
            <a:pPr algn="ctr"/>
            <a:r>
              <a:rPr lang="ru-RU" sz="2800">
                <a:solidFill>
                  <a:srgbClr val="000099"/>
                </a:solidFill>
              </a:rPr>
              <a:t>в течение</a:t>
            </a:r>
          </a:p>
          <a:p>
            <a:pPr algn="ctr"/>
            <a:r>
              <a:rPr lang="ru-RU" sz="2800">
                <a:solidFill>
                  <a:srgbClr val="000099"/>
                </a:solidFill>
              </a:rPr>
              <a:t>навстречу</a:t>
            </a:r>
          </a:p>
        </p:txBody>
      </p:sp>
      <p:sp>
        <p:nvSpPr>
          <p:cNvPr id="8201" name="Rectangle 44"/>
          <p:cNvSpPr>
            <a:spLocks noChangeArrowheads="1"/>
          </p:cNvSpPr>
          <p:nvPr/>
        </p:nvSpPr>
        <p:spPr bwMode="auto">
          <a:xfrm>
            <a:off x="6172200" y="2349500"/>
            <a:ext cx="2667000" cy="37465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000099"/>
                </a:solidFill>
              </a:rPr>
              <a:t>благодаря</a:t>
            </a:r>
          </a:p>
          <a:p>
            <a:pPr algn="ctr"/>
            <a:r>
              <a:rPr lang="ru-RU" sz="2800">
                <a:solidFill>
                  <a:srgbClr val="000099"/>
                </a:solidFill>
              </a:rPr>
              <a:t>несмотря 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5" grpId="0" animBg="1"/>
      <p:bldP spid="42017" grpId="0" animBg="1" autoUpdateAnimBg="0"/>
      <p:bldP spid="42018" grpId="0" animBg="1" autoUpdateAnimBg="0"/>
      <p:bldP spid="4201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539750" y="1600200"/>
            <a:ext cx="80645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«Какие предлоги относятся к непроизводным?»</a:t>
            </a: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4572000" y="3200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539750" y="4191000"/>
            <a:ext cx="80645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>
                <a:solidFill>
                  <a:srgbClr val="FF0000"/>
                </a:solidFill>
              </a:rPr>
              <a:t>Из упражнения 296 (стр.139)</a:t>
            </a:r>
          </a:p>
          <a:p>
            <a:pPr algn="ctr"/>
            <a:r>
              <a:rPr lang="ru-RU" sz="2800">
                <a:solidFill>
                  <a:srgbClr val="FF0000"/>
                </a:solidFill>
              </a:rPr>
              <a:t>выпишите словосочетания</a:t>
            </a:r>
          </a:p>
          <a:p>
            <a:pPr algn="ctr"/>
            <a:r>
              <a:rPr lang="ru-RU" sz="2800">
                <a:solidFill>
                  <a:srgbClr val="FF0000"/>
                </a:solidFill>
              </a:rPr>
              <a:t>с непроизводными предлогами.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9" grpId="0" animBg="1"/>
      <p:bldP spid="49161" grpId="0" animBg="1"/>
      <p:bldP spid="4916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Самопроверка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43000"/>
            <a:ext cx="4267200" cy="5486400"/>
          </a:xfrm>
        </p:spPr>
        <p:txBody>
          <a:bodyPr/>
          <a:lstStyle/>
          <a:p>
            <a:pPr eaLnBrk="1" hangingPunct="1"/>
            <a:r>
              <a:rPr lang="ru-RU" sz="2400" smtClean="0"/>
              <a:t>Переходит </a:t>
            </a:r>
            <a:r>
              <a:rPr lang="ru-RU" sz="2400" u="sng" smtClean="0"/>
              <a:t>через</a:t>
            </a:r>
            <a:r>
              <a:rPr lang="ru-RU" sz="2400" smtClean="0"/>
              <a:t> улицу,</a:t>
            </a:r>
          </a:p>
          <a:p>
            <a:pPr eaLnBrk="1" hangingPunct="1"/>
            <a:r>
              <a:rPr lang="ru-RU" sz="2400" smtClean="0"/>
              <a:t>подписывает </a:t>
            </a:r>
            <a:r>
              <a:rPr lang="ru-RU" sz="2400" u="sng" smtClean="0"/>
              <a:t>на</a:t>
            </a:r>
            <a:r>
              <a:rPr lang="ru-RU" sz="2400" smtClean="0"/>
              <a:t> конверте, </a:t>
            </a:r>
          </a:p>
          <a:p>
            <a:pPr eaLnBrk="1" hangingPunct="1"/>
            <a:r>
              <a:rPr lang="ru-RU" sz="2400" smtClean="0"/>
              <a:t>отступает </a:t>
            </a:r>
            <a:r>
              <a:rPr lang="ru-RU" sz="2400" u="sng" smtClean="0"/>
              <a:t>от</a:t>
            </a:r>
            <a:r>
              <a:rPr lang="ru-RU" sz="2400" smtClean="0"/>
              <a:t> темы,</a:t>
            </a:r>
          </a:p>
          <a:p>
            <a:pPr eaLnBrk="1" hangingPunct="1"/>
            <a:r>
              <a:rPr lang="ru-RU" sz="2400" smtClean="0"/>
              <a:t>разделить </a:t>
            </a:r>
            <a:r>
              <a:rPr lang="ru-RU" sz="2400" u="sng" smtClean="0"/>
              <a:t>на</a:t>
            </a:r>
            <a:r>
              <a:rPr lang="ru-RU" sz="2400" smtClean="0"/>
              <a:t> пять,</a:t>
            </a:r>
          </a:p>
          <a:p>
            <a:pPr eaLnBrk="1" hangingPunct="1"/>
            <a:r>
              <a:rPr lang="ru-RU" sz="2400" smtClean="0"/>
              <a:t>вдумается </a:t>
            </a:r>
            <a:r>
              <a:rPr lang="ru-RU" sz="2400" u="sng" smtClean="0"/>
              <a:t>в</a:t>
            </a:r>
            <a:r>
              <a:rPr lang="ru-RU" sz="2400" smtClean="0"/>
              <a:t> смысл,</a:t>
            </a:r>
          </a:p>
          <a:p>
            <a:pPr eaLnBrk="1" hangingPunct="1"/>
            <a:r>
              <a:rPr lang="ru-RU" sz="2400" smtClean="0"/>
              <a:t>прибавит </a:t>
            </a:r>
            <a:r>
              <a:rPr lang="ru-RU" sz="2400" u="sng" smtClean="0"/>
              <a:t>к</a:t>
            </a:r>
            <a:r>
              <a:rPr lang="ru-RU" sz="2400" smtClean="0"/>
              <a:t> двум,</a:t>
            </a:r>
          </a:p>
          <a:p>
            <a:pPr eaLnBrk="1" hangingPunct="1"/>
            <a:r>
              <a:rPr lang="ru-RU" sz="2400" smtClean="0"/>
              <a:t>выпишет </a:t>
            </a:r>
            <a:r>
              <a:rPr lang="ru-RU" sz="2400" u="sng" smtClean="0"/>
              <a:t>из</a:t>
            </a:r>
            <a:r>
              <a:rPr lang="ru-RU" sz="2400" smtClean="0"/>
              <a:t> книги,</a:t>
            </a:r>
          </a:p>
          <a:p>
            <a:pPr eaLnBrk="1" hangingPunct="1"/>
            <a:r>
              <a:rPr lang="ru-RU" sz="2400" smtClean="0"/>
              <a:t>шагает </a:t>
            </a:r>
            <a:r>
              <a:rPr lang="ru-RU" sz="2400" u="sng" smtClean="0"/>
              <a:t>в</a:t>
            </a:r>
            <a:r>
              <a:rPr lang="ru-RU" sz="2400" smtClean="0"/>
              <a:t> колонне,</a:t>
            </a:r>
          </a:p>
          <a:p>
            <a:pPr eaLnBrk="1" hangingPunct="1"/>
            <a:r>
              <a:rPr lang="ru-RU" sz="2400" smtClean="0"/>
              <a:t>сбегает </a:t>
            </a:r>
            <a:r>
              <a:rPr lang="ru-RU" sz="2400" u="sng" smtClean="0"/>
              <a:t>с</a:t>
            </a:r>
            <a:r>
              <a:rPr lang="ru-RU" sz="2400" smtClean="0"/>
              <a:t> горы,</a:t>
            </a:r>
          </a:p>
          <a:p>
            <a:pPr eaLnBrk="1" hangingPunct="1"/>
            <a:r>
              <a:rPr lang="ru-RU" sz="2400" smtClean="0"/>
              <a:t>устанет </a:t>
            </a:r>
            <a:r>
              <a:rPr lang="ru-RU" sz="2400" u="sng" smtClean="0"/>
              <a:t>с</a:t>
            </a:r>
            <a:r>
              <a:rPr lang="ru-RU" sz="2400" smtClean="0"/>
              <a:t> непривычки,</a:t>
            </a:r>
          </a:p>
          <a:p>
            <a:pPr eaLnBrk="1" hangingPunct="1"/>
            <a:r>
              <a:rPr lang="ru-RU" sz="2400" smtClean="0"/>
              <a:t>делится </a:t>
            </a:r>
            <a:r>
              <a:rPr lang="ru-RU" sz="2400" u="sng" smtClean="0"/>
              <a:t>с</a:t>
            </a:r>
            <a:r>
              <a:rPr lang="ru-RU" sz="2400" smtClean="0"/>
              <a:t> друзьями,</a:t>
            </a:r>
          </a:p>
          <a:p>
            <a:pPr eaLnBrk="1" hangingPunct="1"/>
            <a:r>
              <a:rPr lang="ru-RU" sz="2400" smtClean="0"/>
              <a:t>ждет </a:t>
            </a:r>
            <a:r>
              <a:rPr lang="ru-RU" sz="2400" u="sng" smtClean="0"/>
              <a:t>с</a:t>
            </a:r>
            <a:r>
              <a:rPr lang="ru-RU" sz="2400" smtClean="0"/>
              <a:t> час.</a:t>
            </a:r>
            <a:endParaRPr lang="ru-RU" sz="2800" smtClean="0"/>
          </a:p>
          <a:p>
            <a:pPr eaLnBrk="1" hangingPunct="1"/>
            <a:endParaRPr lang="ru-RU" sz="2800" smtClean="0"/>
          </a:p>
        </p:txBody>
      </p:sp>
      <p:pic>
        <p:nvPicPr>
          <p:cNvPr id="10244" name="Picture 5" descr="C:\Program Files\Common Files\Microsoft Shared\Clipart\cagcat50\BD06663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2419350"/>
            <a:ext cx="3352800" cy="36766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11188" y="639763"/>
            <a:ext cx="792162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C000"/>
                </a:solidFill>
              </a:rPr>
              <a:t>Запишите предложения, определив предлоги и омонимичные им части речи.</a:t>
            </a:r>
          </a:p>
        </p:txBody>
      </p:sp>
      <p:sp>
        <p:nvSpPr>
          <p:cNvPr id="11267" name="Прямоугольник 3"/>
          <p:cNvSpPr>
            <a:spLocks noChangeArrowheads="1"/>
          </p:cNvSpPr>
          <p:nvPr/>
        </p:nvSpPr>
        <p:spPr bwMode="auto">
          <a:xfrm>
            <a:off x="611188" y="2060575"/>
            <a:ext cx="792162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Arial" charset="0"/>
              <a:buAutoNum type="arabicPeriod"/>
            </a:pPr>
            <a:r>
              <a:rPr lang="ru-RU" sz="2800"/>
              <a:t>Я знаю этот лес вдоль и поперёк.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800"/>
              <a:t>Тропинка шла вдоль обрыва.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800"/>
              <a:t>Поперёк речонки лежало небольшое бревно.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800"/>
              <a:t>Вблизи виднелся лес.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ru-RU" sz="2800"/>
              <a:t>Вблизи села протекала речка.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50825" y="4797425"/>
            <a:ext cx="864235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 u="sng">
                <a:solidFill>
                  <a:schemeClr val="tx2"/>
                </a:solidFill>
              </a:rPr>
              <a:t>Правило-помощник:</a:t>
            </a:r>
          </a:p>
          <a:p>
            <a:pPr algn="ctr"/>
            <a:endParaRPr lang="ru-RU" sz="1200" b="1" i="1" u="sng">
              <a:solidFill>
                <a:schemeClr val="tx2"/>
              </a:solidFill>
            </a:endParaRPr>
          </a:p>
          <a:p>
            <a:pPr algn="ctr"/>
            <a:r>
              <a:rPr lang="ru-RU" sz="2600" b="1" i="1">
                <a:solidFill>
                  <a:srgbClr val="FF0000"/>
                </a:solidFill>
              </a:rPr>
              <a:t>Производный предлог чаще всего может быть заменён непроизводным или другим производным предлогом.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heme/theme1.xml><?xml version="1.0" encoding="utf-8"?>
<a:theme xmlns:a="http://schemas.openxmlformats.org/drawingml/2006/main" name="Синий обелиск">
  <a:themeElements>
    <a:clrScheme name="Синий обелиск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Синий обелиск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Синий обелиск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ий обелиск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ий обелиск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ий обелиск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ий обелиск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Designs\Синий обелиск.pot</Template>
  <TotalTime>462</TotalTime>
  <Words>365</Words>
  <Application>Microsoft Office PowerPoint</Application>
  <PresentationFormat>Экран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Синий обелиск</vt:lpstr>
      <vt:lpstr>Непроизводные и производные предлоги.</vt:lpstr>
      <vt:lpstr>Рассмотрите таблицу и восполните пробелы:</vt:lpstr>
      <vt:lpstr>Словосочетания для заполнения таблицы</vt:lpstr>
      <vt:lpstr>Рассмотрите таблицу и восполните пробелы:</vt:lpstr>
      <vt:lpstr>Найдите в предложениях похожие слова (омонимы), подчеркните их как члены предложения; укажите, какими частями речи они являются.</vt:lpstr>
      <vt:lpstr>Слайд 6</vt:lpstr>
      <vt:lpstr>Слайд 7</vt:lpstr>
      <vt:lpstr>Самопроверка</vt:lpstr>
      <vt:lpstr>Слайд 9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  по  русскому  языку в  7  классе</dc:title>
  <dc:creator>Ludmila</dc:creator>
  <cp:lastModifiedBy>User</cp:lastModifiedBy>
  <cp:revision>22</cp:revision>
  <cp:lastPrinted>1601-01-01T00:00:00Z</cp:lastPrinted>
  <dcterms:created xsi:type="dcterms:W3CDTF">2008-06-18T11:59:16Z</dcterms:created>
  <dcterms:modified xsi:type="dcterms:W3CDTF">2013-04-22T15:38:14Z</dcterms:modified>
</cp:coreProperties>
</file>