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2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836F4-5D23-4531-9A84-AB068316A217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6009D-3E0A-43D5-A542-F7A8078D2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6009D-3E0A-43D5-A542-F7A8078D21C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3500461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Русский тестирование январь</a:t>
            </a:r>
            <a:endParaRPr lang="ru-RU" sz="72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14818"/>
            <a:ext cx="6400800" cy="2428892"/>
          </a:xfrm>
        </p:spPr>
        <p:txBody>
          <a:bodyPr>
            <a:noAutofit/>
          </a:bodyPr>
          <a:lstStyle/>
          <a:p>
            <a:r>
              <a:rPr lang="ru-RU" dirty="0" smtClean="0"/>
              <a:t>Ефименко Лариса Сергеевна</a:t>
            </a:r>
          </a:p>
          <a:p>
            <a:r>
              <a:rPr lang="ru-RU" dirty="0" smtClean="0"/>
              <a:t>МБОУ </a:t>
            </a:r>
            <a:r>
              <a:rPr lang="ru-RU" dirty="0" smtClean="0"/>
              <a:t>«СОШ № 10»</a:t>
            </a:r>
          </a:p>
          <a:p>
            <a:r>
              <a:rPr lang="ru-RU" dirty="0" smtClean="0"/>
              <a:t>Тбилисский район</a:t>
            </a:r>
          </a:p>
          <a:p>
            <a:r>
              <a:rPr lang="ru-RU" dirty="0" smtClean="0"/>
              <a:t>Краснодарский край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66FF"/>
                </a:solidFill>
              </a:rPr>
              <a:t>в каких падежах употреблены в предложении имена существительные?</a:t>
            </a:r>
            <a:endParaRPr lang="ru-RU" sz="3600" dirty="0">
              <a:solidFill>
                <a:srgbClr val="FF66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7577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i="1" dirty="0" smtClean="0">
                <a:solidFill>
                  <a:schemeClr val="bg1"/>
                </a:solidFill>
              </a:rPr>
              <a:t>Дуб раскинул огромные ветви, а солнце осветило его лучами.</a:t>
            </a:r>
            <a:r>
              <a:rPr lang="ru-RU" sz="4400" dirty="0" smtClean="0">
                <a:solidFill>
                  <a:srgbClr val="FF66FF"/>
                </a:solidFill>
              </a:rPr>
              <a:t> </a:t>
            </a:r>
          </a:p>
          <a:p>
            <a:pPr>
              <a:buNone/>
            </a:pPr>
            <a:endParaRPr lang="ru-RU" sz="4400" dirty="0" smtClean="0">
              <a:solidFill>
                <a:srgbClr val="FF66FF"/>
              </a:solidFill>
            </a:endParaRPr>
          </a:p>
          <a:p>
            <a:pPr>
              <a:buNone/>
            </a:pPr>
            <a:r>
              <a:rPr lang="ru-RU" sz="4400" dirty="0" smtClean="0">
                <a:solidFill>
                  <a:srgbClr val="FF66FF"/>
                </a:solidFill>
              </a:rPr>
              <a:t>   А) И Д Р П		Б) Р Т В Т	            В) И В И Т		Г) И Д В В </a:t>
            </a:r>
          </a:p>
          <a:p>
            <a:pPr>
              <a:buNone/>
            </a:pP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135732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66FF"/>
                </a:solidFill>
              </a:rPr>
              <a:t>выбери вариант ответа, в котором верно указана грамматическая основа предложения:</a:t>
            </a:r>
            <a:endParaRPr lang="ru-RU" sz="3600" dirty="0">
              <a:solidFill>
                <a:srgbClr val="FF66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i="1" dirty="0" smtClean="0">
                <a:solidFill>
                  <a:schemeClr val="bg1"/>
                </a:solidFill>
              </a:rPr>
              <a:t>Ручей подхватил мой кораблик и быстро понёс его по течению.</a:t>
            </a:r>
            <a:endParaRPr lang="ru-RU" sz="4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400" dirty="0" smtClean="0">
                <a:solidFill>
                  <a:srgbClr val="FF66FF"/>
                </a:solidFill>
              </a:rPr>
              <a:t>		А) подхватил кораблик               	Б) понёс по течению</a:t>
            </a:r>
          </a:p>
          <a:p>
            <a:pPr>
              <a:buNone/>
            </a:pPr>
            <a:r>
              <a:rPr lang="ru-RU" sz="4400" dirty="0" smtClean="0">
                <a:solidFill>
                  <a:srgbClr val="FF66FF"/>
                </a:solidFill>
              </a:rPr>
              <a:t>		В) ручей быстро понёс		   	Г) ручей подхватил и понёс</a:t>
            </a:r>
          </a:p>
          <a:p>
            <a:pPr>
              <a:buNone/>
            </a:pP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74638"/>
            <a:ext cx="8572560" cy="6297634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В слове </a:t>
            </a:r>
            <a:r>
              <a:rPr lang="ru-RU" b="1" i="1" dirty="0" smtClean="0">
                <a:solidFill>
                  <a:schemeClr val="bg1"/>
                </a:solidFill>
              </a:rPr>
              <a:t>ДЫШАЛИ</a:t>
            </a:r>
            <a:r>
              <a:rPr lang="ru-RU" dirty="0" smtClean="0">
                <a:solidFill>
                  <a:schemeClr val="bg1"/>
                </a:solidFill>
              </a:rPr>
              <a:t> скрыты слова, которые </a:t>
            </a:r>
            <a:r>
              <a:rPr lang="ru-RU" dirty="0" smtClean="0">
                <a:solidFill>
                  <a:srgbClr val="FFFF00"/>
                </a:solidFill>
              </a:rPr>
              <a:t>пишутся одинаково, произносятся одинаково, но совершенно разные по лексическому значению</a:t>
            </a:r>
            <a:r>
              <a:rPr lang="ru-RU" dirty="0" smtClean="0">
                <a:solidFill>
                  <a:schemeClr val="bg1"/>
                </a:solidFill>
              </a:rPr>
              <a:t>. Вы обнаружите их, убрав из данного вам слова некоторые буквы. Запишите слова, объяснив их значение.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150019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Сова – единственная грамотная обитательница сказочного леса – обучила азбуке Пятачка. Вот его первая записка </a:t>
            </a:r>
            <a:r>
              <a:rPr lang="ru-RU" sz="3600" dirty="0" err="1" smtClean="0">
                <a:solidFill>
                  <a:schemeClr val="bg1"/>
                </a:solidFill>
              </a:rPr>
              <a:t>Винни</a:t>
            </a:r>
            <a:r>
              <a:rPr lang="ru-RU" sz="3600" dirty="0" smtClean="0">
                <a:solidFill>
                  <a:schemeClr val="bg1"/>
                </a:solidFill>
              </a:rPr>
              <a:t> – Пуху: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85926"/>
            <a:ext cx="8858312" cy="48577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 err="1" smtClean="0">
                <a:solidFill>
                  <a:srgbClr val="FFFF00"/>
                </a:solidFill>
              </a:rPr>
              <a:t>Ушолкослеку</a:t>
            </a:r>
            <a:r>
              <a:rPr lang="ru-RU" sz="3600" b="1" dirty="0" smtClean="0">
                <a:solidFill>
                  <a:srgbClr val="FFFF00"/>
                </a:solidFill>
              </a:rPr>
              <a:t>.  </a:t>
            </a:r>
            <a:r>
              <a:rPr lang="ru-RU" sz="3600" b="1" dirty="0" err="1" smtClean="0">
                <a:solidFill>
                  <a:srgbClr val="FFFF00"/>
                </a:solidFill>
              </a:rPr>
              <a:t>Нипирижывай</a:t>
            </a:r>
            <a:r>
              <a:rPr lang="ru-RU" sz="3600" b="1" dirty="0" smtClean="0">
                <a:solidFill>
                  <a:srgbClr val="FFFF00"/>
                </a:solidFill>
              </a:rPr>
              <a:t>.  </a:t>
            </a:r>
            <a:r>
              <a:rPr lang="ru-RU" sz="3600" b="1" dirty="0" err="1" smtClean="0">
                <a:solidFill>
                  <a:srgbClr val="FFFF00"/>
                </a:solidFill>
              </a:rPr>
              <a:t>Щясвирнус</a:t>
            </a:r>
            <a:r>
              <a:rPr lang="ru-RU" sz="3600" b="1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r>
              <a:rPr lang="ru-RU" sz="3600" i="1" u="sng" dirty="0" smtClean="0">
                <a:solidFill>
                  <a:schemeClr val="bg1"/>
                </a:solidFill>
              </a:rPr>
              <a:t>Помогите сказочному герою прочесть этот текст, выполните задания: </a:t>
            </a:r>
          </a:p>
          <a:p>
            <a:pPr lvl="0">
              <a:buClr>
                <a:srgbClr val="FFFF00"/>
              </a:buClr>
              <a:buFont typeface="Wingdings" pitchFamily="2" charset="2"/>
              <a:buChar char="v"/>
            </a:pPr>
            <a:r>
              <a:rPr lang="ru-RU" sz="3600" dirty="0" smtClean="0">
                <a:solidFill>
                  <a:schemeClr val="bg1"/>
                </a:solidFill>
              </a:rPr>
              <a:t>Перепишите записку как можно более грамотно.</a:t>
            </a:r>
          </a:p>
          <a:p>
            <a:pPr lvl="0">
              <a:buClr>
                <a:srgbClr val="FFFF00"/>
              </a:buClr>
              <a:buFont typeface="Wingdings" pitchFamily="2" charset="2"/>
              <a:buChar char="v"/>
            </a:pPr>
            <a:r>
              <a:rPr lang="ru-RU" sz="3600" dirty="0" smtClean="0">
                <a:solidFill>
                  <a:schemeClr val="bg1"/>
                </a:solidFill>
              </a:rPr>
              <a:t>Определите часть речи каждого слова. </a:t>
            </a:r>
          </a:p>
          <a:p>
            <a:pPr lvl="0">
              <a:buClr>
                <a:srgbClr val="FFFF00"/>
              </a:buClr>
              <a:buFont typeface="Wingdings" pitchFamily="2" charset="2"/>
              <a:buChar char="v"/>
            </a:pPr>
            <a:r>
              <a:rPr lang="ru-RU" sz="3600" dirty="0" smtClean="0">
                <a:solidFill>
                  <a:schemeClr val="bg1"/>
                </a:solidFill>
              </a:rPr>
              <a:t>Докажите, что перед вами действительно текст. Ответ: 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Отметьте слово, в котором все согласные твёрдые.</a:t>
            </a:r>
            <a:endParaRPr lang="ru-RU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72518" cy="1828799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5400" dirty="0" smtClean="0">
                <a:solidFill>
                  <a:schemeClr val="bg1"/>
                </a:solidFill>
              </a:rPr>
              <a:t>  А – мел	       		Б – звали В – ошибка        Г – рыбаки</a:t>
            </a:r>
          </a:p>
          <a:p>
            <a:pPr marL="514350" indent="-514350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5" y="3214687"/>
            <a:ext cx="87154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Значение « разветвлённая часть дерева, находящаяся выше ствола» имеет слово:</a:t>
            </a:r>
            <a:endParaRPr lang="ru-RU" sz="40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" y="5072074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А – ветви		Б – крона		            В – листва		Г – кора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250"/>
                            </p:stCondLst>
                            <p:childTnLst>
                              <p:par>
                                <p:cTn id="13" presetID="38" presetClass="entr" presetSubtype="0" accel="50000" fill="hold" nodeType="afterEffect">
                                  <p:stCondLst>
                                    <p:cond delay="1000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42852"/>
            <a:ext cx="4286248" cy="307183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Укажите слово, в котором есть суффикс –</a:t>
            </a:r>
            <a:r>
              <a:rPr lang="ru-RU" b="1" i="1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ик</a:t>
            </a:r>
            <a:r>
              <a:rPr lang="ru-RU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:</a:t>
            </a:r>
            <a:endParaRPr lang="ru-RU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85720" y="3286124"/>
            <a:ext cx="4210080" cy="3429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А – суслик	</a:t>
            </a:r>
          </a:p>
          <a:p>
            <a:pP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Б – школьник	</a:t>
            </a:r>
          </a:p>
          <a:p>
            <a:pP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В – стульчик 		</a:t>
            </a:r>
          </a:p>
          <a:p>
            <a:pP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Г – зайчик 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3286124"/>
            <a:ext cx="4281518" cy="33575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А – тишь 2 </a:t>
            </a:r>
            <a:r>
              <a:rPr lang="ru-RU" sz="4000" dirty="0" err="1" smtClean="0">
                <a:solidFill>
                  <a:schemeClr val="bg1"/>
                </a:solidFill>
              </a:rPr>
              <a:t>скл</a:t>
            </a:r>
            <a:r>
              <a:rPr lang="ru-RU" sz="40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Б – дядя 1 </a:t>
            </a:r>
            <a:r>
              <a:rPr lang="ru-RU" sz="4000" dirty="0" err="1" smtClean="0">
                <a:solidFill>
                  <a:schemeClr val="bg1"/>
                </a:solidFill>
              </a:rPr>
              <a:t>скл</a:t>
            </a:r>
            <a:endParaRPr lang="ru-RU" sz="4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В – Саша 2 </a:t>
            </a:r>
            <a:r>
              <a:rPr lang="ru-RU" sz="4000" dirty="0" err="1" smtClean="0">
                <a:solidFill>
                  <a:schemeClr val="bg1"/>
                </a:solidFill>
              </a:rPr>
              <a:t>скл</a:t>
            </a:r>
            <a:r>
              <a:rPr lang="ru-RU" sz="4000" dirty="0" smtClean="0">
                <a:solidFill>
                  <a:schemeClr val="bg1"/>
                </a:solidFill>
              </a:rPr>
              <a:t> 	</a:t>
            </a:r>
          </a:p>
          <a:p>
            <a:pP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Г – корабль 3 </a:t>
            </a:r>
            <a:r>
              <a:rPr lang="ru-RU" sz="4000" dirty="0" err="1" smtClean="0">
                <a:solidFill>
                  <a:schemeClr val="bg1"/>
                </a:solidFill>
              </a:rPr>
              <a:t>скл</a:t>
            </a:r>
            <a:endParaRPr lang="ru-RU" sz="40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14810" y="214290"/>
            <a:ext cx="46434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chemeClr val="bg1"/>
                </a:solidFill>
              </a:rPr>
              <a:t>Склонение существительного верно определено у слова: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10000"/>
                                  </p:stCondLst>
                                  <p:iterate type="lt">
                                    <p:tmPct val="18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10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10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2071702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i="1" dirty="0" smtClean="0">
                <a:solidFill>
                  <a:schemeClr val="bg1"/>
                </a:solidFill>
              </a:rPr>
              <a:t>Составьте предложения. Выберите глагол – сказуемое, подходящий к данному подлежащему. Запишите этот глагол или словосочетание с ним в нужной форме рядом с названием насекомого.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3116"/>
            <a:ext cx="8786874" cy="45720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А – Муравьи __________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Б – Пчёлы   ___________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В – Бабочки __________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Г – Черви ____________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Д – Пауки ____________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Е – Осы _____________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ru-RU" dirty="0" smtClean="0">
                <a:solidFill>
                  <a:srgbClr val="00B0F0"/>
                </a:solidFill>
              </a:rPr>
              <a:t>(подсказка! Носить мёд, расставлять сети, жалить, трудиться, красоваться на цветах, взрыхлять землю)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1571636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chemeClr val="bg1"/>
                </a:solidFill>
              </a:rPr>
              <a:t>В какой последовательности нужно расположить предложения, чтобы получился законченный текст? ПОДЧЕРКНИТЕ  правильный ответ.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8786874" cy="47149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А – Явился, бродяга!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Б – Значит, всё в порядке.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В – Однажды в росное утро за речкой, в лугах, покрытых ещё молодой травой, послышался скрип коростеля.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Г – Значит, лето полное началось, значит, сенокос скоро.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FF00"/>
                </a:solidFill>
              </a:rPr>
              <a:t>	АГБВ		ВБАГ		ВАГБ		ВГАБ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Докажите, что это текст. Назовите основные признаки текста. Ответ: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178595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Перед вами письмо иностранного студента, который недавно изучает русский язык. Всё ли здесь верно? Найдите ошибки и объясните.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71678"/>
            <a:ext cx="8715436" cy="4500594"/>
          </a:xfrm>
        </p:spPr>
        <p:txBody>
          <a:bodyPr/>
          <a:lstStyle/>
          <a:p>
            <a:pPr>
              <a:buNone/>
            </a:pPr>
            <a:r>
              <a:rPr lang="ru-RU" sz="4000" i="1" dirty="0" smtClean="0">
                <a:solidFill>
                  <a:schemeClr val="bg1"/>
                </a:solidFill>
              </a:rPr>
              <a:t>Чего только нет в наших магазинах! И </a:t>
            </a:r>
            <a:r>
              <a:rPr lang="ru-RU" sz="4000" i="1" dirty="0" err="1" smtClean="0">
                <a:solidFill>
                  <a:schemeClr val="bg1"/>
                </a:solidFill>
              </a:rPr>
              <a:t>сахары</a:t>
            </a:r>
            <a:r>
              <a:rPr lang="ru-RU" sz="4000" i="1" dirty="0" smtClean="0">
                <a:solidFill>
                  <a:schemeClr val="bg1"/>
                </a:solidFill>
              </a:rPr>
              <a:t>, </a:t>
            </a:r>
            <a:r>
              <a:rPr lang="ru-RU" sz="4000" i="1" dirty="0" err="1" smtClean="0">
                <a:solidFill>
                  <a:schemeClr val="bg1"/>
                </a:solidFill>
              </a:rPr>
              <a:t>и</a:t>
            </a:r>
            <a:r>
              <a:rPr lang="ru-RU" sz="4000" i="1" dirty="0" smtClean="0">
                <a:solidFill>
                  <a:schemeClr val="bg1"/>
                </a:solidFill>
              </a:rPr>
              <a:t> чернило, и молоки, и металлы, и сметаны, и бензины, и </a:t>
            </a:r>
            <a:r>
              <a:rPr lang="ru-RU" sz="4000" i="1" dirty="0" err="1" smtClean="0">
                <a:solidFill>
                  <a:schemeClr val="bg1"/>
                </a:solidFill>
              </a:rPr>
              <a:t>ножница</a:t>
            </a:r>
            <a:r>
              <a:rPr lang="ru-RU" sz="4000" i="1" dirty="0" smtClean="0">
                <a:solidFill>
                  <a:schemeClr val="bg1"/>
                </a:solidFill>
              </a:rPr>
              <a:t>, </a:t>
            </a:r>
            <a:r>
              <a:rPr lang="ru-RU" sz="4000" i="1" dirty="0" err="1" smtClean="0">
                <a:solidFill>
                  <a:schemeClr val="bg1"/>
                </a:solidFill>
              </a:rPr>
              <a:t>и</a:t>
            </a:r>
            <a:r>
              <a:rPr lang="ru-RU" sz="4000" i="1" dirty="0" smtClean="0">
                <a:solidFill>
                  <a:schemeClr val="bg1"/>
                </a:solidFill>
              </a:rPr>
              <a:t> </a:t>
            </a:r>
            <a:r>
              <a:rPr lang="ru-RU" sz="4000" i="1" dirty="0" err="1" smtClean="0">
                <a:solidFill>
                  <a:schemeClr val="bg1"/>
                </a:solidFill>
              </a:rPr>
              <a:t>брюка</a:t>
            </a:r>
            <a:r>
              <a:rPr lang="ru-RU" sz="4000" i="1" dirty="0" smtClean="0">
                <a:solidFill>
                  <a:schemeClr val="bg1"/>
                </a:solidFill>
              </a:rPr>
              <a:t>, </a:t>
            </a:r>
            <a:r>
              <a:rPr lang="ru-RU" sz="4000" i="1" dirty="0" err="1" smtClean="0">
                <a:solidFill>
                  <a:schemeClr val="bg1"/>
                </a:solidFill>
              </a:rPr>
              <a:t>и</a:t>
            </a:r>
            <a:r>
              <a:rPr lang="ru-RU" sz="4000" i="1" dirty="0" smtClean="0">
                <a:solidFill>
                  <a:schemeClr val="bg1"/>
                </a:solidFill>
              </a:rPr>
              <a:t> очка, и </a:t>
            </a:r>
            <a:r>
              <a:rPr lang="ru-RU" sz="4000" i="1" dirty="0" err="1" smtClean="0">
                <a:solidFill>
                  <a:schemeClr val="bg1"/>
                </a:solidFill>
              </a:rPr>
              <a:t>саня</a:t>
            </a:r>
            <a:r>
              <a:rPr lang="ru-RU" sz="4000" i="1" dirty="0" smtClean="0">
                <a:solidFill>
                  <a:schemeClr val="bg1"/>
                </a:solidFill>
              </a:rPr>
              <a:t>, </a:t>
            </a:r>
            <a:r>
              <a:rPr lang="ru-RU" sz="4000" i="1" dirty="0" err="1" smtClean="0">
                <a:solidFill>
                  <a:schemeClr val="bg1"/>
                </a:solidFill>
              </a:rPr>
              <a:t>и</a:t>
            </a:r>
            <a:r>
              <a:rPr lang="ru-RU" sz="4000" i="1" dirty="0" smtClean="0">
                <a:solidFill>
                  <a:schemeClr val="bg1"/>
                </a:solidFill>
              </a:rPr>
              <a:t> цемента, и </a:t>
            </a:r>
            <a:r>
              <a:rPr lang="ru-RU" sz="4000" i="1" dirty="0" err="1" smtClean="0">
                <a:solidFill>
                  <a:schemeClr val="bg1"/>
                </a:solidFill>
              </a:rPr>
              <a:t>пшены</a:t>
            </a:r>
            <a:r>
              <a:rPr lang="ru-RU" sz="4000" i="1" dirty="0" smtClean="0">
                <a:solidFill>
                  <a:schemeClr val="bg1"/>
                </a:solidFill>
              </a:rPr>
              <a:t>, </a:t>
            </a:r>
            <a:r>
              <a:rPr lang="ru-RU" sz="4000" i="1" dirty="0" err="1" smtClean="0">
                <a:solidFill>
                  <a:schemeClr val="bg1"/>
                </a:solidFill>
              </a:rPr>
              <a:t>и</a:t>
            </a:r>
            <a:r>
              <a:rPr lang="ru-RU" sz="4000" i="1" dirty="0" smtClean="0">
                <a:solidFill>
                  <a:schemeClr val="bg1"/>
                </a:solidFill>
              </a:rPr>
              <a:t> вермишели, и ветчины, и дрожа…. Всего не перечислишь!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66FF"/>
                </a:solidFill>
              </a:rPr>
              <a:t>укажи строку, в которой все имена существительные имеют окончание   –е: </a:t>
            </a:r>
            <a:endParaRPr lang="ru-RU" dirty="0">
              <a:solidFill>
                <a:srgbClr val="FF66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А)играть не </a:t>
            </a:r>
            <a:r>
              <a:rPr lang="ru-RU" sz="3600" dirty="0" err="1" smtClean="0">
                <a:solidFill>
                  <a:schemeClr val="bg1"/>
                </a:solidFill>
              </a:rPr>
              <a:t>скрипк_</a:t>
            </a:r>
            <a:r>
              <a:rPr lang="ru-RU" sz="3600" dirty="0" smtClean="0">
                <a:solidFill>
                  <a:schemeClr val="bg1"/>
                </a:solidFill>
              </a:rPr>
              <a:t> ,на </a:t>
            </a:r>
            <a:r>
              <a:rPr lang="ru-RU" sz="3600" dirty="0" err="1" smtClean="0">
                <a:solidFill>
                  <a:schemeClr val="bg1"/>
                </a:solidFill>
              </a:rPr>
              <a:t>гармон_</a:t>
            </a:r>
            <a:r>
              <a:rPr lang="ru-RU" sz="3600" dirty="0" smtClean="0">
                <a:solidFill>
                  <a:schemeClr val="bg1"/>
                </a:solidFill>
              </a:rPr>
              <a:t> ,на </a:t>
            </a:r>
            <a:r>
              <a:rPr lang="ru-RU" sz="3600" dirty="0" err="1" smtClean="0">
                <a:solidFill>
                  <a:schemeClr val="bg1"/>
                </a:solidFill>
              </a:rPr>
              <a:t>гитар_</a:t>
            </a:r>
            <a:r>
              <a:rPr lang="ru-RU" sz="3600" dirty="0" smtClean="0">
                <a:solidFill>
                  <a:schemeClr val="bg1"/>
                </a:solidFill>
              </a:rPr>
              <a:t> .</a:t>
            </a:r>
          </a:p>
          <a:p>
            <a:pPr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Б) идти по </a:t>
            </a:r>
            <a:r>
              <a:rPr lang="ru-RU" sz="3600" dirty="0" err="1" smtClean="0">
                <a:solidFill>
                  <a:schemeClr val="bg1"/>
                </a:solidFill>
              </a:rPr>
              <a:t>тропинк_</a:t>
            </a:r>
            <a:r>
              <a:rPr lang="ru-RU" sz="3600" dirty="0" smtClean="0">
                <a:solidFill>
                  <a:schemeClr val="bg1"/>
                </a:solidFill>
              </a:rPr>
              <a:t> ,к </a:t>
            </a:r>
            <a:r>
              <a:rPr lang="ru-RU" sz="3600" dirty="0" err="1" smtClean="0">
                <a:solidFill>
                  <a:schemeClr val="bg1"/>
                </a:solidFill>
              </a:rPr>
              <a:t>бабушк_</a:t>
            </a:r>
            <a:r>
              <a:rPr lang="ru-RU" sz="3600" dirty="0" smtClean="0">
                <a:solidFill>
                  <a:schemeClr val="bg1"/>
                </a:solidFill>
              </a:rPr>
              <a:t> ,по </a:t>
            </a:r>
            <a:r>
              <a:rPr lang="ru-RU" sz="3600" dirty="0" err="1" smtClean="0">
                <a:solidFill>
                  <a:schemeClr val="bg1"/>
                </a:solidFill>
              </a:rPr>
              <a:t>дорожк_</a:t>
            </a:r>
            <a:r>
              <a:rPr lang="ru-RU" sz="3600" dirty="0" smtClean="0">
                <a:solidFill>
                  <a:schemeClr val="bg1"/>
                </a:solidFill>
              </a:rPr>
              <a:t> .</a:t>
            </a:r>
          </a:p>
          <a:p>
            <a:pPr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В)кататься на </a:t>
            </a:r>
            <a:r>
              <a:rPr lang="ru-RU" sz="3600" dirty="0" err="1" smtClean="0">
                <a:solidFill>
                  <a:schemeClr val="bg1"/>
                </a:solidFill>
              </a:rPr>
              <a:t>лошад_</a:t>
            </a:r>
            <a:r>
              <a:rPr lang="ru-RU" sz="3600" dirty="0" smtClean="0">
                <a:solidFill>
                  <a:schemeClr val="bg1"/>
                </a:solidFill>
              </a:rPr>
              <a:t> , </a:t>
            </a:r>
            <a:r>
              <a:rPr lang="ru-RU" sz="3600" dirty="0" err="1" smtClean="0">
                <a:solidFill>
                  <a:schemeClr val="bg1"/>
                </a:solidFill>
              </a:rPr>
              <a:t>на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велосипед_</a:t>
            </a:r>
            <a:r>
              <a:rPr lang="ru-RU" sz="3600" dirty="0" smtClean="0">
                <a:solidFill>
                  <a:schemeClr val="bg1"/>
                </a:solidFill>
              </a:rPr>
              <a:t> , </a:t>
            </a:r>
            <a:r>
              <a:rPr lang="ru-RU" sz="3600" dirty="0" err="1" smtClean="0">
                <a:solidFill>
                  <a:schemeClr val="bg1"/>
                </a:solidFill>
              </a:rPr>
              <a:t>на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карусел_</a:t>
            </a:r>
            <a:r>
              <a:rPr lang="ru-RU" sz="3600" dirty="0" smtClean="0">
                <a:solidFill>
                  <a:schemeClr val="bg1"/>
                </a:solidFill>
              </a:rPr>
              <a:t> .</a:t>
            </a:r>
          </a:p>
          <a:p>
            <a:pPr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Г) жить в </a:t>
            </a:r>
            <a:r>
              <a:rPr lang="ru-RU" sz="3600" dirty="0" err="1" smtClean="0">
                <a:solidFill>
                  <a:schemeClr val="bg1"/>
                </a:solidFill>
              </a:rPr>
              <a:t>крепост_</a:t>
            </a:r>
            <a:r>
              <a:rPr lang="ru-RU" sz="3600" dirty="0" smtClean="0">
                <a:solidFill>
                  <a:schemeClr val="bg1"/>
                </a:solidFill>
              </a:rPr>
              <a:t> , </a:t>
            </a:r>
            <a:r>
              <a:rPr lang="ru-RU" sz="3600" dirty="0" err="1" smtClean="0">
                <a:solidFill>
                  <a:schemeClr val="bg1"/>
                </a:solidFill>
              </a:rPr>
              <a:t>в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город_</a:t>
            </a:r>
            <a:r>
              <a:rPr lang="ru-RU" sz="3600" dirty="0" smtClean="0">
                <a:solidFill>
                  <a:schemeClr val="bg1"/>
                </a:solidFill>
              </a:rPr>
              <a:t> , </a:t>
            </a:r>
            <a:r>
              <a:rPr lang="ru-RU" sz="3600" dirty="0" err="1" smtClean="0">
                <a:solidFill>
                  <a:schemeClr val="bg1"/>
                </a:solidFill>
              </a:rPr>
              <a:t>в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пустын_</a:t>
            </a:r>
            <a:r>
              <a:rPr lang="ru-RU" sz="3600" dirty="0" smtClean="0">
                <a:solidFill>
                  <a:schemeClr val="bg1"/>
                </a:solidFill>
              </a:rPr>
              <a:t> 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66FF"/>
                </a:solidFill>
              </a:rPr>
              <a:t>выбери вариант, в котором верно указаны пропущенные буквы.</a:t>
            </a:r>
            <a:endParaRPr lang="ru-RU" dirty="0">
              <a:solidFill>
                <a:srgbClr val="FF66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972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За </a:t>
            </a:r>
            <a:r>
              <a:rPr lang="ru-RU" sz="4400" dirty="0" err="1" smtClean="0">
                <a:solidFill>
                  <a:schemeClr val="bg1"/>
                </a:solidFill>
              </a:rPr>
              <a:t>г_рами</a:t>
            </a:r>
            <a:r>
              <a:rPr lang="ru-RU" sz="4400" dirty="0" smtClean="0">
                <a:solidFill>
                  <a:schemeClr val="bg1"/>
                </a:solidFill>
              </a:rPr>
              <a:t>, </a:t>
            </a:r>
            <a:r>
              <a:rPr lang="ru-RU" sz="4400" dirty="0" err="1" smtClean="0">
                <a:solidFill>
                  <a:schemeClr val="bg1"/>
                </a:solidFill>
              </a:rPr>
              <a:t>за</a:t>
            </a: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err="1" smtClean="0">
                <a:solidFill>
                  <a:schemeClr val="bg1"/>
                </a:solidFill>
              </a:rPr>
              <a:t>л_</a:t>
            </a:r>
            <a:r>
              <a:rPr lang="ru-RU" sz="4400" dirty="0" smtClean="0">
                <a:solidFill>
                  <a:schemeClr val="bg1"/>
                </a:solidFill>
              </a:rPr>
              <a:t> сами, за </a:t>
            </a:r>
            <a:r>
              <a:rPr lang="ru-RU" sz="4400" dirty="0" err="1" smtClean="0">
                <a:solidFill>
                  <a:schemeClr val="bg1"/>
                </a:solidFill>
              </a:rPr>
              <a:t>ш_рокими</a:t>
            </a: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err="1" smtClean="0">
                <a:solidFill>
                  <a:schemeClr val="bg1"/>
                </a:solidFill>
              </a:rPr>
              <a:t>м_рями</a:t>
            </a:r>
            <a:endParaRPr lang="ru-RU" sz="4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Не на небе – на </a:t>
            </a:r>
            <a:r>
              <a:rPr lang="ru-RU" sz="4400" dirty="0" err="1" smtClean="0">
                <a:solidFill>
                  <a:schemeClr val="bg1"/>
                </a:solidFill>
              </a:rPr>
              <a:t>з_мле</a:t>
            </a:r>
            <a:r>
              <a:rPr lang="ru-RU" sz="4400" smtClean="0">
                <a:solidFill>
                  <a:schemeClr val="bg1"/>
                </a:solidFill>
              </a:rPr>
              <a:t>       		        </a:t>
            </a:r>
            <a:r>
              <a:rPr lang="ru-RU" sz="4400" dirty="0" err="1" smtClean="0">
                <a:solidFill>
                  <a:schemeClr val="bg1"/>
                </a:solidFill>
              </a:rPr>
              <a:t>ж_л</a:t>
            </a:r>
            <a:r>
              <a:rPr lang="ru-RU" sz="4400" dirty="0" smtClean="0">
                <a:solidFill>
                  <a:schemeClr val="bg1"/>
                </a:solidFill>
              </a:rPr>
              <a:t> старик в одном </a:t>
            </a:r>
            <a:r>
              <a:rPr lang="ru-RU" sz="4400" dirty="0" err="1" smtClean="0">
                <a:solidFill>
                  <a:schemeClr val="bg1"/>
                </a:solidFill>
              </a:rPr>
              <a:t>с_ле</a:t>
            </a:r>
            <a:r>
              <a:rPr lang="ru-RU" sz="4400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FF66FF"/>
                </a:solidFill>
              </a:rPr>
              <a:t>А) О Е И О Е И Е 	</a:t>
            </a:r>
          </a:p>
          <a:p>
            <a:pPr>
              <a:buNone/>
            </a:pPr>
            <a:r>
              <a:rPr lang="ru-RU" dirty="0" smtClean="0">
                <a:solidFill>
                  <a:srgbClr val="FF66FF"/>
                </a:solidFill>
              </a:rPr>
              <a:t>Б)А И И О И И Е			В)О Е Е А Е И И 							Г)О Е Е О Е И Е </a:t>
            </a:r>
            <a:endParaRPr lang="ru-RU" dirty="0">
              <a:solidFill>
                <a:srgbClr val="FF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552</Words>
  <PresentationFormat>Экран (4:3)</PresentationFormat>
  <Paragraphs>62</Paragraphs>
  <Slides>13</Slides>
  <Notes>1</Notes>
  <HiddenSlides>10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Русский тестирование январь</vt:lpstr>
      <vt:lpstr>Отметьте слово, в котором все согласные твёрдые.</vt:lpstr>
      <vt:lpstr>Укажите слово, в котором есть суффикс –ик:</vt:lpstr>
      <vt:lpstr>Составьте предложения. Выберите глагол – сказуемое, подходящий к данному подлежащему. Запишите этот глагол или словосочетание с ним в нужной форме рядом с названием насекомого.</vt:lpstr>
      <vt:lpstr>В какой последовательности нужно расположить предложения, чтобы получился законченный текст? ПОДЧЕРКНИТЕ  правильный ответ.</vt:lpstr>
      <vt:lpstr>Докажите, что это текст. Назовите основные признаки текста. Ответ:</vt:lpstr>
      <vt:lpstr>Перед вами письмо иностранного студента, который недавно изучает русский язык. Всё ли здесь верно? Найдите ошибки и объясните. </vt:lpstr>
      <vt:lpstr>укажи строку, в которой все имена существительные имеют окончание   –е: </vt:lpstr>
      <vt:lpstr>выбери вариант, в котором верно указаны пропущенные буквы.</vt:lpstr>
      <vt:lpstr>в каких падежах употреблены в предложении имена существительные?</vt:lpstr>
      <vt:lpstr>выбери вариант ответа, в котором верно указана грамматическая основа предложения:</vt:lpstr>
      <vt:lpstr>В слове ДЫШАЛИ скрыты слова, которые пишутся одинаково, произносятся одинаково, но совершенно разные по лексическому значению. Вы обнаружите их, убрав из данного вам слова некоторые буквы. Запишите слова, объяснив их значение.</vt:lpstr>
      <vt:lpstr>Сова – единственная грамотная обитательница сказочного леса – обучила азбуке Пятачка. Вот его первая записка Винни – Пуху: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тестирование январь</dc:title>
  <dc:creator>Лариса</dc:creator>
  <cp:lastModifiedBy>я</cp:lastModifiedBy>
  <cp:revision>13</cp:revision>
  <dcterms:created xsi:type="dcterms:W3CDTF">2010-01-12T01:10:35Z</dcterms:created>
  <dcterms:modified xsi:type="dcterms:W3CDTF">2013-04-26T06:40:04Z</dcterms:modified>
</cp:coreProperties>
</file>