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4" r:id="rId2"/>
    <p:sldId id="306" r:id="rId3"/>
    <p:sldId id="305" r:id="rId4"/>
    <p:sldId id="307" r:id="rId5"/>
    <p:sldId id="304" r:id="rId6"/>
    <p:sldId id="300" r:id="rId7"/>
    <p:sldId id="303" r:id="rId8"/>
    <p:sldId id="301" r:id="rId9"/>
    <p:sldId id="256" r:id="rId10"/>
    <p:sldId id="309" r:id="rId11"/>
    <p:sldId id="310" r:id="rId12"/>
    <p:sldId id="311" r:id="rId13"/>
    <p:sldId id="312" r:id="rId14"/>
    <p:sldId id="326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8E42355-A535-4FB3-9A18-34B096190266}">
          <p14:sldIdLst>
            <p14:sldId id="294"/>
            <p14:sldId id="306"/>
            <p14:sldId id="305"/>
            <p14:sldId id="307"/>
            <p14:sldId id="304"/>
            <p14:sldId id="300"/>
            <p14:sldId id="303"/>
            <p14:sldId id="301"/>
            <p14:sldId id="256"/>
            <p14:sldId id="309"/>
            <p14:sldId id="310"/>
            <p14:sldId id="311"/>
            <p14:sldId id="312"/>
            <p14:sldId id="326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A98D5-37B0-435D-BC3D-61AEA6A7134B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8CCB-B299-4E83-AB53-0E32442CA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0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CCB-B299-4E83-AB53-0E32442CA6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3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r>
              <a:rPr lang="ru-RU" baseline="0" dirty="0" smtClean="0"/>
              <a:t> до появления полной версии конспекта появляются вначале </a:t>
            </a:r>
            <a:r>
              <a:rPr lang="ru-RU" baseline="0" smtClean="0"/>
              <a:t>1,2,3,4 блоки.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CCB-B299-4E83-AB53-0E32442CA6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259632" y="41881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Всероссийский конкурс методических разработок и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исследовательских работ оп методике В.Ф. Шаталова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46255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КОПИЛКА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07" y="2632653"/>
            <a:ext cx="81156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методов и приёмов работы с ОК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</a:rPr>
              <a:t>з опыта работы </a:t>
            </a:r>
            <a:r>
              <a:rPr lang="ru-RU" sz="4000" b="1" dirty="0" smtClean="0">
                <a:solidFill>
                  <a:srgbClr val="C00000"/>
                </a:solidFill>
              </a:rPr>
              <a:t>Житовой А.А.,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учителя русского языка и литературы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высшей категории  МОУ «СОШ №91»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ru-RU" sz="2400" dirty="0" smtClean="0">
                <a:solidFill>
                  <a:srgbClr val="C00000"/>
                </a:solidFill>
              </a:rPr>
              <a:t>МО Котлас Архангельской области</a:t>
            </a:r>
          </a:p>
          <a:p>
            <a:r>
              <a:rPr lang="ru-RU" sz="2000" dirty="0" smtClean="0"/>
              <a:t> </a:t>
            </a:r>
            <a:endParaRPr lang="ru-RU" sz="4000" dirty="0"/>
          </a:p>
        </p:txBody>
      </p:sp>
      <p:pic>
        <p:nvPicPr>
          <p:cNvPr id="12290" name="Picture 2" descr="C:\Users\Пользователь\AppData\Local\Microsoft\Windows\Temporary Internet Files\Content.IE5\5FY7V4AN\MC9004326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" y="3717032"/>
            <a:ext cx="2707779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0718"/>
            <a:ext cx="8568952" cy="1323439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Материал с фронтального урока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В 5 классе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Пользователь\AppData\Local\Microsoft\Windows\Temporary Internet Files\Content.IE5\VESU44QZ\MC9001981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284984"/>
            <a:ext cx="4464496" cy="33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AppData\Local\Microsoft\Windows\Temporary Internet Files\Content.IE5\5FY7V4AN\MC900437990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1725"/>
            <a:ext cx="2270323" cy="21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4" y="0"/>
            <a:ext cx="90915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Алгоритм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Правописание гласных в суффиксах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–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ова</a:t>
            </a:r>
            <a:r>
              <a:rPr lang="ru-RU" sz="3200" b="1" i="1" dirty="0" smtClean="0">
                <a:solidFill>
                  <a:srgbClr val="C00000"/>
                </a:solidFill>
              </a:rPr>
              <a:t>-(-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ева</a:t>
            </a:r>
            <a:r>
              <a:rPr lang="ru-RU" sz="3200" b="1" i="1" dirty="0" smtClean="0">
                <a:solidFill>
                  <a:srgbClr val="C00000"/>
                </a:solidFill>
              </a:rPr>
              <a:t>-), -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ыва</a:t>
            </a:r>
            <a:r>
              <a:rPr lang="ru-RU" sz="3200" b="1" i="1" dirty="0" smtClean="0">
                <a:solidFill>
                  <a:srgbClr val="C00000"/>
                </a:solidFill>
              </a:rPr>
              <a:t>-(-ива-)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727" y="1866246"/>
            <a:ext cx="468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Образовать форму лица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5913" y="23145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9" y="2825722"/>
            <a:ext cx="9722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Проверить, оканчивается ли глагол на </a:t>
            </a:r>
            <a:r>
              <a:rPr lang="ru-RU" sz="2800" b="1" dirty="0" smtClean="0">
                <a:solidFill>
                  <a:srgbClr val="C00000"/>
                </a:solidFill>
              </a:rPr>
              <a:t>–</a:t>
            </a:r>
            <a:r>
              <a:rPr lang="ru-RU" sz="2800" b="1" dirty="0" err="1" smtClean="0">
                <a:solidFill>
                  <a:srgbClr val="C00000"/>
                </a:solidFill>
              </a:rPr>
              <a:t>ую</a:t>
            </a:r>
            <a:r>
              <a:rPr lang="ru-RU" sz="2800" b="1" dirty="0" smtClean="0">
                <a:solidFill>
                  <a:srgbClr val="C00000"/>
                </a:solidFill>
              </a:rPr>
              <a:t> (-</a:t>
            </a:r>
            <a:r>
              <a:rPr lang="ru-RU" sz="2800" b="1" dirty="0" err="1" smtClean="0">
                <a:solidFill>
                  <a:srgbClr val="C00000"/>
                </a:solidFill>
              </a:rPr>
              <a:t>юю</a:t>
            </a:r>
            <a:r>
              <a:rPr lang="ru-RU" sz="2800" b="1" dirty="0" smtClean="0">
                <a:solidFill>
                  <a:srgbClr val="C00000"/>
                </a:solidFill>
              </a:rPr>
              <a:t> 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70727" y="36323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36729" y="3632396"/>
            <a:ext cx="484632" cy="1036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6214" y="4610804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4610804"/>
            <a:ext cx="209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НЕТ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372796" y="52571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58408" y="52571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410" y="6197416"/>
            <a:ext cx="365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Написать</a:t>
            </a:r>
            <a:r>
              <a:rPr lang="ru-RU" sz="3200" b="1" dirty="0" smtClean="0">
                <a:solidFill>
                  <a:srgbClr val="FF0000"/>
                </a:solidFill>
              </a:rPr>
              <a:t>  -О (-Е)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1651" y="6162997"/>
            <a:ext cx="2988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Написать </a:t>
            </a:r>
            <a:r>
              <a:rPr lang="ru-RU" sz="3200" b="1" dirty="0" smtClean="0">
                <a:solidFill>
                  <a:srgbClr val="FF0000"/>
                </a:solidFill>
              </a:rPr>
              <a:t>-Ы(-И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09372"/>
            <a:ext cx="5976664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Материалы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 урока зачёта в 5</a:t>
            </a:r>
            <a:r>
              <a:rPr lang="ru-RU" sz="4400" dirty="0" smtClean="0">
                <a:solidFill>
                  <a:srgbClr val="FF0000"/>
                </a:solidFill>
              </a:rPr>
              <a:t>кл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Пользователь\AppData\Local\Microsoft\Windows\Temporary Internet Files\Content.IE5\VESU44QZ\MC9003701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05" y="1340768"/>
            <a:ext cx="4414175" cy="46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AppData\Local\Microsoft\Windows\Temporary Internet Files\Content.IE5\ETWEPQAP\MC900412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421802" cy="16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408" y="476672"/>
            <a:ext cx="5646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 УРОВЕНЬ СЛОЖНОСТИ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Пользователь\AppData\Local\Microsoft\Windows\Temporary Internet Files\Content.IE5\5FY7V4AN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282700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184558"/>
            <a:ext cx="7737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Спишите </a:t>
            </a:r>
            <a:r>
              <a:rPr lang="ru-RU" sz="3600" b="1" dirty="0" smtClean="0">
                <a:solidFill>
                  <a:srgbClr val="FF0000"/>
                </a:solidFill>
              </a:rPr>
              <a:t>упражнение 106,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вставьте пропущенные буквы,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объясните 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4769" y="2846231"/>
            <a:ext cx="8571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Выполните разборы </a:t>
            </a:r>
            <a:r>
              <a:rPr lang="ru-RU" sz="3600" b="1" dirty="0" smtClean="0">
                <a:solidFill>
                  <a:srgbClr val="FF0000"/>
                </a:solidFill>
              </a:rPr>
              <a:t>по своему        усмотрению.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AppData\Local\Microsoft\Windows\Temporary Internet Files\Content.IE5\T6UJCVKK\MP9004019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386" y="404656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947" y="332656"/>
            <a:ext cx="686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2</a:t>
            </a:r>
            <a:r>
              <a:rPr lang="ru-RU" sz="4000" b="1" i="1" dirty="0" smtClean="0">
                <a:solidFill>
                  <a:srgbClr val="C00000"/>
                </a:solidFill>
              </a:rPr>
              <a:t> уровень сложности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Пользователь\AppData\Local\Microsoft\Windows\Temporary Internet Files\Content.IE5\5FY7V4AN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3692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4147" y="1307309"/>
            <a:ext cx="67479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Списать и объяснить орфограммы в глаголах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пражнений 820,822.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Выполнить орфографический разбор в словах 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распускается,стеречь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запишешь,негодовать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5" name="Picture 5" descr="C:\Users\Пользователь\AppData\Local\Microsoft\Windows\Temporary Internet Files\Content.IE5\5FY7V4AN\MC90043824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86599"/>
            <a:ext cx="18700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097" y="437557"/>
            <a:ext cx="483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 уровень сложности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Пользователь\AppData\Local\Microsoft\Windows\Temporary Internet Files\Content.IE5\VESU44QZ\MC900437990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254"/>
            <a:ext cx="2455708" cy="2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269851"/>
            <a:ext cx="5896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Решите </a:t>
            </a:r>
            <a:r>
              <a:rPr lang="ru-RU" sz="3600" b="1" dirty="0" smtClean="0">
                <a:solidFill>
                  <a:srgbClr val="FF0000"/>
                </a:solidFill>
              </a:rPr>
              <a:t>тест.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Заполни</a:t>
            </a:r>
            <a:r>
              <a:rPr lang="ru-RU" sz="3600" b="1" dirty="0" smtClean="0">
                <a:solidFill>
                  <a:srgbClr val="FF0000"/>
                </a:solidFill>
              </a:rPr>
              <a:t> таблицу </a:t>
            </a:r>
            <a:r>
              <a:rPr lang="ru-RU" sz="3600" b="1" dirty="0" smtClean="0">
                <a:solidFill>
                  <a:srgbClr val="002060"/>
                </a:solidFill>
              </a:rPr>
              <a:t>примерами из текста.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Сочини </a:t>
            </a:r>
            <a:r>
              <a:rPr lang="ru-RU" sz="3600" b="1" dirty="0" smtClean="0">
                <a:solidFill>
                  <a:srgbClr val="FF0000"/>
                </a:solidFill>
              </a:rPr>
              <a:t>лингвистическую  сказку </a:t>
            </a:r>
            <a:r>
              <a:rPr lang="ru-RU" sz="3600" b="1" dirty="0" smtClean="0">
                <a:solidFill>
                  <a:srgbClr val="002060"/>
                </a:solidFill>
              </a:rPr>
              <a:t>о жизни в царстве </a:t>
            </a:r>
            <a:r>
              <a:rPr lang="ru-RU" sz="3600" b="1" dirty="0" err="1" smtClean="0">
                <a:solidFill>
                  <a:srgbClr val="002060"/>
                </a:solidFill>
              </a:rPr>
              <a:t>Глаголия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9" name="Picture 5" descr="C:\Users\Пользователь\AppData\Local\Microsoft\Windows\Temporary Internet Files\Content.IE5\ETWEPQAP\MC9003436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31" y="3971756"/>
            <a:ext cx="2686096" cy="28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-531440"/>
            <a:ext cx="25425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Т</a:t>
            </a:r>
            <a:r>
              <a:rPr lang="ru-RU" sz="5400" b="1" dirty="0" smtClean="0">
                <a:solidFill>
                  <a:srgbClr val="C00000"/>
                </a:solidFill>
              </a:rPr>
              <a:t>ест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7702" y="1041362"/>
            <a:ext cx="36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Запиши верный ответ.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584844"/>
            <a:ext cx="4104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1.В каком слове следует писать Ь :</a:t>
            </a:r>
          </a:p>
          <a:p>
            <a:r>
              <a:rPr lang="ru-RU" dirty="0" smtClean="0"/>
              <a:t>А)он учит…</a:t>
            </a:r>
            <a:r>
              <a:rPr lang="ru-RU" dirty="0" err="1" smtClean="0"/>
              <a:t>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Б)мама прибирает…</a:t>
            </a:r>
            <a:r>
              <a:rPr lang="ru-RU" dirty="0" err="1" smtClean="0"/>
              <a:t>ся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 В) будем </a:t>
            </a:r>
            <a:r>
              <a:rPr lang="ru-RU" dirty="0" err="1" smtClean="0"/>
              <a:t>старат</a:t>
            </a:r>
            <a:r>
              <a:rPr lang="ru-RU" dirty="0" smtClean="0"/>
              <a:t>…</a:t>
            </a:r>
            <a:r>
              <a:rPr lang="ru-RU" dirty="0" err="1" smtClean="0"/>
              <a:t>ся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Г) хорошо решает…</a:t>
            </a:r>
            <a:r>
              <a:rPr lang="ru-RU" dirty="0" err="1" smtClean="0"/>
              <a:t>ся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2.Где Ь не нужен: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стереч</a:t>
            </a:r>
            <a:r>
              <a:rPr lang="ru-RU" dirty="0" smtClean="0"/>
              <a:t>…,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сяд</a:t>
            </a:r>
            <a:r>
              <a:rPr lang="ru-RU" dirty="0" smtClean="0"/>
              <a:t>…те,</a:t>
            </a:r>
          </a:p>
          <a:p>
            <a:r>
              <a:rPr lang="ru-RU" dirty="0" smtClean="0"/>
              <a:t>В)</a:t>
            </a:r>
            <a:r>
              <a:rPr lang="ru-RU" dirty="0" err="1" smtClean="0"/>
              <a:t>отреж</a:t>
            </a:r>
            <a:r>
              <a:rPr lang="ru-RU" dirty="0" smtClean="0"/>
              <a:t>…,</a:t>
            </a:r>
          </a:p>
          <a:p>
            <a:r>
              <a:rPr lang="ru-RU" dirty="0" smtClean="0"/>
              <a:t>Г) ляг…те.</a:t>
            </a:r>
          </a:p>
          <a:p>
            <a:r>
              <a:rPr lang="ru-RU" b="1" dirty="0" smtClean="0"/>
              <a:t>3.Почему в слове ПЕЧАЛИШ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/>
              <a:t>СЯ пишется Ь:</a:t>
            </a:r>
          </a:p>
          <a:p>
            <a:r>
              <a:rPr lang="ru-RU" dirty="0" smtClean="0"/>
              <a:t>А) это глагол инфинитив,</a:t>
            </a:r>
          </a:p>
          <a:p>
            <a:r>
              <a:rPr lang="ru-RU" dirty="0" smtClean="0"/>
              <a:t>Б) это глагол 2 лица единственного числа,</a:t>
            </a:r>
          </a:p>
          <a:p>
            <a:r>
              <a:rPr lang="ru-RU" dirty="0" smtClean="0"/>
              <a:t>В) это глагол 3 лица,</a:t>
            </a:r>
          </a:p>
          <a:p>
            <a:r>
              <a:rPr lang="ru-RU" dirty="0" smtClean="0"/>
              <a:t>Г) это глагол повелительного наклонения.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564582"/>
            <a:ext cx="5048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4.Какое слово пишется слитно :</a:t>
            </a:r>
          </a:p>
          <a:p>
            <a:r>
              <a:rPr lang="ru-RU" dirty="0" smtClean="0"/>
              <a:t>А) ( не)здоровится</a:t>
            </a:r>
          </a:p>
          <a:p>
            <a:r>
              <a:rPr lang="ru-RU" dirty="0" smtClean="0"/>
              <a:t>Б) (не)было,</a:t>
            </a:r>
          </a:p>
          <a:p>
            <a:r>
              <a:rPr lang="ru-RU" dirty="0" smtClean="0"/>
              <a:t>В) (не)хочется,</a:t>
            </a:r>
          </a:p>
          <a:p>
            <a:r>
              <a:rPr lang="ru-RU" dirty="0" smtClean="0"/>
              <a:t>Г) (не)списать.</a:t>
            </a:r>
          </a:p>
          <a:p>
            <a:r>
              <a:rPr lang="ru-RU" b="1" dirty="0" smtClean="0"/>
              <a:t>5.В каком слове пишется буква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А) рису…</a:t>
            </a:r>
            <a:r>
              <a:rPr lang="ru-RU" dirty="0" err="1" smtClean="0"/>
              <a:t>шь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бре</a:t>
            </a:r>
            <a:r>
              <a:rPr lang="ru-RU" dirty="0" smtClean="0"/>
              <a:t>…м,</a:t>
            </a:r>
          </a:p>
          <a:p>
            <a:r>
              <a:rPr lang="ru-RU" dirty="0" smtClean="0"/>
              <a:t>В) пил…</a:t>
            </a:r>
            <a:r>
              <a:rPr lang="ru-RU" dirty="0" err="1" smtClean="0"/>
              <a:t>шь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Г) улыба…</a:t>
            </a:r>
            <a:r>
              <a:rPr lang="ru-RU" dirty="0" err="1" smtClean="0"/>
              <a:t>шься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6. В каком слове пишется буква </a:t>
            </a:r>
            <a:r>
              <a:rPr lang="ru-RU" b="1" dirty="0" smtClean="0">
                <a:solidFill>
                  <a:srgbClr val="FF0000"/>
                </a:solidFill>
              </a:rPr>
              <a:t>Е  </a:t>
            </a:r>
          </a:p>
          <a:p>
            <a:r>
              <a:rPr lang="ru-RU" b="1" dirty="0" smtClean="0"/>
              <a:t>в суффиксе:</a:t>
            </a:r>
          </a:p>
          <a:p>
            <a:r>
              <a:rPr lang="ru-RU" dirty="0" smtClean="0"/>
              <a:t>А)</a:t>
            </a:r>
            <a:r>
              <a:rPr lang="ru-RU" dirty="0" err="1" smtClean="0"/>
              <a:t>засе</a:t>
            </a:r>
            <a:r>
              <a:rPr lang="ru-RU" dirty="0" smtClean="0"/>
              <a:t>…л,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убаюк</a:t>
            </a:r>
            <a:r>
              <a:rPr lang="ru-RU" dirty="0" smtClean="0"/>
              <a:t>…вал,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запиш</a:t>
            </a:r>
            <a:r>
              <a:rPr lang="ru-RU" dirty="0" smtClean="0"/>
              <a:t>…те,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потч</a:t>
            </a:r>
            <a:r>
              <a:rPr lang="ru-RU" dirty="0" smtClean="0"/>
              <a:t>…</a:t>
            </a:r>
            <a:r>
              <a:rPr lang="ru-RU" dirty="0" err="1" smtClean="0"/>
              <a:t>вать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1" y="6273563"/>
            <a:ext cx="487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Ключ: 1-В,2-Г,3-Б,4-А,5-В, 6-Г.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Пользователь\AppData\Local\Microsoft\Windows\Temporary Internet Files\Content.IE5\ETWEPQAP\MC9004343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36" y="4699279"/>
            <a:ext cx="184150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Таблица для работы с текстом 3 уровня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647496"/>
              </p:ext>
            </p:extLst>
          </p:nvPr>
        </p:nvGraphicFramePr>
        <p:xfrm>
          <a:off x="304800" y="1554163"/>
          <a:ext cx="8686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Орфограмма 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личное окончание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Слитное- раздельное написание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Орфограмма в суффиксах глаголов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3212976"/>
            <a:ext cx="101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ТЕКСТ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543" y="3674641"/>
            <a:ext cx="9280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 еловом лесу с утра до позднего вечера хлопочет белка-мама. Поднимется</a:t>
            </a:r>
          </a:p>
          <a:p>
            <a:r>
              <a:rPr lang="ru-RU" dirty="0"/>
              <a:t>х</a:t>
            </a:r>
            <a:r>
              <a:rPr lang="ru-RU" dirty="0" smtClean="0"/>
              <a:t>лопотунья на вершину ели, перемахнёт с ветки на ветку и начинает спускаться вниз за</a:t>
            </a:r>
          </a:p>
          <a:p>
            <a:r>
              <a:rPr lang="ru-RU" dirty="0" smtClean="0"/>
              <a:t> орехами. В развилке </a:t>
            </a:r>
            <a:r>
              <a:rPr lang="ru-RU" dirty="0"/>
              <a:t>е</a:t>
            </a:r>
            <a:r>
              <a:rPr lang="ru-RU" dirty="0" smtClean="0"/>
              <a:t>лового сучка развесила она свою знатную добычу. Всего здесь в достатке. Сушатся грибки, дожидаются своего часа орехи да шишки. Эти припасы не заденет она до зимы.  Знает лесная </a:t>
            </a:r>
            <a:r>
              <a:rPr lang="ru-RU" dirty="0" err="1" smtClean="0"/>
              <a:t>хозяюшка,что</a:t>
            </a:r>
            <a:r>
              <a:rPr lang="ru-RU" dirty="0" smtClean="0"/>
              <a:t> летом спрячешь подальше, то зимой возьмёшь поближе.</a:t>
            </a:r>
          </a:p>
          <a:p>
            <a:r>
              <a:rPr lang="ru-RU" dirty="0"/>
              <a:t> </a:t>
            </a:r>
            <a:r>
              <a:rPr lang="ru-RU" dirty="0" smtClean="0"/>
              <a:t> Строго – настрого наказывает она своим деткам- </a:t>
            </a:r>
            <a:r>
              <a:rPr lang="ru-RU" dirty="0" err="1" smtClean="0"/>
              <a:t>пушистикам</a:t>
            </a:r>
            <a:r>
              <a:rPr lang="ru-RU" dirty="0" smtClean="0"/>
              <a:t>: «Не подходите к кладовой, не троньте припасы и от друзей- подружек прячьте, а то </a:t>
            </a:r>
            <a:r>
              <a:rPr lang="ru-RU" dirty="0" err="1" smtClean="0"/>
              <a:t>непоздоровится</a:t>
            </a:r>
            <a:r>
              <a:rPr lang="ru-RU" dirty="0" smtClean="0"/>
              <a:t> всем нам , когда Зима- матушка пожалует.»</a:t>
            </a:r>
          </a:p>
          <a:p>
            <a:r>
              <a:rPr lang="ru-RU" dirty="0"/>
              <a:t> </a:t>
            </a:r>
            <a:r>
              <a:rPr lang="ru-RU" dirty="0" smtClean="0"/>
              <a:t> Позаботилась она и о тёплом гнёздышке на зиму .Будет, где спрятаться от лютых морозов да зимних метелей.   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0276"/>
            <a:ext cx="8747790" cy="1077218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Отдельные задания игрового характера к уроку-зачёту в </a:t>
            </a:r>
            <a:r>
              <a:rPr lang="ru-RU" sz="3200" b="1" dirty="0" smtClean="0">
                <a:solidFill>
                  <a:srgbClr val="FF0000"/>
                </a:solidFill>
              </a:rPr>
              <a:t>6 классе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412776"/>
            <a:ext cx="4341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Глаголу нравится ЧИТАТЬ,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ШУМЕТЬ, БУРЛИТЬ, КИПЕТЬ,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ИГРАТЬ, РАБОТАТЬ и МЕЧТАТЬ,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ШИТЬ, ЖИТЬ, СВЕТИТЬ и ПЕТЬ!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5" name="Picture 5" descr="C:\Users\Пользователь\AppData\Local\Microsoft\Windows\Temporary Internet Files\Content.IE5\VESU44QZ\MP9004022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7" y="3284984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AppData\Local\Microsoft\Windows\Temporary Internet Files\Content.IE5\T6UJCVKK\MC9004343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4956"/>
            <a:ext cx="184785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AppData\Local\Microsoft\Windows\Temporary Internet Files\Content.IE5\5FY7V4AN\MC9004404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75" y="4584956"/>
            <a:ext cx="18288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AppData\Local\Microsoft\Windows\Temporary Internet Files\Content.IE5\VESU44QZ\MC9004375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23" y="1484784"/>
            <a:ext cx="18796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AppData\Local\Microsoft\Windows\Temporary Internet Files\Content.IE5\ETWEPQAP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487990"/>
            <a:ext cx="3350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002060"/>
                </a:solidFill>
              </a:rPr>
              <a:t>или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И?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142" y="1788387"/>
            <a:ext cx="5674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Кто быстрее распределит глаголы по 2 группам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Прошу вас-</a:t>
            </a:r>
            <a:r>
              <a:rPr lang="ru-RU" sz="2800" b="1" dirty="0" err="1" smtClean="0"/>
              <a:t>скаж</a:t>
            </a:r>
            <a:r>
              <a:rPr lang="ru-RU" sz="2800" b="1" dirty="0" smtClean="0"/>
              <a:t>…те!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Когда </a:t>
            </a:r>
            <a:r>
              <a:rPr lang="ru-RU" sz="2800" b="1" dirty="0" err="1" smtClean="0"/>
              <a:t>скаж</a:t>
            </a:r>
            <a:r>
              <a:rPr lang="ru-RU" sz="2800" b="1" dirty="0" smtClean="0"/>
              <a:t>…те, тогда я приеду.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Раскаж</a:t>
            </a:r>
            <a:r>
              <a:rPr lang="ru-RU" sz="2800" b="1" dirty="0" smtClean="0"/>
              <a:t>…те, пожалуйста, о морских путешествиях.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Если </a:t>
            </a:r>
            <a:r>
              <a:rPr lang="ru-RU" sz="2800" b="1" dirty="0" err="1" smtClean="0"/>
              <a:t>расскаж</a:t>
            </a:r>
            <a:r>
              <a:rPr lang="ru-RU" sz="2800" b="1" dirty="0" smtClean="0"/>
              <a:t>…те, буду вам признателен.</a:t>
            </a:r>
          </a:p>
          <a:p>
            <a:pPr marL="342900" indent="-342900">
              <a:buAutoNum type="arabicPeriod"/>
            </a:pPr>
            <a:r>
              <a:rPr lang="ru-RU" sz="2800" b="1" dirty="0" err="1" smtClean="0"/>
              <a:t>Докаж</a:t>
            </a:r>
            <a:r>
              <a:rPr lang="ru-RU" sz="2800" b="1" dirty="0" smtClean="0"/>
              <a:t>…те, что это необходимо.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Как вы это </a:t>
            </a:r>
            <a:r>
              <a:rPr lang="ru-RU" sz="2800" b="1" dirty="0" err="1" smtClean="0"/>
              <a:t>докаж</a:t>
            </a:r>
            <a:r>
              <a:rPr lang="ru-RU" sz="2800" b="1" dirty="0" smtClean="0"/>
              <a:t>…те? 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824" y="38164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1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9"/>
            <a:ext cx="8208911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Материалы с урока объяснения     нового ОК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5400" i="1" dirty="0" smtClean="0">
                <a:solidFill>
                  <a:srgbClr val="C00000"/>
                </a:solidFill>
              </a:rPr>
              <a:t>«Правописание глагола</a:t>
            </a:r>
            <a:r>
              <a:rPr lang="ru-RU" sz="6600" i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4000" b="1" dirty="0" smtClean="0">
                <a:solidFill>
                  <a:srgbClr val="002060"/>
                </a:solidFill>
              </a:rPr>
              <a:t>5 классе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Пользователь\AppData\Local\Microsoft\Windows\Temporary Internet Files\Content.IE5\5FY7V4AN\MC9002901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5606204" cy="26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AppData\Local\Microsoft\Windows\Temporary Internet Files\Content.IE5\ETWEPQAP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6" y="5013176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32" y="5812971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2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08" y="145181"/>
            <a:ext cx="830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УМ хорошо, а два лучше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269047"/>
            <a:ext cx="713163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Образуй от данных глаголов 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2 лицо </a:t>
            </a:r>
            <a:r>
              <a:rPr lang="ru-RU" sz="3200" b="1" dirty="0" smtClean="0">
                <a:solidFill>
                  <a:srgbClr val="002060"/>
                </a:solidFill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</a:rPr>
              <a:t>неопределённую</a:t>
            </a:r>
            <a:r>
              <a:rPr lang="ru-RU" sz="3200" b="1" dirty="0" smtClean="0">
                <a:solidFill>
                  <a:srgbClr val="002060"/>
                </a:solidFill>
              </a:rPr>
              <a:t> форму :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жгу, пеку, охочусь, выращиваю, за-</a:t>
            </a:r>
          </a:p>
          <a:p>
            <a:pPr algn="just"/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очусь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развлекаюсь, надеваю, лягу,</a:t>
            </a:r>
          </a:p>
          <a:p>
            <a:pPr algn="just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тригу, греби, приеду, сею, лежи.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Сверьте свои ответы с ключом,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имеющимся у консультанта. Исправьте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шибки, если они есть.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04664"/>
            <a:ext cx="44951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Поиграем 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338779"/>
            <a:ext cx="5258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err="1">
                <a:solidFill>
                  <a:srgbClr val="FF0000"/>
                </a:solidFill>
              </a:rPr>
              <a:t>о</a:t>
            </a:r>
            <a:r>
              <a:rPr lang="ru-RU" sz="8000" b="1" i="1" dirty="0" err="1" smtClean="0">
                <a:solidFill>
                  <a:srgbClr val="FF0000"/>
                </a:solidFill>
              </a:rPr>
              <a:t>бгонялки</a:t>
            </a:r>
            <a:r>
              <a:rPr lang="ru-RU" sz="8000" b="1" i="1" dirty="0" smtClean="0">
                <a:solidFill>
                  <a:srgbClr val="FF0000"/>
                </a:solidFill>
              </a:rPr>
              <a:t>?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258" y="1433945"/>
            <a:ext cx="716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Образуйте от </a:t>
            </a:r>
            <a:r>
              <a:rPr lang="ru-RU" sz="3200" dirty="0" smtClean="0">
                <a:solidFill>
                  <a:srgbClr val="C00000"/>
                </a:solidFill>
              </a:rPr>
              <a:t>2</a:t>
            </a:r>
            <a:r>
              <a:rPr lang="ru-RU" sz="3200" dirty="0" smtClean="0">
                <a:solidFill>
                  <a:srgbClr val="002060"/>
                </a:solidFill>
              </a:rPr>
              <a:t> лица </a:t>
            </a:r>
            <a:r>
              <a:rPr lang="ru-RU" sz="3200" dirty="0" smtClean="0">
                <a:solidFill>
                  <a:srgbClr val="C00000"/>
                </a:solidFill>
              </a:rPr>
              <a:t>3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223851"/>
            <a:ext cx="8217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Кружишься, держишься, </a:t>
            </a:r>
          </a:p>
          <a:p>
            <a:r>
              <a:rPr lang="ru-RU" sz="2800" dirty="0" smtClean="0"/>
              <a:t>стараешься, надеешься,</a:t>
            </a:r>
          </a:p>
          <a:p>
            <a:r>
              <a:rPr lang="ru-RU" sz="2800" dirty="0" smtClean="0"/>
              <a:t> сомневаешься, борешься, </a:t>
            </a:r>
          </a:p>
          <a:p>
            <a:r>
              <a:rPr lang="ru-RU" sz="2800" dirty="0" smtClean="0"/>
              <a:t>занимаешься, отправляешься, </a:t>
            </a:r>
          </a:p>
          <a:p>
            <a:r>
              <a:rPr lang="ru-RU" sz="2800" dirty="0" smtClean="0"/>
              <a:t>заботишься, наслаждаешься.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5048" y="119883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3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AppData\Local\Microsoft\Windows\Temporary Internet Files\Content.IE5\ETWEPQAP\MC9004109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7" y="1630094"/>
            <a:ext cx="3628931" cy="34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280" y="127278"/>
            <a:ext cx="766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Одним словом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864" y="5649134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4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41" y="1466163"/>
            <a:ext cx="820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Приведённые выражения замени 1 глаголом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69428" y="1989383"/>
            <a:ext cx="64657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Допустить ошибку.</a:t>
            </a:r>
          </a:p>
          <a:p>
            <a:r>
              <a:rPr lang="ru-RU" sz="3200" dirty="0" smtClean="0"/>
              <a:t>2. Снять одежду.</a:t>
            </a:r>
          </a:p>
          <a:p>
            <a:r>
              <a:rPr lang="ru-RU" sz="3200" dirty="0" smtClean="0"/>
              <a:t>3. Испытывать сомнения в чём-либо.</a:t>
            </a:r>
          </a:p>
          <a:p>
            <a:r>
              <a:rPr lang="ru-RU" sz="3200" dirty="0" smtClean="0"/>
              <a:t>4. Настойчиво спрашивать о чём- либо.</a:t>
            </a:r>
          </a:p>
          <a:p>
            <a:r>
              <a:rPr lang="ru-RU" sz="3200" dirty="0" smtClean="0"/>
              <a:t>5. Приветствовать кого- либо при встрече.</a:t>
            </a:r>
          </a:p>
          <a:p>
            <a:r>
              <a:rPr lang="ru-RU" sz="3200" dirty="0" smtClean="0"/>
              <a:t>6. Испытывать тревогу.</a:t>
            </a:r>
          </a:p>
          <a:p>
            <a:endParaRPr lang="ru-RU" dirty="0"/>
          </a:p>
        </p:txBody>
      </p:sp>
      <p:pic>
        <p:nvPicPr>
          <p:cNvPr id="10248" name="Picture 8" descr="C:\Users\Пользователь\AppData\Local\Microsoft\Windows\Temporary Internet Files\Content.IE5\VESU44QZ\MC9004298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24" y="215516"/>
            <a:ext cx="1844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10319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Кто </a:t>
            </a:r>
            <a:r>
              <a:rPr lang="ru-RU" sz="9600" b="1" dirty="0" smtClean="0">
                <a:solidFill>
                  <a:srgbClr val="FF0000"/>
                </a:solidFill>
              </a:rPr>
              <a:t>больше?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6526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Запиши пословицы и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поговорки  с глаголами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</a:rPr>
              <a:t>овелительного наклонения.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Объясни их правописание.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8590" y="-10142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5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1268" name="Picture 4" descr="C:\Users\Пользователь\AppData\Local\Microsoft\Windows\Temporary Internet Files\Content.IE5\5FY7V4AN\MC9004281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94" y="4555604"/>
            <a:ext cx="2152752" cy="23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0001" y="90822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6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27750"/>
            <a:ext cx="6768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 щучьему велению,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по моему хотению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Пользователь\AppData\Local\Microsoft\Windows\Temporary Internet Files\Content.IE5\T6UJCVKK\MC9004357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152400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277" y="1882076"/>
            <a:ext cx="8926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Поставьте глаголы в </a:t>
            </a:r>
            <a:r>
              <a:rPr lang="ru-RU" sz="4000" b="1" i="1" dirty="0" smtClean="0">
                <a:solidFill>
                  <a:srgbClr val="C00000"/>
                </a:solidFill>
              </a:rPr>
              <a:t>прошедшее время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</a:rPr>
              <a:t> составьте с ними предложения.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428999"/>
            <a:ext cx="6397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Выздороветь, примерить, развеять, видеть, надеяться, зависеть, слышать, ненавидеть, рассеять, обессилеть(лишиться сил), обессилить(лишить кого-то сил).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42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AppData\Local\Microsoft\Windows\Temporary Internet Files\Content.IE5\VESU44QZ\MC9004420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448272" cy="28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769" y="188640"/>
            <a:ext cx="831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Поспешишь- людей насмешишь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958082"/>
            <a:ext cx="6893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Сгруппируйте глаголы по наклонениям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Составьте с ними предложения.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214" y="3185798"/>
            <a:ext cx="68459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Скажете, выбросьте, попросите, поработал,</a:t>
            </a:r>
          </a:p>
          <a:p>
            <a:r>
              <a:rPr lang="ru-RU" sz="4400" dirty="0" smtClean="0"/>
              <a:t> скажите, поработай, ответьте, ответите.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86153"/>
            <a:ext cx="1336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5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432" y="162282"/>
            <a:ext cx="636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8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943" y="260648"/>
            <a:ext cx="7922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FF0000"/>
                </a:solidFill>
              </a:rPr>
              <a:t>Не учась и лаптя не сплетёшь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340768"/>
            <a:ext cx="823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Составь небольшой юмористический рассказ </a:t>
            </a:r>
            <a:r>
              <a:rPr lang="ru-RU" sz="2800" b="1" dirty="0" smtClean="0">
                <a:solidFill>
                  <a:srgbClr val="C00000"/>
                </a:solidFill>
              </a:rPr>
              <a:t>«Воспитанный человек» </a:t>
            </a:r>
            <a:r>
              <a:rPr lang="ru-RU" sz="2800" b="1" dirty="0" smtClean="0">
                <a:solidFill>
                  <a:srgbClr val="002060"/>
                </a:solidFill>
              </a:rPr>
              <a:t>, используя слова: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Пользователь\AppData\Local\Microsoft\Windows\Temporary Internet Files\Content.IE5\ETWEPQAP\MC9004298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25" y="3789040"/>
            <a:ext cx="2491507" cy="2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383977"/>
            <a:ext cx="7447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Грубят, вопят,</a:t>
            </a:r>
          </a:p>
          <a:p>
            <a:r>
              <a:rPr lang="ru-RU" sz="3200" b="1" dirty="0" smtClean="0"/>
              <a:t> глушат, звонят,</a:t>
            </a:r>
          </a:p>
          <a:p>
            <a:r>
              <a:rPr lang="ru-RU" sz="3200" b="1" dirty="0" smtClean="0"/>
              <a:t> сорят, окружают,</a:t>
            </a:r>
          </a:p>
          <a:p>
            <a:r>
              <a:rPr lang="ru-RU" sz="3200" b="1" dirty="0" smtClean="0"/>
              <a:t> трубят, лезут, толкаются.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71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16416" y="147280"/>
            <a:ext cx="5918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5380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Допишите пословицы,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используя </a:t>
            </a:r>
            <a:r>
              <a:rPr lang="ru-RU" sz="3600" b="1" dirty="0" smtClean="0">
                <a:solidFill>
                  <a:srgbClr val="C00000"/>
                </a:solidFill>
              </a:rPr>
              <a:t>НЕ- с глаголом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967" y="3288613"/>
            <a:ext cx="5970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1.Сытый голодного …</a:t>
            </a:r>
          </a:p>
          <a:p>
            <a:r>
              <a:rPr lang="ru-RU" sz="4000" b="1" dirty="0" smtClean="0"/>
              <a:t>2.Слезами горю …</a:t>
            </a:r>
          </a:p>
          <a:p>
            <a:r>
              <a:rPr lang="ru-RU" sz="4000" b="1" dirty="0" smtClean="0"/>
              <a:t>3.Шила в мешке …</a:t>
            </a:r>
          </a:p>
          <a:p>
            <a:r>
              <a:rPr lang="ru-RU" sz="4000" b="1" dirty="0" smtClean="0"/>
              <a:t>4.После драки кулаками…</a:t>
            </a:r>
            <a:endParaRPr lang="ru-RU" sz="4000" b="1" dirty="0"/>
          </a:p>
        </p:txBody>
      </p:sp>
      <p:pic>
        <p:nvPicPr>
          <p:cNvPr id="15365" name="Picture 5" descr="C:\Users\Пользователь\AppData\Local\Microsoft\Windows\Temporary Internet Files\Content.IE5\VESU44QZ\MC900437990[4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28700"/>
            <a:ext cx="249398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7381" y="0"/>
            <a:ext cx="64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Раз, </a:t>
            </a:r>
            <a:r>
              <a:rPr lang="ru-RU" sz="5400" b="1" dirty="0" smtClean="0">
                <a:solidFill>
                  <a:srgbClr val="FFC000"/>
                </a:solidFill>
              </a:rPr>
              <a:t>два</a:t>
            </a:r>
            <a:r>
              <a:rPr lang="ru-RU" sz="5400" b="1" dirty="0" smtClean="0">
                <a:solidFill>
                  <a:srgbClr val="C00000"/>
                </a:solidFill>
              </a:rPr>
              <a:t>,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три-</a:t>
            </a:r>
            <a:r>
              <a:rPr lang="ru-RU" sz="5400" dirty="0" smtClean="0">
                <a:solidFill>
                  <a:srgbClr val="FF0000"/>
                </a:solidFill>
              </a:rPr>
              <a:t>говори!!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AppData\Local\Microsoft\Windows\Temporary Internet Files\Content.IE5\T6UJCVKK\MC90043438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03" y="1700808"/>
            <a:ext cx="4689617" cy="44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728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42661"/>
            <a:ext cx="10851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Прочитайте стихотворение </a:t>
            </a:r>
            <a:r>
              <a:rPr lang="ru-RU" sz="4000" dirty="0" err="1" smtClean="0">
                <a:solidFill>
                  <a:srgbClr val="C00000"/>
                </a:solidFill>
              </a:rPr>
              <a:t>Чеснокова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  <a:p>
            <a:pPr algn="ctr"/>
            <a:r>
              <a:rPr lang="ru-RU" sz="4000" dirty="0"/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839" y="3356992"/>
            <a:ext cx="450289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 какой части речи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мы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будем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говорить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с</a:t>
            </a:r>
            <a:r>
              <a:rPr lang="ru-RU" sz="4000" b="1" i="1" dirty="0" smtClean="0">
                <a:solidFill>
                  <a:srgbClr val="FF0000"/>
                </a:solidFill>
              </a:rPr>
              <a:t>егодня на уроке?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 свою задачу вижу в том,</a:t>
            </a:r>
          </a:p>
          <a:p>
            <a:r>
              <a:rPr lang="ru-RU" sz="3200" dirty="0" smtClean="0"/>
              <a:t>Чтоб сказать о действии любом,</a:t>
            </a:r>
          </a:p>
          <a:p>
            <a:r>
              <a:rPr lang="ru-RU" sz="3200" dirty="0" smtClean="0"/>
              <a:t>И счастливый мой удел таков –</a:t>
            </a:r>
          </a:p>
          <a:p>
            <a:r>
              <a:rPr lang="ru-RU" sz="3200" dirty="0" smtClean="0"/>
              <a:t>В речи быть одним из главных слов.</a:t>
            </a:r>
            <a:endParaRPr lang="ru-RU" sz="3200" dirty="0"/>
          </a:p>
        </p:txBody>
      </p:sp>
      <p:pic>
        <p:nvPicPr>
          <p:cNvPr id="1027" name="Picture 3" descr="C:\Users\Пользователь\AppData\Local\Microsoft\Windows\Temporary Internet Files\Content.IE5\ETWEPQAP\MC9004107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" y="3036920"/>
            <a:ext cx="4594634" cy="33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0997"/>
            <a:ext cx="93565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…</a:t>
            </a:r>
            <a:r>
              <a:rPr lang="ru-RU" sz="2800" b="1" dirty="0" smtClean="0">
                <a:solidFill>
                  <a:srgbClr val="002060"/>
                </a:solidFill>
              </a:rPr>
              <a:t>в плену возвышенных идей,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Не игнорируй прозу средней школы: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Чтобы «глаголом жечь сердца людей»,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Необходимо твёрдо знать </a:t>
            </a:r>
            <a:r>
              <a:rPr lang="ru-RU" sz="2800" b="1" i="1" dirty="0" smtClean="0">
                <a:solidFill>
                  <a:srgbClr val="FF0000"/>
                </a:solidFill>
              </a:rPr>
              <a:t>глаголы. 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771" y="4149080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Какое смысловое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значение вложено в эпиграмме в слово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ГЛАГОЛ»?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AppData\Local\Microsoft\Windows\Temporary Internet Files\Content.IE5\ETWEPQAP\MP9004022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11545"/>
            <a:ext cx="3374572" cy="22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10" y="314177"/>
            <a:ext cx="988519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Работа с учебником теории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10" y="1484784"/>
            <a:ext cx="531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Прочитайте </a:t>
            </a:r>
            <a:r>
              <a:rPr lang="ru-RU" sz="3200" dirty="0" smtClean="0">
                <a:solidFill>
                  <a:srgbClr val="C00000"/>
                </a:solidFill>
              </a:rPr>
              <a:t>6</a:t>
            </a:r>
            <a:r>
              <a:rPr lang="ru-RU" sz="3200" dirty="0" smtClean="0">
                <a:solidFill>
                  <a:srgbClr val="002060"/>
                </a:solidFill>
              </a:rPr>
              <a:t> параграф.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580" y="2286819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  О каких </a:t>
            </a:r>
            <a:r>
              <a:rPr lang="ru-RU" sz="3200" dirty="0" smtClean="0">
                <a:solidFill>
                  <a:srgbClr val="C00000"/>
                </a:solidFill>
              </a:rPr>
              <a:t>знакомых</a:t>
            </a:r>
            <a:r>
              <a:rPr lang="ru-RU" sz="3200" dirty="0" smtClean="0">
                <a:solidFill>
                  <a:srgbClr val="002060"/>
                </a:solidFill>
              </a:rPr>
              <a:t> вам орфограммах идёт речь в учебнике?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391" y="3544756"/>
            <a:ext cx="5975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</a:rPr>
              <a:t> Сформулируйте  орфограмму      о </a:t>
            </a:r>
            <a:r>
              <a:rPr lang="ru-RU" sz="3200" dirty="0" smtClean="0">
                <a:solidFill>
                  <a:srgbClr val="C00000"/>
                </a:solidFill>
              </a:rPr>
              <a:t>правописании окончания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087841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Записываем 1 блок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310" y="-1107504"/>
            <a:ext cx="8351102" cy="330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Пользователь\AppData\Local\Microsoft\Windows\Temporary Internet Files\Content.IE5\ETWEPQAP\MC900437990[2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" y="4222653"/>
            <a:ext cx="2458286" cy="23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" y="467648"/>
            <a:ext cx="872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</a:rPr>
              <a:t>Что объединяет две другие орфограммы параграфа?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Пользователь\AppData\Local\Microsoft\Windows\Temporary Internet Files\Content.IE5\ETWEPQAP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3" y="692696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227453"/>
            <a:ext cx="7537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Ь пишется в 2-х глагольных формах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Записываем 2   блок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C:\Users\Пользователь\AppData\Local\Microsoft\Windows\Temporary Internet Files\Content.IE5\VESU44QZ\MC9003433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66" y="2198023"/>
            <a:ext cx="3993141" cy="2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9377"/>
            <a:ext cx="8470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Какое правило написания глагола</a:t>
            </a:r>
          </a:p>
          <a:p>
            <a:r>
              <a:rPr lang="ru-RU" sz="4000" b="1" i="1" dirty="0">
                <a:solidFill>
                  <a:srgbClr val="C00000"/>
                </a:solidFill>
              </a:rPr>
              <a:t>в</a:t>
            </a:r>
            <a:r>
              <a:rPr lang="ru-RU" sz="4000" b="1" i="1" dirty="0" smtClean="0">
                <a:solidFill>
                  <a:srgbClr val="C00000"/>
                </a:solidFill>
              </a:rPr>
              <a:t>ы ещё знаете с начальной школы? 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8716" y="6025643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Записываем 3 блок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Пользователь\AppData\Local\Microsoft\Windows\Temporary Internet Files\Content.IE5\VESU44QZ\MC9002515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18" y="1772816"/>
            <a:ext cx="4283688" cy="41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AppData\Local\Microsoft\Windows\Temporary Internet Files\Content.IE5\T6UJCVKK\MC90042811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6676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5953" y="175840"/>
            <a:ext cx="7472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Внимание ! Вводится материал ,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который вами не изучался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8" y="1340768"/>
            <a:ext cx="59402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Гласная перед суффиксом </a:t>
            </a:r>
            <a:r>
              <a:rPr lang="ru-RU" sz="3200" dirty="0" smtClean="0">
                <a:solidFill>
                  <a:srgbClr val="C00000"/>
                </a:solidFill>
              </a:rPr>
              <a:t>–Л-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Суффикс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–И- </a:t>
            </a:r>
            <a:r>
              <a:rPr lang="ru-RU" sz="3200" b="1" dirty="0" smtClean="0">
                <a:solidFill>
                  <a:srgbClr val="002060"/>
                </a:solidFill>
              </a:rPr>
              <a:t>в глаголах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повелительного наклонения</a:t>
            </a:r>
          </a:p>
          <a:p>
            <a:pPr marL="0" lvl="8"/>
            <a:r>
              <a:rPr lang="ru-RU" sz="3200" dirty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23849" y="2884559"/>
            <a:ext cx="8732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0" lvl="8" indent="-457200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02060"/>
                </a:solidFill>
              </a:rPr>
              <a:t>Суффиксы </a:t>
            </a:r>
            <a:r>
              <a:rPr lang="ru-RU" sz="3200" b="1" i="1" dirty="0" smtClean="0">
                <a:solidFill>
                  <a:srgbClr val="C00000"/>
                </a:solidFill>
              </a:rPr>
              <a:t>–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ова</a:t>
            </a:r>
            <a:r>
              <a:rPr lang="ru-RU" sz="3200" b="1" i="1" dirty="0" smtClean="0">
                <a:solidFill>
                  <a:srgbClr val="C00000"/>
                </a:solidFill>
              </a:rPr>
              <a:t>(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ева</a:t>
            </a:r>
            <a:r>
              <a:rPr lang="ru-RU" sz="3200" b="1" i="1" dirty="0" smtClean="0">
                <a:solidFill>
                  <a:srgbClr val="C00000"/>
                </a:solidFill>
              </a:rPr>
              <a:t>)-</a:t>
            </a:r>
          </a:p>
          <a:p>
            <a:pPr lvl="8"/>
            <a:r>
              <a:rPr lang="ru-RU" sz="3200" b="1" i="1" dirty="0" smtClean="0">
                <a:solidFill>
                  <a:srgbClr val="C00000"/>
                </a:solidFill>
              </a:rPr>
              <a:t> -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ыва</a:t>
            </a:r>
            <a:r>
              <a:rPr lang="ru-RU" sz="3200" b="1" i="1" dirty="0" smtClean="0">
                <a:solidFill>
                  <a:srgbClr val="C00000"/>
                </a:solidFill>
              </a:rPr>
              <a:t> (ива)-  </a:t>
            </a:r>
            <a:r>
              <a:rPr lang="ru-RU" sz="3200" b="1" i="1" dirty="0" smtClean="0">
                <a:solidFill>
                  <a:srgbClr val="002060"/>
                </a:solidFill>
              </a:rPr>
              <a:t>в инфинитивах  и глаголах прошедшего времени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6093296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Записываем 4 блок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AppData\Local\Microsoft\Windows\Temporary Internet Files\Content.IE5\ETWEPQAP\MC90043799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7047"/>
            <a:ext cx="18161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AppData\Local\Microsoft\Windows\Temporary Internet Files\Content.IE5\T6UJCVKK\MC90044203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4" y="2091495"/>
            <a:ext cx="2940120" cy="29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98261"/>
              </p:ext>
            </p:extLst>
          </p:nvPr>
        </p:nvGraphicFramePr>
        <p:xfrm>
          <a:off x="539552" y="116632"/>
          <a:ext cx="4649811" cy="658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Acrobat Document" r:id="rId4" imgW="5667119" imgH="8019810" progId="AcroExch.Document.7">
                  <p:embed/>
                </p:oleObj>
              </mc:Choice>
              <mc:Fallback>
                <p:oleObj name="Acrobat Document" r:id="rId4" imgW="5667119" imgH="801981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6632"/>
                        <a:ext cx="4649811" cy="6580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03417" y="260648"/>
            <a:ext cx="3319961" cy="156966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ОК 3о </a:t>
            </a:r>
            <a:r>
              <a:rPr lang="ru-RU" sz="3200" b="1" i="1" dirty="0" smtClean="0">
                <a:solidFill>
                  <a:srgbClr val="FF0000"/>
                </a:solidFill>
              </a:rPr>
              <a:t>«Правописание глагола»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581128"/>
            <a:ext cx="34603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Конспект  полностью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выводим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на экран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после поблочной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записи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80" name="Picture 56" descr="C:\Users\Пользователь\AppData\Local\Microsoft\Windows\Temporary Internet Files\Content.IE5\VESU44QZ\MC9004404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88" y="2204863"/>
            <a:ext cx="2711218" cy="22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8786" y="242088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3444" y="61354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548" y="479715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1108</Words>
  <Application>Microsoft Office PowerPoint</Application>
  <PresentationFormat>Экран (4:3)</PresentationFormat>
  <Paragraphs>214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для работы с текстом 3 уровня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136</cp:revision>
  <dcterms:created xsi:type="dcterms:W3CDTF">2013-04-23T11:29:43Z</dcterms:created>
  <dcterms:modified xsi:type="dcterms:W3CDTF">2013-04-30T08:16:31Z</dcterms:modified>
</cp:coreProperties>
</file>