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81" r:id="rId2"/>
    <p:sldId id="264" r:id="rId3"/>
    <p:sldId id="272" r:id="rId4"/>
    <p:sldId id="276" r:id="rId5"/>
    <p:sldId id="277" r:id="rId6"/>
    <p:sldId id="267" r:id="rId7"/>
    <p:sldId id="268" r:id="rId8"/>
    <p:sldId id="269" r:id="rId9"/>
    <p:sldId id="270" r:id="rId10"/>
    <p:sldId id="282" r:id="rId11"/>
    <p:sldId id="273" r:id="rId12"/>
    <p:sldId id="274" r:id="rId13"/>
    <p:sldId id="275" r:id="rId14"/>
    <p:sldId id="265" r:id="rId15"/>
    <p:sldId id="284" r:id="rId16"/>
    <p:sldId id="285" r:id="rId17"/>
    <p:sldId id="286" r:id="rId18"/>
    <p:sldId id="287" r:id="rId19"/>
    <p:sldId id="288" r:id="rId20"/>
    <p:sldId id="289" r:id="rId21"/>
    <p:sldId id="290" r:id="rId22"/>
    <p:sldId id="291" r:id="rId23"/>
    <p:sldId id="292" r:id="rId24"/>
    <p:sldId id="293" r:id="rId25"/>
    <p:sldId id="258" r:id="rId26"/>
    <p:sldId id="259" r:id="rId27"/>
    <p:sldId id="279" r:id="rId28"/>
    <p:sldId id="280" r:id="rId29"/>
    <p:sldId id="283" r:id="rId30"/>
    <p:sldId id="263" r:id="rId31"/>
    <p:sldId id="257" r:id="rId32"/>
    <p:sldId id="296" r:id="rId33"/>
    <p:sldId id="262" r:id="rId34"/>
    <p:sldId id="278" r:id="rId35"/>
    <p:sldId id="271" r:id="rId36"/>
    <p:sldId id="260" r:id="rId37"/>
    <p:sldId id="261" r:id="rId38"/>
    <p:sldId id="256" r:id="rId39"/>
    <p:sldId id="294" r:id="rId40"/>
    <p:sldId id="295" r:id="rId4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2056" autoAdjust="0"/>
  </p:normalViewPr>
  <p:slideViewPr>
    <p:cSldViewPr>
      <p:cViewPr varScale="1">
        <p:scale>
          <a:sx n="54" d="100"/>
          <a:sy n="54" d="100"/>
        </p:scale>
        <p:origin x="-161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heel spokes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heel spokes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wheel spokes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18.03.2012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 spd="slow"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1285860"/>
            <a:ext cx="835824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9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   ЕГЭ</a:t>
            </a:r>
            <a:endParaRPr lang="ru-RU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33480" y="1500174"/>
            <a:ext cx="671042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ЗАМОРОЧКИ </a:t>
            </a:r>
          </a:p>
          <a:p>
            <a:pPr algn="ctr"/>
            <a:r>
              <a:rPr lang="ru-RU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из ЕГЭ</a:t>
            </a:r>
            <a:endParaRPr lang="ru-RU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i="1" dirty="0" smtClean="0"/>
              <a:t>В каком ряду во всех словах пропущена одна и та же буква?</a:t>
            </a:r>
          </a:p>
          <a:p>
            <a:r>
              <a:rPr lang="ru-RU" sz="4400" dirty="0" smtClean="0"/>
              <a:t>Ответы (</a:t>
            </a:r>
            <a:r>
              <a:rPr lang="ru-RU" sz="4400" b="1" dirty="0" smtClean="0">
                <a:solidFill>
                  <a:srgbClr val="FF0000"/>
                </a:solidFill>
              </a:rPr>
              <a:t>6</a:t>
            </a:r>
            <a:r>
              <a:rPr lang="ru-RU" sz="4400" dirty="0" smtClean="0"/>
              <a:t> грубых ошибок): </a:t>
            </a:r>
          </a:p>
          <a:p>
            <a:endParaRPr lang="ru-RU" sz="4400" dirty="0" smtClean="0"/>
          </a:p>
          <a:p>
            <a:r>
              <a:rPr lang="ru-RU" sz="4000" b="1" dirty="0" smtClean="0"/>
              <a:t>1) </a:t>
            </a:r>
            <a:r>
              <a:rPr lang="ru-RU" sz="4000" b="1" dirty="0" err="1" smtClean="0"/>
              <a:t>ноВшество</a:t>
            </a:r>
            <a:r>
              <a:rPr lang="ru-RU" sz="4000" b="1" dirty="0" smtClean="0"/>
              <a:t>, </a:t>
            </a:r>
            <a:r>
              <a:rPr lang="ru-RU" sz="4000" b="1" dirty="0" err="1" smtClean="0"/>
              <a:t>таФтология</a:t>
            </a:r>
            <a:r>
              <a:rPr lang="ru-RU" sz="4000" b="1" dirty="0" smtClean="0"/>
              <a:t>, Фтористый</a:t>
            </a:r>
          </a:p>
          <a:p>
            <a:r>
              <a:rPr lang="ru-RU" sz="4000" b="1" dirty="0" smtClean="0"/>
              <a:t>2) </a:t>
            </a:r>
            <a:r>
              <a:rPr lang="ru-RU" sz="4000" b="1" dirty="0" err="1" smtClean="0"/>
              <a:t>кОммерсант</a:t>
            </a:r>
            <a:r>
              <a:rPr lang="ru-RU" sz="4000" b="1" dirty="0" smtClean="0"/>
              <a:t>, </a:t>
            </a:r>
            <a:r>
              <a:rPr lang="ru-RU" sz="4000" b="1" dirty="0" err="1" smtClean="0"/>
              <a:t>укОроченный</a:t>
            </a:r>
            <a:r>
              <a:rPr lang="ru-RU" sz="4000" b="1" dirty="0" smtClean="0"/>
              <a:t>, </a:t>
            </a:r>
            <a:r>
              <a:rPr lang="ru-RU" sz="4000" b="1" dirty="0" err="1" smtClean="0"/>
              <a:t>зАря</a:t>
            </a:r>
            <a:endParaRPr lang="ru-RU" sz="4000" b="1" dirty="0" smtClean="0"/>
          </a:p>
          <a:p>
            <a:r>
              <a:rPr lang="ru-RU" sz="4000" b="1" dirty="0" smtClean="0"/>
              <a:t>3) </a:t>
            </a:r>
            <a:r>
              <a:rPr lang="ru-RU" sz="4000" b="1" dirty="0" err="1" smtClean="0"/>
              <a:t>сувИренИтет</a:t>
            </a:r>
            <a:r>
              <a:rPr lang="ru-RU" sz="4000" b="1" dirty="0" smtClean="0"/>
              <a:t>, </a:t>
            </a:r>
            <a:r>
              <a:rPr lang="ru-RU" sz="4000" b="1" dirty="0" err="1" smtClean="0"/>
              <a:t>истЕреть</a:t>
            </a:r>
            <a:r>
              <a:rPr lang="ru-RU" sz="4000" b="1" dirty="0" smtClean="0"/>
              <a:t>, </a:t>
            </a:r>
            <a:r>
              <a:rPr lang="ru-RU" sz="4000" b="1" dirty="0" err="1" smtClean="0"/>
              <a:t>сочИтание</a:t>
            </a:r>
            <a:endParaRPr lang="ru-RU" sz="4000" b="1" dirty="0" smtClean="0"/>
          </a:p>
          <a:p>
            <a:r>
              <a:rPr lang="ru-RU" sz="4000" b="1" dirty="0" smtClean="0"/>
              <a:t>4) </a:t>
            </a:r>
            <a:r>
              <a:rPr lang="ru-RU" sz="4000" b="1" dirty="0" err="1" smtClean="0"/>
              <a:t>гОрмония</a:t>
            </a:r>
            <a:r>
              <a:rPr lang="ru-RU" sz="4000" b="1" dirty="0" smtClean="0"/>
              <a:t>, </a:t>
            </a:r>
            <a:r>
              <a:rPr lang="ru-RU" sz="4000" b="1" dirty="0" err="1" smtClean="0"/>
              <a:t>доскОкать</a:t>
            </a:r>
            <a:r>
              <a:rPr lang="ru-RU" sz="4000" b="1" dirty="0" smtClean="0"/>
              <a:t>, </a:t>
            </a:r>
            <a:r>
              <a:rPr lang="ru-RU" sz="4000" b="1" dirty="0" err="1" smtClean="0"/>
              <a:t>пригОрь</a:t>
            </a:r>
            <a:endParaRPr lang="ru-RU" sz="4000" b="1" dirty="0"/>
          </a:p>
        </p:txBody>
      </p:sp>
    </p:spTree>
  </p:cSld>
  <p:clrMapOvr>
    <a:masterClrMapping/>
  </p:clrMapOvr>
  <p:transition spd="slow">
    <p:wheel spokes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85728"/>
            <a:ext cx="9144000" cy="63579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i="1" dirty="0" smtClean="0"/>
              <a:t>Какое слово состоит из приставки, корня, суффикса и окончания? </a:t>
            </a:r>
          </a:p>
          <a:p>
            <a:r>
              <a:rPr lang="ru-RU" sz="4400" dirty="0" smtClean="0"/>
              <a:t>Ответы (</a:t>
            </a:r>
            <a:r>
              <a:rPr lang="ru-RU" sz="4400" b="1" dirty="0" smtClean="0">
                <a:solidFill>
                  <a:srgbClr val="FF0000"/>
                </a:solidFill>
              </a:rPr>
              <a:t>три</a:t>
            </a:r>
            <a:r>
              <a:rPr lang="ru-RU" sz="4400" dirty="0" smtClean="0"/>
              <a:t> ошибки в разборе): </a:t>
            </a:r>
          </a:p>
          <a:p>
            <a:endParaRPr lang="ru-RU" sz="4400" b="1" dirty="0" smtClean="0"/>
          </a:p>
          <a:p>
            <a:r>
              <a:rPr lang="ru-RU" sz="4400" b="1" dirty="0" smtClean="0"/>
              <a:t>1) </a:t>
            </a:r>
            <a:r>
              <a:rPr lang="ru-RU" sz="4400" b="1" dirty="0" err="1" smtClean="0"/>
              <a:t>при-лет-ая</a:t>
            </a:r>
            <a:r>
              <a:rPr lang="ru-RU" sz="4400" b="1" dirty="0" smtClean="0"/>
              <a:t> </a:t>
            </a:r>
          </a:p>
          <a:p>
            <a:r>
              <a:rPr lang="ru-RU" sz="4400" b="1" dirty="0" smtClean="0"/>
              <a:t>2) </a:t>
            </a:r>
            <a:r>
              <a:rPr lang="ru-RU" sz="4400" b="1" dirty="0" err="1" smtClean="0"/>
              <a:t>за-леп-л-ю</a:t>
            </a:r>
            <a:r>
              <a:rPr lang="ru-RU" sz="4400" b="1" dirty="0" smtClean="0"/>
              <a:t> </a:t>
            </a:r>
          </a:p>
          <a:p>
            <a:r>
              <a:rPr lang="ru-RU" sz="4400" b="1" dirty="0" smtClean="0"/>
              <a:t>3) </a:t>
            </a:r>
            <a:r>
              <a:rPr lang="ru-RU" sz="4400" b="1" dirty="0" err="1" smtClean="0"/>
              <a:t>за-ход-ящ-ее</a:t>
            </a:r>
            <a:r>
              <a:rPr lang="ru-RU" sz="4400" b="1" dirty="0" smtClean="0"/>
              <a:t> </a:t>
            </a:r>
          </a:p>
          <a:p>
            <a:r>
              <a:rPr lang="ru-RU" sz="4400" b="1" dirty="0" smtClean="0"/>
              <a:t>4) </a:t>
            </a:r>
            <a:r>
              <a:rPr lang="ru-RU" sz="4400" b="1" dirty="0" err="1" smtClean="0"/>
              <a:t>про-ща-н-ие</a:t>
            </a:r>
            <a:endParaRPr lang="ru-RU" sz="4400" b="1" dirty="0" smtClean="0"/>
          </a:p>
        </p:txBody>
      </p:sp>
    </p:spTree>
  </p:cSld>
  <p:clrMapOvr>
    <a:masterClrMapping/>
  </p:clrMapOvr>
  <p:transition spd="slow">
    <p:wheel spokes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 smtClean="0"/>
              <a:t>В каком предложении оба ВЫДЕЛЕННЫХ слова пишутся слитно?</a:t>
            </a:r>
          </a:p>
          <a:p>
            <a:r>
              <a:rPr lang="ru-RU" sz="3200" dirty="0" smtClean="0"/>
              <a:t>Ответы (</a:t>
            </a:r>
            <a:r>
              <a:rPr lang="ru-RU" sz="3200" b="1" dirty="0" smtClean="0">
                <a:solidFill>
                  <a:srgbClr val="FF0000"/>
                </a:solidFill>
              </a:rPr>
              <a:t>4</a:t>
            </a:r>
            <a:r>
              <a:rPr lang="ru-RU" sz="3200" dirty="0" smtClean="0"/>
              <a:t> ошибки):</a:t>
            </a:r>
          </a:p>
          <a:p>
            <a:endParaRPr lang="ru-RU" sz="3200" dirty="0" smtClean="0"/>
          </a:p>
          <a:p>
            <a:r>
              <a:rPr lang="ru-RU" sz="3200" b="1" dirty="0" smtClean="0"/>
              <a:t>1) ЧТОБЫ такое сейчас предпринять, ЧТО-БЫ освежиться. </a:t>
            </a:r>
          </a:p>
          <a:p>
            <a:r>
              <a:rPr lang="ru-RU" sz="3200" b="1" dirty="0" smtClean="0"/>
              <a:t>2) ПОТОМУ в жаркое время в лесу приятно, что там ТОЖЕ больше тени. </a:t>
            </a:r>
          </a:p>
          <a:p>
            <a:r>
              <a:rPr lang="ru-RU" sz="3200" b="1" dirty="0" smtClean="0"/>
              <a:t>3) Она была балерина, ПРИ ТОМ известная, В ТЕЧЕНИЕ многих лет танцевавшая в Большом театре. </a:t>
            </a:r>
          </a:p>
          <a:p>
            <a:r>
              <a:rPr lang="ru-RU" sz="3200" b="1" dirty="0" smtClean="0"/>
              <a:t>4) Они двигались НА ВСТРЕЧУ нашему отряду В ПРОДОЛЖЕНИЕ суток.</a:t>
            </a:r>
          </a:p>
        </p:txBody>
      </p:sp>
    </p:spTree>
  </p:cSld>
  <p:clrMapOvr>
    <a:masterClrMapping/>
  </p:clrMapOvr>
  <p:transition spd="slow">
    <p:wheel spokes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0"/>
            <a:ext cx="8786842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i="1" dirty="0" smtClean="0"/>
              <a:t>В каком предложении оба выделенных слова пишутся раздельно? </a:t>
            </a:r>
          </a:p>
          <a:p>
            <a:r>
              <a:rPr lang="ru-RU" sz="3200" b="1" dirty="0" smtClean="0"/>
              <a:t>1.Она была далеко не красавица, но я имею свои предубеждения ТАК(ЖЕ) и (НА)СЧЕТ красоты. </a:t>
            </a:r>
          </a:p>
          <a:p>
            <a:r>
              <a:rPr lang="ru-RU" sz="3200" b="1" dirty="0" smtClean="0"/>
              <a:t>2.Ему отперли дверь и (В)СЛЕД (ЗА)ТЕМ снова заперли ее крепким засовом. </a:t>
            </a:r>
          </a:p>
          <a:p>
            <a:r>
              <a:rPr lang="ru-RU" sz="3200" b="1" dirty="0" smtClean="0"/>
              <a:t>3.Я имел (В)ВИДУ, что вы ТАК(ЖЕ) примете наше предложение. </a:t>
            </a:r>
          </a:p>
          <a:p>
            <a:r>
              <a:rPr lang="ru-RU" sz="3200" b="1" dirty="0" smtClean="0"/>
              <a:t>4.(В)ПРОДОЛЖЕНИЕ нескольких минут я никак не мог придумать, ЧТО(БЫ) попросить взамен за свое молчание.</a:t>
            </a:r>
          </a:p>
        </p:txBody>
      </p:sp>
    </p:spTree>
  </p:cSld>
  <p:clrMapOvr>
    <a:masterClrMapping/>
  </p:clrMapOvr>
  <p:transition spd="slow">
    <p:wheel spokes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500042"/>
            <a:ext cx="9144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err="1" smtClean="0">
                <a:solidFill>
                  <a:srgbClr val="FF0000"/>
                </a:solidFill>
              </a:rPr>
              <a:t>Морфемика</a:t>
            </a:r>
            <a:r>
              <a:rPr lang="ru-RU" sz="3600" dirty="0" smtClean="0">
                <a:solidFill>
                  <a:srgbClr val="FF0000"/>
                </a:solidFill>
              </a:rPr>
              <a:t> и морфология </a:t>
            </a:r>
          </a:p>
          <a:p>
            <a:endParaRPr lang="ru-RU" dirty="0" smtClean="0"/>
          </a:p>
          <a:p>
            <a:r>
              <a:rPr lang="ru-RU" sz="2400" b="1" dirty="0" smtClean="0"/>
              <a:t>Задание по морфемному анализу слова перенесено из </a:t>
            </a:r>
            <a:r>
              <a:rPr lang="ru-RU" sz="2400" b="1" dirty="0" err="1" smtClean="0"/>
              <a:t>КИМов</a:t>
            </a:r>
            <a:r>
              <a:rPr lang="ru-RU" sz="2400" b="1" dirty="0" smtClean="0"/>
              <a:t> ЕГЭ для выпускных классов в ГИА для 9-х, но это не значит, что на предстоящем ЕГЭ про </a:t>
            </a:r>
            <a:r>
              <a:rPr lang="ru-RU" sz="2400" b="1" dirty="0" err="1" smtClean="0"/>
              <a:t>морфемику</a:t>
            </a:r>
            <a:r>
              <a:rPr lang="ru-RU" sz="2400" b="1" dirty="0" smtClean="0"/>
              <a:t> нужно забыть.</a:t>
            </a:r>
          </a:p>
          <a:p>
            <a:r>
              <a:rPr lang="ru-RU" sz="2400" b="1" dirty="0" smtClean="0"/>
              <a:t>В разделе "</a:t>
            </a:r>
            <a:r>
              <a:rPr lang="ru-RU" sz="2400" b="1" dirty="0" err="1" smtClean="0"/>
              <a:t>Морфемика</a:t>
            </a:r>
            <a:r>
              <a:rPr lang="ru-RU" sz="2400" b="1" dirty="0" smtClean="0"/>
              <a:t>" изучается состав слова (морфемы), а в "Морфологии" - части речи.</a:t>
            </a:r>
          </a:p>
          <a:p>
            <a:r>
              <a:rPr lang="ru-RU" sz="2400" b="1" dirty="0" smtClean="0"/>
              <a:t>ДЕЕПРИЧАСТИЯ: эти неизменяемые глагольные формы отвечают на вопросы ЧТО ДЕЛАЯ? ЧТО СДЕЛАВ?(*). Выпускники должны бы знать и их морфемные особенности, а именно:</a:t>
            </a:r>
          </a:p>
          <a:p>
            <a:r>
              <a:rPr lang="ru-RU" sz="2400" b="1" dirty="0" smtClean="0"/>
              <a:t>• деепричастия не имеют окончаний, в том числе и нулевых(*)</a:t>
            </a:r>
          </a:p>
          <a:p>
            <a:r>
              <a:rPr lang="ru-RU" sz="2400" b="1" dirty="0" smtClean="0"/>
              <a:t>• деепричастия имеют суффиксы -А-, -Я-, -В-, -ВШИ-, редко -ШИ-(*)</a:t>
            </a:r>
          </a:p>
          <a:p>
            <a:endParaRPr lang="ru-RU" sz="2400" b="1" dirty="0" smtClean="0"/>
          </a:p>
        </p:txBody>
      </p:sp>
    </p:spTree>
  </p:cSld>
  <p:clrMapOvr>
    <a:masterClrMapping/>
  </p:clrMapOvr>
  <p:transition spd="slow">
    <p:wheel spokes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357165"/>
            <a:ext cx="885828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Давайте посмотрим, к примеру, как можно использовать (*) при выполнении задания по морфологии (А10). </a:t>
            </a:r>
          </a:p>
          <a:p>
            <a:r>
              <a:rPr lang="ru-RU" sz="2400" b="1" dirty="0" smtClean="0"/>
              <a:t>А10.	Укажите правильную морфологическую характеристику слова </a:t>
            </a:r>
            <a:r>
              <a:rPr lang="ru-RU" sz="2400" b="1" dirty="0" smtClean="0">
                <a:solidFill>
                  <a:srgbClr val="FF0000"/>
                </a:solidFill>
              </a:rPr>
              <a:t>УБЕДИВШИСЬ</a:t>
            </a:r>
            <a:r>
              <a:rPr lang="ru-RU" sz="2400" b="1" dirty="0" smtClean="0"/>
              <a:t>. </a:t>
            </a:r>
          </a:p>
          <a:p>
            <a:r>
              <a:rPr lang="ru-RU" sz="2400" b="1" dirty="0" smtClean="0"/>
              <a:t>1) 	действительное причастие прошедшего времени </a:t>
            </a:r>
          </a:p>
          <a:p>
            <a:r>
              <a:rPr lang="ru-RU" sz="2400" b="1" dirty="0" smtClean="0"/>
              <a:t>2)	деепричастие совершенного вида </a:t>
            </a:r>
          </a:p>
          <a:p>
            <a:r>
              <a:rPr lang="ru-RU" sz="2400" b="1" dirty="0" smtClean="0"/>
              <a:t>3)	страдательное причастие</a:t>
            </a:r>
          </a:p>
          <a:p>
            <a:pPr marL="457200" indent="-457200">
              <a:buAutoNum type="arabicParenR" startAt="4"/>
            </a:pPr>
            <a:r>
              <a:rPr lang="ru-RU" sz="2400" b="1" dirty="0" smtClean="0"/>
              <a:t>        наречие</a:t>
            </a:r>
          </a:p>
          <a:p>
            <a:endParaRPr lang="ru-RU" sz="2400" b="1" dirty="0" smtClean="0"/>
          </a:p>
          <a:p>
            <a:r>
              <a:rPr lang="ru-RU" sz="2400" b="1" dirty="0" smtClean="0"/>
              <a:t>Отсутствие окончания - один из признаков, отличающих деепричастие от причастия, особенно в созвучных формах типа "</a:t>
            </a:r>
            <a:r>
              <a:rPr lang="ru-RU" sz="2400" b="1" dirty="0" err="1" smtClean="0"/>
              <a:t>наклониВШИсь</a:t>
            </a:r>
            <a:r>
              <a:rPr lang="ru-RU" sz="2400" b="1" dirty="0" smtClean="0"/>
              <a:t>" (деепричастие с суффиксом -ВШИ- и постфиксом -СЬ ) и "</a:t>
            </a:r>
            <a:r>
              <a:rPr lang="ru-RU" sz="2400" b="1" dirty="0" err="1" smtClean="0"/>
              <a:t>наклониВШийся</a:t>
            </a:r>
            <a:r>
              <a:rPr lang="ru-RU" sz="2400" b="1" dirty="0" smtClean="0"/>
              <a:t>" (причастие с суффиксом -ВШ-, окончанием -ИЙ и постфиксом -СЯ). Остается только выбрать ответ, "правильность" которого с учетом (*) не вызывает сомнений</a:t>
            </a:r>
            <a:endParaRPr lang="ru-RU" sz="2400" b="1" dirty="0"/>
          </a:p>
        </p:txBody>
      </p:sp>
    </p:spTree>
  </p:cSld>
  <p:clrMapOvr>
    <a:masterClrMapping/>
  </p:clrMapOvr>
  <p:transition spd="slow">
    <p:wheel spokes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214290"/>
            <a:ext cx="885828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2. </a:t>
            </a:r>
            <a:r>
              <a:rPr lang="ru-RU" sz="2400" b="1" dirty="0" err="1" smtClean="0">
                <a:solidFill>
                  <a:srgbClr val="FF0000"/>
                </a:solidFill>
              </a:rPr>
              <a:t>Морфемика</a:t>
            </a:r>
            <a:r>
              <a:rPr lang="ru-RU" sz="2400" b="1" dirty="0" smtClean="0">
                <a:solidFill>
                  <a:srgbClr val="FF0000"/>
                </a:solidFill>
              </a:rPr>
              <a:t> и орфография </a:t>
            </a:r>
          </a:p>
          <a:p>
            <a:pPr algn="ctr"/>
            <a:endParaRPr lang="ru-RU" sz="2400" b="1" dirty="0" smtClean="0">
              <a:solidFill>
                <a:srgbClr val="FF0000"/>
              </a:solidFill>
            </a:endParaRPr>
          </a:p>
          <a:p>
            <a:r>
              <a:rPr lang="ru-RU" sz="2400" b="1" dirty="0" smtClean="0"/>
              <a:t>Умение правильно выделять морфемы, не смешивать суффиксы и окончания в глагольных формах приведет вас к правильному выполнению заданий по орфографии. </a:t>
            </a:r>
          </a:p>
          <a:p>
            <a:r>
              <a:rPr lang="ru-RU" sz="2400" b="1" dirty="0" smtClean="0"/>
              <a:t>Проверьте себя. Подтвердите или опровергните следующее утверждение: </a:t>
            </a:r>
            <a:r>
              <a:rPr lang="ru-RU" sz="2400" b="1" dirty="0" smtClean="0">
                <a:solidFill>
                  <a:srgbClr val="FF0000"/>
                </a:solidFill>
              </a:rPr>
              <a:t>"УВИДЕЛ" </a:t>
            </a:r>
            <a:r>
              <a:rPr lang="ru-RU" sz="2400" b="1" dirty="0" smtClean="0"/>
              <a:t>и </a:t>
            </a:r>
            <a:r>
              <a:rPr lang="ru-RU" sz="2400" b="1" dirty="0" smtClean="0">
                <a:solidFill>
                  <a:srgbClr val="FF0000"/>
                </a:solidFill>
              </a:rPr>
              <a:t>"ВЫГОРЕЛ" </a:t>
            </a:r>
            <a:r>
              <a:rPr lang="ru-RU" sz="2400" b="1" dirty="0" smtClean="0"/>
              <a:t>- глаголы второго спряжения. </a:t>
            </a:r>
          </a:p>
          <a:p>
            <a:r>
              <a:rPr lang="ru-RU" sz="2400" b="1" dirty="0" smtClean="0"/>
              <a:t>Подумайте, зависит ли правописание этих глаголов (выбор гласной в конце слова) от типа спряжения. </a:t>
            </a:r>
          </a:p>
          <a:p>
            <a:endParaRPr lang="ru-RU" sz="2400" b="1" dirty="0" smtClean="0"/>
          </a:p>
          <a:p>
            <a:r>
              <a:rPr lang="ru-RU" sz="2400" b="1" dirty="0" smtClean="0"/>
              <a:t>Еще один вопрос "на засыпку". С каким суффиксом следует писать глагол </a:t>
            </a:r>
            <a:r>
              <a:rPr lang="ru-RU" sz="2400" b="1" dirty="0" smtClean="0">
                <a:solidFill>
                  <a:srgbClr val="FF0000"/>
                </a:solidFill>
              </a:rPr>
              <a:t>ОБЕССИЛ...ТЬ</a:t>
            </a:r>
            <a:r>
              <a:rPr lang="ru-RU" sz="2400" b="1" dirty="0" smtClean="0"/>
              <a:t>? Намекну, что этот вопрос связан не только с орфографией и </a:t>
            </a:r>
            <a:r>
              <a:rPr lang="ru-RU" sz="2400" b="1" dirty="0" err="1" smtClean="0"/>
              <a:t>морфемикой</a:t>
            </a:r>
            <a:r>
              <a:rPr lang="ru-RU" sz="2400" b="1" dirty="0" smtClean="0"/>
              <a:t>, но и с морфологией (переходностью глагола).</a:t>
            </a:r>
            <a:endParaRPr lang="ru-RU" sz="2400" b="1" dirty="0"/>
          </a:p>
        </p:txBody>
      </p:sp>
    </p:spTree>
  </p:cSld>
  <p:clrMapOvr>
    <a:masterClrMapping/>
  </p:clrMapOvr>
  <p:transition spd="slow">
    <p:wheel spokes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214290"/>
            <a:ext cx="8643998" cy="69040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3. Морфология и синтаксис. </a:t>
            </a:r>
          </a:p>
          <a:p>
            <a:endParaRPr lang="ru-RU" dirty="0" smtClean="0"/>
          </a:p>
          <a:p>
            <a:r>
              <a:rPr lang="ru-RU" sz="2800" b="1" dirty="0" smtClean="0"/>
              <a:t>Знания по морфологии вы сможете применить, выполняя задания как части "А" (синтаксические нормы, пунктуация), так и части "В" (при анализе структуры предложений разных типов).</a:t>
            </a:r>
          </a:p>
          <a:p>
            <a:r>
              <a:rPr lang="ru-RU" sz="2800" b="1" dirty="0" smtClean="0"/>
              <a:t>При анализе СПП в заданиях ЕГЭ требуется различать союзы и союзные слова. Выпускники часто смешивают термины "союз", "союзное слово" и "местоимение".</a:t>
            </a:r>
          </a:p>
          <a:p>
            <a:r>
              <a:rPr lang="ru-RU" sz="2800" b="1" dirty="0" smtClean="0"/>
              <a:t>Союз и местоимение - морфологические понятия, а союзное слово - понятие синтаксическое (термин в синтаксисе сложного предложения). Рассмотрим пример:</a:t>
            </a:r>
          </a:p>
          <a:p>
            <a:endParaRPr lang="ru-RU" sz="2800" b="1" dirty="0" smtClean="0"/>
          </a:p>
        </p:txBody>
      </p:sp>
    </p:spTree>
  </p:cSld>
  <p:clrMapOvr>
    <a:masterClrMapping/>
  </p:clrMapOvr>
  <p:transition spd="slow">
    <p:wheel spokes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335846"/>
            <a:ext cx="8072494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Я знаю, ЧТО буду делать завтра.</a:t>
            </a:r>
          </a:p>
          <a:p>
            <a:endParaRPr lang="ru-RU" sz="2800" dirty="0" smtClean="0"/>
          </a:p>
          <a:p>
            <a:r>
              <a:rPr lang="ru-RU" sz="2800" dirty="0" smtClean="0"/>
              <a:t>В данном СПП слову ЧТО в можно дать ТРИ характеристики:</a:t>
            </a:r>
          </a:p>
          <a:p>
            <a:r>
              <a:rPr lang="ru-RU" sz="2800" dirty="0" smtClean="0"/>
              <a:t>1) как части речи - относительное местоимение (морфологическая характеристика)</a:t>
            </a:r>
          </a:p>
          <a:p>
            <a:r>
              <a:rPr lang="ru-RU" sz="2800" dirty="0" smtClean="0"/>
              <a:t>2) как средству связи в СПП - союзное слово (синтаксическая характеристика) </a:t>
            </a:r>
          </a:p>
          <a:p>
            <a:r>
              <a:rPr lang="ru-RU" sz="2800" dirty="0" smtClean="0"/>
              <a:t>3) как члену предложения - дополнение в придаточном (синтаксическая характеристика)</a:t>
            </a:r>
          </a:p>
          <a:p>
            <a:endParaRPr lang="ru-RU" sz="2800" dirty="0" smtClean="0"/>
          </a:p>
          <a:p>
            <a:r>
              <a:rPr lang="ru-RU" sz="2800" dirty="0" smtClean="0"/>
              <a:t>Неправильное употребление союзов приводит к нарушению синтаксических (грамматических) норм.</a:t>
            </a:r>
            <a:endParaRPr lang="ru-RU" sz="2800" dirty="0"/>
          </a:p>
        </p:txBody>
      </p:sp>
    </p:spTree>
  </p:cSld>
  <p:clrMapOvr>
    <a:masterClrMapping/>
  </p:clrMapOvr>
  <p:transition spd="slow">
    <p:wheel spokes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57166"/>
            <a:ext cx="9144000" cy="5214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500042"/>
            <a:ext cx="91440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Найдите предложение</a:t>
            </a:r>
          </a:p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 без грамматической ошибки</a:t>
            </a:r>
          </a:p>
          <a:p>
            <a:r>
              <a:rPr lang="ru-RU" sz="2800" dirty="0" smtClean="0"/>
              <a:t>1</a:t>
            </a:r>
            <a:r>
              <a:rPr lang="ru-RU" sz="2800" b="1" dirty="0" smtClean="0"/>
              <a:t>) 	Главный герой романа не только убил старуху-процентщицу, но и ее сестру. </a:t>
            </a:r>
          </a:p>
          <a:p>
            <a:r>
              <a:rPr lang="ru-RU" sz="2800" b="1" dirty="0" smtClean="0"/>
              <a:t>2) 	Раскольников не только совершил преступление, но и пытался теоретически обосновать необходимость подобного поступка.</a:t>
            </a:r>
          </a:p>
          <a:p>
            <a:r>
              <a:rPr lang="ru-RU" sz="2800" b="1" dirty="0" smtClean="0"/>
              <a:t>3) 	Эта книга адресована не только специалистам, а также широкому кругу читателей. </a:t>
            </a:r>
          </a:p>
          <a:p>
            <a:r>
              <a:rPr lang="ru-RU" sz="2800" b="1" dirty="0" smtClean="0"/>
              <a:t>4) 	Успех в соревновании зависит не только от сноровки, а и от знания технологии.</a:t>
            </a:r>
            <a:endParaRPr lang="ru-RU" sz="2800" b="1" dirty="0"/>
          </a:p>
        </p:txBody>
      </p:sp>
    </p:spTree>
  </p:cSld>
  <p:clrMapOvr>
    <a:masterClrMapping/>
  </p:clrMapOvr>
  <p:transition spd="slow">
    <p:wheel spokes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285728"/>
            <a:ext cx="8929718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С употреблением двойных сопоставительных союзов при однородных членах связано следующее пунктуационное правило: </a:t>
            </a:r>
            <a:r>
              <a:rPr lang="ru-RU" sz="2400" b="1" dirty="0" smtClean="0">
                <a:solidFill>
                  <a:srgbClr val="FF0000"/>
                </a:solidFill>
              </a:rPr>
              <a:t>запятая ставится только перед второй частью  сопоставительного союза.</a:t>
            </a:r>
          </a:p>
          <a:p>
            <a:r>
              <a:rPr lang="ru-RU" sz="2400" b="1" dirty="0" smtClean="0"/>
              <a:t>Незнание этого правила приводит к постановке лишней запятой (</a:t>
            </a:r>
            <a:r>
              <a:rPr lang="ru-RU" sz="2400" b="1" dirty="0" smtClean="0">
                <a:solidFill>
                  <a:srgbClr val="FF0000"/>
                </a:solidFill>
              </a:rPr>
              <a:t>л/</a:t>
            </a:r>
            <a:r>
              <a:rPr lang="ru-RU" sz="2400" b="1" dirty="0" err="1" smtClean="0">
                <a:solidFill>
                  <a:srgbClr val="FF0000"/>
                </a:solidFill>
              </a:rPr>
              <a:t>з</a:t>
            </a:r>
            <a:r>
              <a:rPr lang="ru-RU" sz="2400" b="1" dirty="0" smtClean="0"/>
              <a:t>), особенно в тех случаях, когда первая часть двойного союза внешне сходна с подчинительными союзами КАК, ЕСЛИ, ХОТЯ. Примеры:</a:t>
            </a:r>
          </a:p>
          <a:p>
            <a:endParaRPr lang="ru-RU" sz="2400" b="1" dirty="0" smtClean="0"/>
          </a:p>
          <a:p>
            <a:r>
              <a:rPr lang="ru-RU" sz="2400" b="1" dirty="0" smtClean="0"/>
              <a:t>1) Когда-то на острове </a:t>
            </a:r>
            <a:r>
              <a:rPr lang="ru-RU" sz="2400" b="1" dirty="0" err="1" smtClean="0"/>
              <a:t>Кильдине</a:t>
            </a:r>
            <a:r>
              <a:rPr lang="ru-RU" sz="2400" b="1" dirty="0" smtClean="0"/>
              <a:t>(</a:t>
            </a:r>
            <a:r>
              <a:rPr lang="ru-RU" sz="2400" b="1" dirty="0" smtClean="0">
                <a:solidFill>
                  <a:srgbClr val="FF0000"/>
                </a:solidFill>
              </a:rPr>
              <a:t>л/</a:t>
            </a:r>
            <a:r>
              <a:rPr lang="ru-RU" sz="2400" b="1" dirty="0" err="1" smtClean="0">
                <a:solidFill>
                  <a:srgbClr val="FF0000"/>
                </a:solidFill>
              </a:rPr>
              <a:t>з</a:t>
            </a:r>
            <a:r>
              <a:rPr lang="ru-RU" sz="2400" b="1" dirty="0" smtClean="0"/>
              <a:t>) как белых, так и голубых песцов было великое множество.</a:t>
            </a:r>
          </a:p>
          <a:p>
            <a:endParaRPr lang="ru-RU" sz="2400" b="1" dirty="0" smtClean="0"/>
          </a:p>
          <a:p>
            <a:r>
              <a:rPr lang="ru-RU" sz="2400" b="1" dirty="0" smtClean="0"/>
              <a:t>2) Туманы в Лондоне бывают(</a:t>
            </a:r>
            <a:r>
              <a:rPr lang="ru-RU" sz="2400" b="1" dirty="0" smtClean="0">
                <a:solidFill>
                  <a:srgbClr val="FF0000"/>
                </a:solidFill>
              </a:rPr>
              <a:t>л/</a:t>
            </a:r>
            <a:r>
              <a:rPr lang="ru-RU" sz="2400" b="1" dirty="0" err="1" smtClean="0">
                <a:solidFill>
                  <a:srgbClr val="FF0000"/>
                </a:solidFill>
              </a:rPr>
              <a:t>з</a:t>
            </a:r>
            <a:r>
              <a:rPr lang="ru-RU" sz="2400" b="1" dirty="0" smtClean="0"/>
              <a:t>) если не каждый день, то через день непременно.</a:t>
            </a:r>
          </a:p>
          <a:p>
            <a:endParaRPr lang="ru-RU" sz="2400" b="1" dirty="0" smtClean="0"/>
          </a:p>
          <a:p>
            <a:r>
              <a:rPr lang="ru-RU" sz="2400" b="1" dirty="0" smtClean="0"/>
              <a:t>3) Работа геологической партии была(</a:t>
            </a:r>
            <a:r>
              <a:rPr lang="ru-RU" sz="2400" b="1" dirty="0" smtClean="0">
                <a:solidFill>
                  <a:srgbClr val="FF0000"/>
                </a:solidFill>
              </a:rPr>
              <a:t>л/</a:t>
            </a:r>
            <a:r>
              <a:rPr lang="ru-RU" sz="2400" b="1" dirty="0" err="1" smtClean="0">
                <a:solidFill>
                  <a:srgbClr val="FF0000"/>
                </a:solidFill>
              </a:rPr>
              <a:t>з</a:t>
            </a:r>
            <a:r>
              <a:rPr lang="ru-RU" sz="2400" b="1" dirty="0" smtClean="0"/>
              <a:t>) хотя и трудной, но чрезвычайно полезной.</a:t>
            </a:r>
            <a:endParaRPr lang="ru-RU" sz="2400" b="1" dirty="0"/>
          </a:p>
        </p:txBody>
      </p:sp>
    </p:spTree>
  </p:cSld>
  <p:clrMapOvr>
    <a:masterClrMapping/>
  </p:clrMapOvr>
  <p:transition spd="slow">
    <p:wheel spokes="1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302359"/>
            <a:ext cx="892971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4. О частицах</a:t>
            </a:r>
          </a:p>
          <a:p>
            <a:endParaRPr lang="ru-RU" dirty="0" smtClean="0"/>
          </a:p>
          <a:p>
            <a:r>
              <a:rPr lang="ru-RU" sz="2400" b="1" dirty="0" smtClean="0"/>
              <a:t>Традиционно "коварными" в русской морфологии являются служебные слова, особенно частицы, которые чаще встречаются в части "В", но могут появиться и в некоторых заданиях части "А". </a:t>
            </a:r>
            <a:r>
              <a:rPr lang="ru-RU" sz="2400" b="1" dirty="0" smtClean="0">
                <a:solidFill>
                  <a:srgbClr val="FF0000"/>
                </a:solidFill>
              </a:rPr>
              <a:t>Ну, не видят выпускники частиц в тексте, и все тут!</a:t>
            </a:r>
          </a:p>
          <a:p>
            <a:r>
              <a:rPr lang="ru-RU" sz="2400" b="1" dirty="0" smtClean="0"/>
              <a:t>Между тем эти коротенькие словечки русского языка, ёмкие и многозначные, оттеняют эмоции, обогащают смысл высказывания. Без них речь слишком суха и строга. Не случайно частицы редко используются в научных текстах.</a:t>
            </a:r>
          </a:p>
          <a:p>
            <a:endParaRPr lang="ru-RU" sz="2400" b="1" dirty="0" smtClean="0"/>
          </a:p>
          <a:p>
            <a:r>
              <a:rPr lang="ru-RU" sz="2400" b="1" dirty="0" smtClean="0"/>
              <a:t>Сравните предложения:</a:t>
            </a:r>
          </a:p>
          <a:p>
            <a:r>
              <a:rPr lang="ru-RU" sz="2400" b="1" dirty="0" smtClean="0"/>
              <a:t>1) До поселка два километра.</a:t>
            </a:r>
          </a:p>
          <a:p>
            <a:r>
              <a:rPr lang="ru-RU" sz="2400" b="1" dirty="0" smtClean="0"/>
              <a:t>2) До поселка лишь два километра.</a:t>
            </a:r>
          </a:p>
          <a:p>
            <a:r>
              <a:rPr lang="ru-RU" sz="2400" b="1" dirty="0" smtClean="0"/>
              <a:t>3) До поселка всего два километра.</a:t>
            </a:r>
          </a:p>
          <a:p>
            <a:r>
              <a:rPr lang="ru-RU" sz="2400" b="1" dirty="0" smtClean="0"/>
              <a:t>4) До поселка всего-то два километра!</a:t>
            </a:r>
            <a:endParaRPr lang="ru-RU" sz="2400" b="1" dirty="0"/>
          </a:p>
        </p:txBody>
      </p:sp>
    </p:spTree>
  </p:cSld>
  <p:clrMapOvr>
    <a:masterClrMapping/>
  </p:clrMapOvr>
  <p:transition spd="slow">
    <p:wheel spokes="1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214290"/>
            <a:ext cx="892971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Сравните предложения:</a:t>
            </a:r>
          </a:p>
          <a:p>
            <a:r>
              <a:rPr lang="ru-RU" sz="2800" b="1" dirty="0" smtClean="0"/>
              <a:t>1) До поселка два километра.</a:t>
            </a:r>
          </a:p>
          <a:p>
            <a:r>
              <a:rPr lang="ru-RU" sz="2800" b="1" dirty="0" smtClean="0"/>
              <a:t>2) До поселка </a:t>
            </a:r>
            <a:r>
              <a:rPr lang="ru-RU" sz="2800" b="1" dirty="0" smtClean="0">
                <a:solidFill>
                  <a:srgbClr val="FF0000"/>
                </a:solidFill>
              </a:rPr>
              <a:t>лишь</a:t>
            </a:r>
            <a:r>
              <a:rPr lang="ru-RU" sz="2800" b="1" dirty="0" smtClean="0"/>
              <a:t> два километра.</a:t>
            </a:r>
          </a:p>
          <a:p>
            <a:r>
              <a:rPr lang="ru-RU" sz="2800" b="1" dirty="0" smtClean="0"/>
              <a:t>3) До поселка </a:t>
            </a:r>
            <a:r>
              <a:rPr lang="ru-RU" sz="2800" b="1" dirty="0" smtClean="0">
                <a:solidFill>
                  <a:srgbClr val="FF0000"/>
                </a:solidFill>
              </a:rPr>
              <a:t>всего</a:t>
            </a:r>
            <a:r>
              <a:rPr lang="ru-RU" sz="2800" b="1" dirty="0" smtClean="0"/>
              <a:t> два километра.</a:t>
            </a:r>
          </a:p>
          <a:p>
            <a:r>
              <a:rPr lang="ru-RU" sz="2800" b="1" dirty="0" smtClean="0"/>
              <a:t>4) До поселка </a:t>
            </a:r>
            <a:r>
              <a:rPr lang="ru-RU" sz="2800" b="1" dirty="0" smtClean="0">
                <a:solidFill>
                  <a:srgbClr val="FF0000"/>
                </a:solidFill>
              </a:rPr>
              <a:t>всего-то</a:t>
            </a:r>
            <a:r>
              <a:rPr lang="ru-RU" sz="2800" b="1" dirty="0" smtClean="0"/>
              <a:t> два километра</a:t>
            </a: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2357430"/>
            <a:ext cx="8786842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Выделенные частицы вносят в количественное значение (2 км) различные смысловые и эмоциональные оттенки, при этом "лишь" свойственна скорее книжному стилю речи, а "всего" и "всего-то" - разговорному.</a:t>
            </a:r>
          </a:p>
          <a:p>
            <a:endParaRPr lang="ru-RU" dirty="0" smtClean="0"/>
          </a:p>
          <a:p>
            <a:r>
              <a:rPr lang="ru-RU" sz="2400" dirty="0" smtClean="0"/>
              <a:t>Не показалось ли вам, что "всего" - это местоимение? Коварство частиц в том и состоит, что ими могут становиться разные части речи (союзы, местоимения и другие). </a:t>
            </a:r>
            <a:endParaRPr lang="ru-RU" dirty="0"/>
          </a:p>
        </p:txBody>
      </p:sp>
    </p:spTree>
  </p:cSld>
  <p:clrMapOvr>
    <a:masterClrMapping/>
  </p:clrMapOvr>
  <p:transition spd="slow">
    <p:wheel spokes="1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857232"/>
            <a:ext cx="842968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В следующих двух предложениях слово "всего" - определительное местоимение "весь" в косвенном падеже:</a:t>
            </a:r>
          </a:p>
          <a:p>
            <a:endParaRPr lang="ru-RU" sz="2800" b="1" dirty="0" smtClean="0"/>
          </a:p>
          <a:p>
            <a:r>
              <a:rPr lang="ru-RU" sz="2800" b="1" dirty="0" smtClean="0"/>
              <a:t>Ветеринар осмотрел </a:t>
            </a:r>
            <a:r>
              <a:rPr lang="ru-RU" sz="2800" b="1" dirty="0" smtClean="0">
                <a:solidFill>
                  <a:srgbClr val="FF0000"/>
                </a:solidFill>
              </a:rPr>
              <a:t>всего</a:t>
            </a:r>
            <a:r>
              <a:rPr lang="ru-RU" sz="2800" b="1" dirty="0" smtClean="0"/>
              <a:t> (В.п., Ед.ч., М.р.) больного щенка.</a:t>
            </a:r>
          </a:p>
          <a:p>
            <a:endParaRPr lang="ru-RU" sz="2800" b="1" dirty="0" smtClean="0"/>
          </a:p>
          <a:p>
            <a:r>
              <a:rPr lang="ru-RU" sz="2800" b="1" dirty="0" smtClean="0">
                <a:solidFill>
                  <a:srgbClr val="FF0000"/>
                </a:solidFill>
              </a:rPr>
              <a:t>Всего </a:t>
            </a:r>
            <a:r>
              <a:rPr lang="ru-RU" sz="2800" b="1" dirty="0" smtClean="0"/>
              <a:t>(Р.п., Ед.ч., Ср.р.) литературного наследия Льва Толстого я не прочитал.</a:t>
            </a:r>
          </a:p>
          <a:p>
            <a:endParaRPr lang="ru-RU" sz="2800" b="1" dirty="0" smtClean="0"/>
          </a:p>
          <a:p>
            <a:r>
              <a:rPr lang="ru-RU" sz="2800" b="1" dirty="0" smtClean="0"/>
              <a:t>В отличие от местоимения, частица - неизменяемая часть речи.</a:t>
            </a:r>
            <a:endParaRPr lang="ru-RU" sz="2800" b="1" dirty="0"/>
          </a:p>
        </p:txBody>
      </p:sp>
    </p:spTree>
  </p:cSld>
  <p:clrMapOvr>
    <a:masterClrMapping/>
  </p:clrMapOvr>
  <p:transition spd="slow">
    <p:wheel spokes="1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5720" y="785794"/>
            <a:ext cx="8643998" cy="50167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По решению органов местного самоуправления(1) скоро в нашем городе начнется компания по его благоустройству(2) однако(3) точные сроки ее(4) к сожалению(5) пока не определены.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wheel spokes="1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571480"/>
            <a:ext cx="8858280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/>
              <a:t>Какая морфологическая характеристика соответствует слову СУМРАЧНО в предложении:</a:t>
            </a:r>
          </a:p>
          <a:p>
            <a:endParaRPr lang="ru-RU" sz="4000" b="1" dirty="0" smtClean="0"/>
          </a:p>
          <a:p>
            <a:r>
              <a:rPr lang="ru-RU" sz="4800" dirty="0" smtClean="0"/>
              <a:t> </a:t>
            </a:r>
            <a:r>
              <a:rPr lang="ru-RU" sz="5400" dirty="0" smtClean="0"/>
              <a:t>Озеро обступают старые ивы, поэтому на нем всегда безветренно и сумрачно, даже в солнечный день.</a:t>
            </a:r>
            <a:endParaRPr lang="ru-RU" sz="5400" dirty="0"/>
          </a:p>
        </p:txBody>
      </p:sp>
    </p:spTree>
  </p:cSld>
  <p:clrMapOvr>
    <a:masterClrMapping/>
  </p:clrMapOvr>
  <p:transition spd="slow">
    <p:wheel spokes="1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353490" y="1142984"/>
            <a:ext cx="679041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«На ошибках учатся»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7159" y="3244334"/>
            <a:ext cx="857256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Хитрые Правила</a:t>
            </a:r>
          </a:p>
          <a:p>
            <a:pPr lvl="0"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от Константина</a:t>
            </a:r>
          </a:p>
          <a:p>
            <a:pPr lvl="0" algn="ctr"/>
            <a:r>
              <a:rPr lang="ru-RU" sz="5400" b="1" dirty="0" smtClean="0">
                <a:solidFill>
                  <a:srgbClr val="FF0000"/>
                </a:solidFill>
              </a:rPr>
              <a:t>:-)</a:t>
            </a:r>
          </a:p>
          <a:p>
            <a:pPr algn="ctr"/>
            <a:endParaRPr lang="ru-RU" sz="54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/>
              <a:t>*Не забывайте про букву "Ё", иначе трудно различить </a:t>
            </a:r>
            <a:r>
              <a:rPr lang="ru-RU" sz="3600" b="1" dirty="0" err="1" smtClean="0"/>
              <a:t>падЕж</a:t>
            </a:r>
            <a:r>
              <a:rPr lang="ru-RU" sz="3600" b="1" dirty="0" smtClean="0"/>
              <a:t> и </a:t>
            </a:r>
            <a:r>
              <a:rPr lang="ru-RU" sz="3600" b="1" dirty="0" err="1" smtClean="0"/>
              <a:t>падЁж</a:t>
            </a:r>
            <a:r>
              <a:rPr lang="ru-RU" sz="3600" b="1" dirty="0" smtClean="0"/>
              <a:t>, </a:t>
            </a:r>
            <a:r>
              <a:rPr lang="ru-RU" sz="3600" b="1" dirty="0" err="1" smtClean="0"/>
              <a:t>нЕбо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и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нЁбо</a:t>
            </a:r>
            <a:r>
              <a:rPr lang="ru-RU" sz="3600" b="1" dirty="0" smtClean="0"/>
              <a:t>, осел и </a:t>
            </a:r>
            <a:r>
              <a:rPr lang="ru-RU" sz="3600" b="1" dirty="0" err="1" smtClean="0"/>
              <a:t>осЁл</a:t>
            </a:r>
            <a:r>
              <a:rPr lang="ru-RU" sz="3600" b="1" dirty="0" smtClean="0"/>
              <a:t>, </a:t>
            </a:r>
            <a:r>
              <a:rPr lang="ru-RU" sz="3600" b="1" dirty="0" err="1" smtClean="0"/>
              <a:t>совершЕнный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и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совершЁнный</a:t>
            </a:r>
            <a:r>
              <a:rPr lang="ru-RU" sz="3600" b="1" dirty="0" smtClean="0"/>
              <a:t>, </a:t>
            </a:r>
            <a:r>
              <a:rPr lang="ru-RU" sz="3600" b="1" dirty="0" err="1" smtClean="0"/>
              <a:t>всЕ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и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всЁ</a:t>
            </a:r>
            <a:r>
              <a:rPr lang="ru-RU" sz="3600" b="1" dirty="0" smtClean="0"/>
              <a:t>.</a:t>
            </a:r>
          </a:p>
          <a:p>
            <a:r>
              <a:rPr lang="ru-RU" sz="3600" b="1" dirty="0" smtClean="0"/>
              <a:t>*</a:t>
            </a:r>
            <a:r>
              <a:rPr lang="ru-RU" sz="3600" b="1" dirty="0" err="1" smtClean="0"/>
              <a:t>Небезинтересно</a:t>
            </a:r>
            <a:r>
              <a:rPr lang="ru-RU" sz="3600" b="1" dirty="0" smtClean="0"/>
              <a:t> было бы </a:t>
            </a:r>
            <a:r>
              <a:rPr lang="ru-RU" sz="3600" b="1" dirty="0" err="1" smtClean="0"/>
              <a:t>взымать</a:t>
            </a:r>
            <a:r>
              <a:rPr lang="ru-RU" sz="3600" b="1" dirty="0" smtClean="0"/>
              <a:t> штраф с </a:t>
            </a:r>
            <a:r>
              <a:rPr lang="ru-RU" sz="3600" b="1" dirty="0" err="1" smtClean="0"/>
              <a:t>безолаберных</a:t>
            </a:r>
            <a:r>
              <a:rPr lang="ru-RU" sz="3600" b="1" dirty="0" smtClean="0"/>
              <a:t> за неверное написание гласных после приставок.</a:t>
            </a:r>
          </a:p>
          <a:p>
            <a:r>
              <a:rPr lang="ru-RU" sz="3600" b="1" dirty="0" smtClean="0"/>
              <a:t>*У слова "нет" нету форм изменения.</a:t>
            </a:r>
          </a:p>
          <a:p>
            <a:r>
              <a:rPr lang="ru-RU" sz="3600" b="1" dirty="0" smtClean="0"/>
              <a:t>Мягкий знак в неопределённой форме глагола должен находится на своём месте, что иногда </a:t>
            </a:r>
            <a:r>
              <a:rPr lang="ru-RU" sz="3600" b="1" dirty="0" err="1" smtClean="0"/>
              <a:t>забываеться</a:t>
            </a:r>
            <a:r>
              <a:rPr lang="ru-RU" sz="3600" b="1" dirty="0" smtClean="0"/>
              <a:t>.</a:t>
            </a:r>
            <a:endParaRPr lang="ru-RU" sz="3600" b="1" dirty="0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642918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/>
              <a:t>*Плохо зная грамматику, сложные конструкции должны употребляться с осторожностью.</a:t>
            </a:r>
          </a:p>
          <a:p>
            <a:r>
              <a:rPr lang="ru-RU" sz="3600" b="1" dirty="0" smtClean="0"/>
              <a:t>*Которые являются придаточными предложениями, составлять надо правильно.</a:t>
            </a:r>
          </a:p>
          <a:p>
            <a:r>
              <a:rPr lang="ru-RU" sz="3600" b="1" dirty="0" smtClean="0"/>
              <a:t>*Применяя неоднородное, сочетающееся с причастным оборотом, определение, после оборота запятую не ставьте.</a:t>
            </a:r>
            <a:endParaRPr lang="ru-RU" sz="3600" b="1" dirty="0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28670"/>
            <a:ext cx="9144000" cy="535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1"/>
            <a:ext cx="9001156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dirty="0" smtClean="0">
                <a:solidFill>
                  <a:srgbClr val="FF0000"/>
                </a:solidFill>
              </a:rPr>
              <a:t>:-)</a:t>
            </a:r>
          </a:p>
          <a:p>
            <a:r>
              <a:rPr lang="ru-RU" sz="4400" b="1" dirty="0" smtClean="0"/>
              <a:t>Не используйте запятые, там, где они не нужны.</a:t>
            </a:r>
          </a:p>
          <a:p>
            <a:r>
              <a:rPr lang="ru-RU" sz="4400" b="1" dirty="0" smtClean="0"/>
              <a:t>Вводную конструкцию конечно же выделяйте запятыми</a:t>
            </a:r>
            <a:r>
              <a:rPr lang="ru-RU" sz="4400" dirty="0" smtClean="0"/>
              <a:t>.</a:t>
            </a:r>
          </a:p>
          <a:p>
            <a:r>
              <a:rPr lang="ru-RU" sz="4400" b="1" dirty="0" smtClean="0"/>
              <a:t>Притом, некоторые слова, буквально,  очень похожие на вводные, как раз, запятыми никогда не выделяйте.</a:t>
            </a:r>
            <a:endParaRPr lang="ru-RU" sz="4400" b="1" dirty="0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9144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smtClean="0">
                <a:solidFill>
                  <a:srgbClr val="FF0000"/>
                </a:solidFill>
              </a:rPr>
              <a:t>Правила от Константина </a:t>
            </a:r>
          </a:p>
          <a:p>
            <a:r>
              <a:rPr lang="ru-RU" sz="3600" b="1" dirty="0" smtClean="0"/>
              <a:t>Никакой самовлюблённый Банк, его Президент и Председатель Совета Директоров не пишутся с заглавной буквы.</a:t>
            </a:r>
          </a:p>
          <a:p>
            <a:r>
              <a:rPr lang="ru-RU" sz="3600" b="1" dirty="0" smtClean="0"/>
              <a:t>Склонять числительные можно сто двадцать пятью способами, но только один из них правильный.</a:t>
            </a:r>
          </a:p>
          <a:p>
            <a:r>
              <a:rPr lang="ru-RU" sz="3600" b="1" dirty="0" err="1" smtClean="0"/>
              <a:t>Неделите</a:t>
            </a:r>
            <a:r>
              <a:rPr lang="ru-RU" sz="3600" b="1" dirty="0" smtClean="0"/>
              <a:t> </a:t>
            </a:r>
            <a:r>
              <a:rPr lang="en-US" sz="3600" b="1" dirty="0" smtClean="0"/>
              <a:t> </a:t>
            </a:r>
            <a:r>
              <a:rPr lang="ru-RU" sz="3600" b="1" dirty="0" smtClean="0"/>
              <a:t>не делимое и не соединяйте разно родное, а кое что пишите через дефис.</a:t>
            </a:r>
            <a:endParaRPr lang="ru-RU" sz="3600" b="1" dirty="0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214290"/>
            <a:ext cx="892971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Правила от Константина</a:t>
            </a:r>
          </a:p>
          <a:p>
            <a:r>
              <a:rPr lang="ru-RU" sz="2800" b="1" dirty="0" smtClean="0"/>
              <a:t>*Удобочитаемость нарушается порой пишущим неправильным выбором формы дополнения.</a:t>
            </a:r>
          </a:p>
          <a:p>
            <a:endParaRPr lang="ru-RU" sz="2800" b="1" dirty="0" smtClean="0"/>
          </a:p>
          <a:p>
            <a:r>
              <a:rPr lang="ru-RU" sz="2800" b="1" dirty="0" smtClean="0"/>
              <a:t>*По нашему глубокому убеждению, мы полагаем, что автор, когда он пишет текст, определённо не должен приобретать дурную привычку, заключающуюся в том, чтобы использовать чересчур много ненужных слов, которые в действительности совершенно не являются необходимыми для того, чтобы выразить свою мысль.</a:t>
            </a:r>
          </a:p>
          <a:p>
            <a:r>
              <a:rPr lang="ru-RU" sz="2800" b="1" dirty="0" smtClean="0"/>
              <a:t>*Если блин, ну это, короче, хочешь типа чтобы слушали, ты как бы того, ну, сорняки и вообще особо не э-э-э, используй, вот.</a:t>
            </a:r>
            <a:endParaRPr lang="ru-RU" sz="2800" b="1" dirty="0"/>
          </a:p>
        </p:txBody>
      </p:sp>
    </p:spTree>
  </p:cSld>
  <p:clrMapOvr>
    <a:masterClrMapping/>
  </p:clrMapOvr>
  <p:transition spd="slow">
    <p:wheel spokes="1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71539" y="1928802"/>
            <a:ext cx="7286676" cy="280076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Учим наизусть: </a:t>
            </a:r>
            <a:endParaRPr lang="ru-RU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u="sng" dirty="0" smtClean="0">
                <a:solidFill>
                  <a:srgbClr val="FF0000"/>
                </a:solidFill>
              </a:rPr>
              <a:t>Разряды местоимений </a:t>
            </a:r>
          </a:p>
          <a:p>
            <a:r>
              <a:rPr lang="ru-RU" sz="2400" b="1" u="sng" dirty="0" smtClean="0"/>
              <a:t>ЛИЧНЫЕ</a:t>
            </a:r>
            <a:r>
              <a:rPr lang="ru-RU" sz="2400" b="1" dirty="0" smtClean="0"/>
              <a:t>: я, мы, ты, вы, он, она, оно, они;</a:t>
            </a:r>
          </a:p>
          <a:p>
            <a:r>
              <a:rPr lang="ru-RU" sz="2400" b="1" u="sng" dirty="0" smtClean="0"/>
              <a:t>ВОЗВРАТНОЕ</a:t>
            </a:r>
            <a:r>
              <a:rPr lang="ru-RU" sz="2400" b="1" dirty="0" smtClean="0"/>
              <a:t>: себя;</a:t>
            </a:r>
          </a:p>
          <a:p>
            <a:r>
              <a:rPr lang="ru-RU" sz="2400" b="1" u="sng" dirty="0" smtClean="0"/>
              <a:t>ВОПРОСИТЕЛЬНЫЕ </a:t>
            </a:r>
            <a:r>
              <a:rPr lang="ru-RU" sz="2400" b="1" dirty="0" smtClean="0"/>
              <a:t>(употребляются в вопросе): кто? что? какой? чей? который? каков? сколько?</a:t>
            </a:r>
          </a:p>
          <a:p>
            <a:r>
              <a:rPr lang="ru-RU" sz="2400" b="1" u="sng" dirty="0" smtClean="0"/>
              <a:t>ОТНОСИТЕЛЬНЫЕ </a:t>
            </a:r>
            <a:r>
              <a:rPr lang="ru-RU" sz="2400" b="1" dirty="0" smtClean="0"/>
              <a:t>- те же, что и вопросительные, но употребляемые в качестве союзных слов в сложноподчиненных предложениях;</a:t>
            </a:r>
          </a:p>
          <a:p>
            <a:r>
              <a:rPr lang="ru-RU" sz="2400" b="1" u="sng" dirty="0" smtClean="0"/>
              <a:t>ПРИТЯЖАТЕЛЬНЫЕ:</a:t>
            </a:r>
            <a:r>
              <a:rPr lang="ru-RU" sz="2400" b="1" dirty="0" smtClean="0"/>
              <a:t> мой, твой, наш, ваш, свой;</a:t>
            </a:r>
          </a:p>
          <a:p>
            <a:r>
              <a:rPr lang="ru-RU" sz="2400" b="1" dirty="0" smtClean="0"/>
              <a:t>его, её, их (личные в значении притяжательных);</a:t>
            </a:r>
          </a:p>
          <a:p>
            <a:r>
              <a:rPr lang="ru-RU" sz="2400" b="1" u="sng" dirty="0" smtClean="0"/>
              <a:t>УКАЗАТЕЛЬНЫЕ</a:t>
            </a:r>
            <a:r>
              <a:rPr lang="ru-RU" sz="2400" b="1" dirty="0" smtClean="0"/>
              <a:t>: тот(та, то, те), этот(...), таков(...), такой(...), столько; </a:t>
            </a:r>
          </a:p>
          <a:p>
            <a:r>
              <a:rPr lang="ru-RU" sz="2400" b="1" u="sng" dirty="0" smtClean="0"/>
              <a:t>ОПРЕДЕЛИТЕЛЬНЫЕ</a:t>
            </a:r>
            <a:r>
              <a:rPr lang="ru-RU" sz="2400" b="1" dirty="0" smtClean="0"/>
              <a:t>: весь, всякий, каждый, любой, иной, другой, сам, самый;</a:t>
            </a:r>
          </a:p>
          <a:p>
            <a:r>
              <a:rPr lang="ru-RU" sz="2400" b="1" u="sng" dirty="0" smtClean="0"/>
              <a:t>НЕОПРЕДЕЛЕННЫЕ</a:t>
            </a:r>
            <a:r>
              <a:rPr lang="ru-RU" sz="2400" b="1" dirty="0" smtClean="0"/>
              <a:t>: кто-то, кое-что, какой-нибудь, чей-либо, некто, некий и т.п.</a:t>
            </a:r>
          </a:p>
          <a:p>
            <a:r>
              <a:rPr lang="ru-RU" sz="2400" b="1" u="sng" dirty="0" smtClean="0"/>
              <a:t>ОТРИЦАТЕЛЬНЫЕ</a:t>
            </a:r>
            <a:r>
              <a:rPr lang="ru-RU" sz="2400" b="1" dirty="0" smtClean="0"/>
              <a:t>: никто, ничто, ни от кого, ни о чём; нечего, некем, не о чем и т.п.</a:t>
            </a:r>
            <a:endParaRPr lang="ru-RU" sz="2400" b="1" dirty="0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914400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ПРОИЗВОДНЫЕ ПРЕДЛОГИ</a:t>
            </a:r>
          </a:p>
          <a:p>
            <a:r>
              <a:rPr lang="ru-RU" sz="4400" u="sng" dirty="0" smtClean="0"/>
              <a:t>НАРЕЧНЫЕ</a:t>
            </a:r>
            <a:r>
              <a:rPr lang="ru-RU" sz="4400" dirty="0" smtClean="0"/>
              <a:t>: вокруг, впереди, мимо, вслед, согласно, подобно, навстречу</a:t>
            </a:r>
          </a:p>
          <a:p>
            <a:r>
              <a:rPr lang="ru-RU" sz="4400" u="sng" dirty="0" smtClean="0"/>
              <a:t>ОТЫМЕННЫЕ:</a:t>
            </a:r>
            <a:r>
              <a:rPr lang="ru-RU" sz="4400" dirty="0" smtClean="0"/>
              <a:t> в течение, в продолжение, вследствие, в виде, в связи с, наперекор, ввиду, вместо, вроде, наподобие, насчет, за счет</a:t>
            </a:r>
          </a:p>
          <a:p>
            <a:r>
              <a:rPr lang="ru-RU" sz="4400" u="sng" dirty="0" smtClean="0"/>
              <a:t>ОТГЛАГОЛЬНЫЕ:</a:t>
            </a:r>
            <a:r>
              <a:rPr lang="ru-RU" sz="4400" dirty="0" smtClean="0"/>
              <a:t> благодаря, несмотря на, начиная с, исключая, включая</a:t>
            </a:r>
            <a:endParaRPr lang="ru-RU" sz="4400" dirty="0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9144000" cy="769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rgbClr val="FF0000"/>
                </a:solidFill>
              </a:rPr>
              <a:t>ГРУППЫ СОЧИНИТЕЛЬНЫХ СОЮЗОВ</a:t>
            </a:r>
          </a:p>
          <a:p>
            <a:r>
              <a:rPr lang="ru-RU" sz="2800" dirty="0" smtClean="0"/>
              <a:t>1</a:t>
            </a:r>
            <a:r>
              <a:rPr lang="ru-RU" sz="3200" dirty="0" smtClean="0"/>
              <a:t>. </a:t>
            </a:r>
            <a:r>
              <a:rPr lang="ru-RU" sz="3200" u="sng" dirty="0" smtClean="0"/>
              <a:t>Соединительные:</a:t>
            </a:r>
            <a:r>
              <a:rPr lang="ru-RU" sz="3200" dirty="0" smtClean="0"/>
              <a:t> и, да (в значении "и"), ни-ни, тоже, также </a:t>
            </a:r>
          </a:p>
          <a:p>
            <a:r>
              <a:rPr lang="ru-RU" sz="3200" dirty="0" smtClean="0"/>
              <a:t>2. </a:t>
            </a:r>
            <a:r>
              <a:rPr lang="ru-RU" sz="3200" u="sng" dirty="0" smtClean="0"/>
              <a:t>Разделительные</a:t>
            </a:r>
            <a:r>
              <a:rPr lang="ru-RU" sz="3200" dirty="0" smtClean="0"/>
              <a:t>: или, либо, то-то, не </a:t>
            </a:r>
            <a:r>
              <a:rPr lang="ru-RU" sz="3200" dirty="0" err="1" smtClean="0"/>
              <a:t>то-не</a:t>
            </a:r>
            <a:r>
              <a:rPr lang="ru-RU" sz="3200" dirty="0" smtClean="0"/>
              <a:t> то, то </a:t>
            </a:r>
            <a:r>
              <a:rPr lang="ru-RU" sz="3200" dirty="0" err="1" smtClean="0"/>
              <a:t>ли-то</a:t>
            </a:r>
            <a:r>
              <a:rPr lang="ru-RU" sz="3200" dirty="0" smtClean="0"/>
              <a:t> ли </a:t>
            </a:r>
          </a:p>
          <a:p>
            <a:r>
              <a:rPr lang="ru-RU" sz="3200" dirty="0" smtClean="0"/>
              <a:t>3. </a:t>
            </a:r>
            <a:r>
              <a:rPr lang="ru-RU" sz="3200" u="sng" dirty="0" smtClean="0"/>
              <a:t>Противительные</a:t>
            </a:r>
            <a:r>
              <a:rPr lang="ru-RU" sz="3200" dirty="0" smtClean="0"/>
              <a:t>: а, но, да (</a:t>
            </a:r>
            <a:r>
              <a:rPr lang="ru-RU" sz="3200" dirty="0" err="1" smtClean="0"/>
              <a:t>=но</a:t>
            </a:r>
            <a:r>
              <a:rPr lang="ru-RU" sz="3200" dirty="0" smtClean="0"/>
              <a:t>), зато, однако, же </a:t>
            </a:r>
          </a:p>
          <a:p>
            <a:r>
              <a:rPr lang="ru-RU" sz="3200" dirty="0" smtClean="0"/>
              <a:t>4. </a:t>
            </a:r>
            <a:r>
              <a:rPr lang="ru-RU" sz="3200" u="sng" dirty="0" smtClean="0"/>
              <a:t>Двойные (сопоставительные): </a:t>
            </a:r>
          </a:p>
          <a:p>
            <a:r>
              <a:rPr lang="ru-RU" sz="3200" dirty="0" smtClean="0"/>
              <a:t>как..., так и </a:t>
            </a:r>
          </a:p>
          <a:p>
            <a:r>
              <a:rPr lang="ru-RU" sz="3200" dirty="0" smtClean="0"/>
              <a:t>не только..., но и</a:t>
            </a:r>
          </a:p>
          <a:p>
            <a:r>
              <a:rPr lang="ru-RU" sz="3200" dirty="0" smtClean="0"/>
              <a:t>не столько..., сколько</a:t>
            </a:r>
          </a:p>
          <a:p>
            <a:r>
              <a:rPr lang="ru-RU" sz="3200" dirty="0" smtClean="0"/>
              <a:t>не так..., как </a:t>
            </a:r>
          </a:p>
          <a:p>
            <a:r>
              <a:rPr lang="ru-RU" sz="3200" dirty="0" smtClean="0"/>
              <a:t>хотя и..., но</a:t>
            </a:r>
          </a:p>
          <a:p>
            <a:r>
              <a:rPr lang="ru-RU" sz="3200" dirty="0" smtClean="0"/>
              <a:t>не то что(бы)..., но (а)</a:t>
            </a:r>
          </a:p>
          <a:p>
            <a:r>
              <a:rPr lang="ru-RU" sz="3200" dirty="0" smtClean="0"/>
              <a:t>если не..., то </a:t>
            </a:r>
          </a:p>
          <a:p>
            <a:endParaRPr lang="ru-RU" sz="2800" dirty="0" smtClean="0"/>
          </a:p>
          <a:p>
            <a:endParaRPr lang="ru-RU" dirty="0" smtClean="0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14290"/>
            <a:ext cx="9144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u="sng" dirty="0" smtClean="0">
                <a:solidFill>
                  <a:srgbClr val="FF0000"/>
                </a:solidFill>
              </a:rPr>
              <a:t>ПОДЧИНИТЕЛЬНЫЕ СОЮЗЫ </a:t>
            </a:r>
          </a:p>
          <a:p>
            <a:r>
              <a:rPr lang="ru-RU" sz="3200" dirty="0" smtClean="0"/>
              <a:t>1.Что, как, </a:t>
            </a:r>
            <a:r>
              <a:rPr lang="ru-RU" sz="3200" u="sng" dirty="0" smtClean="0"/>
              <a:t>ли </a:t>
            </a:r>
            <a:r>
              <a:rPr lang="ru-RU" sz="3200" dirty="0" smtClean="0"/>
              <a:t>(частица в роли союза)</a:t>
            </a:r>
          </a:p>
          <a:p>
            <a:r>
              <a:rPr lang="ru-RU" sz="3200" dirty="0" smtClean="0"/>
              <a:t>2.</a:t>
            </a:r>
            <a:r>
              <a:rPr lang="ru-RU" sz="3200" u="sng" dirty="0" smtClean="0"/>
              <a:t>Временны</a:t>
            </a:r>
            <a:r>
              <a:rPr lang="ru-RU" sz="3200" dirty="0" smtClean="0"/>
              <a:t>е: когда, пока, едва, с тех пор как, лишь только</a:t>
            </a:r>
          </a:p>
          <a:p>
            <a:r>
              <a:rPr lang="ru-RU" sz="3200" dirty="0" smtClean="0"/>
              <a:t>3.</a:t>
            </a:r>
            <a:r>
              <a:rPr lang="ru-RU" sz="3200" u="sng" dirty="0" smtClean="0"/>
              <a:t>Причинные</a:t>
            </a:r>
            <a:r>
              <a:rPr lang="ru-RU" sz="3200" dirty="0" smtClean="0"/>
              <a:t>: потому что, так как, ибо, ввиду того что</a:t>
            </a:r>
          </a:p>
          <a:p>
            <a:r>
              <a:rPr lang="ru-RU" sz="3200" dirty="0" smtClean="0"/>
              <a:t>4.</a:t>
            </a:r>
            <a:r>
              <a:rPr lang="ru-RU" sz="3200" u="sng" dirty="0" smtClean="0"/>
              <a:t>Условные</a:t>
            </a:r>
            <a:r>
              <a:rPr lang="ru-RU" sz="3200" dirty="0" smtClean="0"/>
              <a:t>: если, коли, кабы, раз</a:t>
            </a:r>
          </a:p>
          <a:p>
            <a:r>
              <a:rPr lang="ru-RU" sz="3200" dirty="0" smtClean="0"/>
              <a:t>5.</a:t>
            </a:r>
            <a:r>
              <a:rPr lang="ru-RU" sz="3200" u="sng" dirty="0" smtClean="0"/>
              <a:t>Уступительные</a:t>
            </a:r>
            <a:r>
              <a:rPr lang="ru-RU" sz="3200" dirty="0" smtClean="0"/>
              <a:t>: хотя, несмотря на то что, вопреки тому что</a:t>
            </a:r>
          </a:p>
          <a:p>
            <a:r>
              <a:rPr lang="ru-RU" sz="3200" dirty="0" smtClean="0"/>
              <a:t>6.</a:t>
            </a:r>
            <a:r>
              <a:rPr lang="ru-RU" sz="3200" u="sng" dirty="0" smtClean="0"/>
              <a:t>Следствия</a:t>
            </a:r>
            <a:r>
              <a:rPr lang="ru-RU" sz="3200" dirty="0" smtClean="0"/>
              <a:t>: так что</a:t>
            </a:r>
          </a:p>
          <a:p>
            <a:r>
              <a:rPr lang="ru-RU" sz="3200" dirty="0" smtClean="0"/>
              <a:t>7.</a:t>
            </a:r>
            <a:r>
              <a:rPr lang="ru-RU" sz="3200" u="sng" dirty="0" smtClean="0"/>
              <a:t>Целевые</a:t>
            </a:r>
            <a:r>
              <a:rPr lang="ru-RU" sz="3200" dirty="0" smtClean="0"/>
              <a:t>: чтобы, для того чтобы, с тем чтобы</a:t>
            </a:r>
          </a:p>
          <a:p>
            <a:r>
              <a:rPr lang="ru-RU" sz="3200" dirty="0" smtClean="0"/>
              <a:t>8.</a:t>
            </a:r>
            <a:r>
              <a:rPr lang="ru-RU" sz="3200" u="sng" dirty="0" smtClean="0"/>
              <a:t>Сравнительные</a:t>
            </a:r>
            <a:r>
              <a:rPr lang="ru-RU" sz="3200" dirty="0" smtClean="0"/>
              <a:t>: как, как будто, словно, точно, подобно тому как</a:t>
            </a:r>
            <a:endParaRPr lang="ru-RU" sz="3200" dirty="0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428604"/>
            <a:ext cx="9144000" cy="6186309"/>
          </a:xfrm>
          <a:prstGeom prst="rect">
            <a:avLst/>
          </a:prstGeom>
          <a:noFill/>
        </p:spPr>
        <p:txBody>
          <a:bodyPr wrap="square" lIns="91440" tIns="45720" rIns="91440" bIns="45720" numCol="2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Блеять        	лелеять</a:t>
            </a:r>
          </a:p>
          <a:p>
            <a:pPr algn="ctr"/>
            <a:r>
              <a:rPr lang="ru-RU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Веять          	маяться</a:t>
            </a:r>
          </a:p>
          <a:p>
            <a:pPr algn="ctr"/>
            <a:r>
              <a:rPr lang="ru-RU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Выменять 	надеяться</a:t>
            </a:r>
          </a:p>
          <a:p>
            <a:pPr algn="ctr"/>
            <a:r>
              <a:rPr lang="ru-RU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Выровнять      	реять</a:t>
            </a:r>
          </a:p>
          <a:p>
            <a:pPr algn="ctr"/>
            <a:r>
              <a:rPr lang="ru-RU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Затеять </a:t>
            </a:r>
          </a:p>
          <a:p>
            <a:pPr algn="ctr"/>
            <a:r>
              <a:rPr lang="ru-RU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  	сеять</a:t>
            </a:r>
          </a:p>
          <a:p>
            <a:pPr algn="ctr"/>
            <a:r>
              <a:rPr lang="ru-RU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Кашлять      	таять</a:t>
            </a:r>
          </a:p>
          <a:p>
            <a:pPr algn="ctr"/>
            <a:r>
              <a:rPr lang="ru-RU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Каяться       	хаять</a:t>
            </a:r>
          </a:p>
          <a:p>
            <a:pPr algn="ctr"/>
            <a:r>
              <a:rPr lang="ru-RU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кланяться	        чаять</a:t>
            </a:r>
          </a:p>
          <a:p>
            <a:pPr algn="ctr"/>
            <a:r>
              <a:rPr lang="ru-RU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лаять</a:t>
            </a:r>
            <a:endParaRPr lang="ru-RU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924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Значения частиц</a:t>
            </a:r>
          </a:p>
          <a:p>
            <a:r>
              <a:rPr lang="ru-RU" dirty="0" smtClean="0"/>
              <a:t> </a:t>
            </a:r>
            <a:r>
              <a:rPr lang="ru-RU" sz="2800" dirty="0" smtClean="0"/>
              <a:t>Частицы придают слову (предложению) дополнительные смысловые оттенки значения. Обычно выделяют следующие группы частиц:</a:t>
            </a:r>
          </a:p>
          <a:p>
            <a:r>
              <a:rPr lang="ru-RU" sz="2800" dirty="0" smtClean="0"/>
              <a:t>1. </a:t>
            </a:r>
            <a:r>
              <a:rPr lang="ru-RU" sz="2800" b="1" u="sng" dirty="0" smtClean="0"/>
              <a:t>вопросительные:</a:t>
            </a:r>
            <a:r>
              <a:rPr lang="ru-RU" sz="2800" dirty="0" smtClean="0"/>
              <a:t> ЛИ, РАЗВЕ, НЕУЖЕЛИ, А;</a:t>
            </a:r>
          </a:p>
          <a:p>
            <a:r>
              <a:rPr lang="ru-RU" sz="2800" dirty="0" smtClean="0"/>
              <a:t>2. </a:t>
            </a:r>
            <a:r>
              <a:rPr lang="ru-RU" sz="2800" b="1" u="sng" dirty="0" smtClean="0"/>
              <a:t>восклицательные:</a:t>
            </a:r>
            <a:r>
              <a:rPr lang="ru-RU" sz="2800" dirty="0" smtClean="0"/>
              <a:t> ЧТО ЗА, НУ И, КАК, ИШЬ КАК, ЕЩЁ БЫ;</a:t>
            </a:r>
          </a:p>
          <a:p>
            <a:r>
              <a:rPr lang="ru-RU" sz="2800" dirty="0" smtClean="0"/>
              <a:t>3</a:t>
            </a:r>
            <a:r>
              <a:rPr lang="ru-RU" sz="2800" b="1" u="sng" dirty="0" smtClean="0"/>
              <a:t>. усилительные</a:t>
            </a:r>
            <a:r>
              <a:rPr lang="ru-RU" sz="2800" dirty="0" smtClean="0"/>
              <a:t>: ДАЖЕ, ЖЕ, И, ВЕДЬ, НИ;</a:t>
            </a:r>
          </a:p>
          <a:p>
            <a:r>
              <a:rPr lang="ru-RU" sz="2800" dirty="0" smtClean="0"/>
              <a:t>4. </a:t>
            </a:r>
            <a:r>
              <a:rPr lang="ru-RU" sz="2800" b="1" u="sng" dirty="0" smtClean="0"/>
              <a:t>утвердительные:</a:t>
            </a:r>
            <a:r>
              <a:rPr lang="ru-RU" sz="2800" dirty="0" smtClean="0"/>
              <a:t> ДА, ТАК, ТОЧНО(=ДА);</a:t>
            </a:r>
          </a:p>
          <a:p>
            <a:r>
              <a:rPr lang="ru-RU" sz="2800" dirty="0" smtClean="0"/>
              <a:t>5</a:t>
            </a:r>
            <a:r>
              <a:rPr lang="ru-RU" sz="2800" b="1" u="sng" dirty="0" smtClean="0"/>
              <a:t>. отрицательные</a:t>
            </a:r>
            <a:r>
              <a:rPr lang="ru-RU" sz="2800" dirty="0" smtClean="0"/>
              <a:t>: НЕ, ВОВСЕ НЕ, ОТНЮДЬ НЕ; </a:t>
            </a:r>
          </a:p>
          <a:p>
            <a:r>
              <a:rPr lang="ru-RU" sz="2800" dirty="0" smtClean="0"/>
              <a:t>6. </a:t>
            </a:r>
            <a:r>
              <a:rPr lang="ru-RU" sz="2800" b="1" u="sng" dirty="0" smtClean="0"/>
              <a:t>указательные:</a:t>
            </a:r>
            <a:r>
              <a:rPr lang="ru-RU" sz="2800" dirty="0" smtClean="0"/>
              <a:t> ВОТ, ВОН, ВОТ И, ЭТО;</a:t>
            </a:r>
          </a:p>
          <a:p>
            <a:r>
              <a:rPr lang="ru-RU" sz="2800" dirty="0" smtClean="0"/>
              <a:t>7. </a:t>
            </a:r>
            <a:r>
              <a:rPr lang="ru-RU" sz="2800" b="1" u="sng" dirty="0" smtClean="0"/>
              <a:t>ограничительные:</a:t>
            </a:r>
            <a:r>
              <a:rPr lang="ru-RU" sz="2800" dirty="0" smtClean="0"/>
              <a:t> ЛИШЬ, ТОЛЬКО, ПОЧТИ, ИСКЛЮЧИТЕЛЬНО;</a:t>
            </a:r>
          </a:p>
          <a:p>
            <a:r>
              <a:rPr lang="ru-RU" sz="2800" dirty="0" smtClean="0"/>
              <a:t>8. </a:t>
            </a:r>
            <a:r>
              <a:rPr lang="ru-RU" sz="2800" b="1" u="sng" dirty="0" err="1" smtClean="0"/>
              <a:t>уточнительные</a:t>
            </a:r>
            <a:r>
              <a:rPr lang="ru-RU" sz="2800" b="1" u="sng" dirty="0" smtClean="0"/>
              <a:t>:</a:t>
            </a:r>
            <a:r>
              <a:rPr lang="ru-RU" sz="2800" dirty="0" smtClean="0"/>
              <a:t> КАК РАЗ, ИМЕННО, ТОЧНО, РОВНО.</a:t>
            </a:r>
          </a:p>
          <a:p>
            <a:endParaRPr lang="ru-RU" sz="2800" dirty="0" smtClean="0"/>
          </a:p>
        </p:txBody>
      </p:sp>
    </p:spTree>
  </p:cSld>
  <p:clrMapOvr>
    <a:masterClrMapping/>
  </p:clrMapOvr>
  <p:transition spd="slow">
    <p:wheel spokes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572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714356"/>
            <a:ext cx="850109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Особую группу составляют </a:t>
            </a:r>
            <a:r>
              <a:rPr lang="ru-RU" sz="2800" dirty="0" err="1" smtClean="0"/>
              <a:t>формо</a:t>
            </a:r>
            <a:r>
              <a:rPr lang="ru-RU" sz="2800" dirty="0" smtClean="0"/>
              <a:t>- и словообразующие частицы.</a:t>
            </a:r>
          </a:p>
          <a:p>
            <a:r>
              <a:rPr lang="ru-RU" sz="2800" dirty="0" smtClean="0">
                <a:solidFill>
                  <a:srgbClr val="FF0000"/>
                </a:solidFill>
              </a:rPr>
              <a:t>Формообразующие:  </a:t>
            </a:r>
          </a:p>
          <a:p>
            <a:r>
              <a:rPr lang="ru-RU" sz="2800" dirty="0" smtClean="0"/>
              <a:t>БЫ (образует форму условного наклонения глагола);</a:t>
            </a:r>
          </a:p>
          <a:p>
            <a:r>
              <a:rPr lang="ru-RU" sz="2800" dirty="0" smtClean="0"/>
              <a:t>ПУСТЬ, ДА, ДАВАЙ(ТЕ) - образуют форму повелительного наклонения глагола.</a:t>
            </a:r>
          </a:p>
          <a:p>
            <a:r>
              <a:rPr lang="ru-RU" sz="2800" dirty="0" smtClean="0"/>
              <a:t>Словообразующие: </a:t>
            </a:r>
          </a:p>
          <a:p>
            <a:r>
              <a:rPr lang="ru-RU" sz="2800" dirty="0" smtClean="0"/>
              <a:t>-ТО, -ЛИБО, -НИБУДЬ, КОЕ-; НЕ-, НИ- (образуют местоимения и наречия).</a:t>
            </a:r>
          </a:p>
          <a:p>
            <a:r>
              <a:rPr lang="ru-RU" sz="2800" dirty="0" smtClean="0"/>
              <a:t>Словообразующие частицы называют также АФФИКСАМИ.</a:t>
            </a:r>
            <a:endParaRPr lang="ru-RU" sz="2800" dirty="0"/>
          </a:p>
        </p:txBody>
      </p:sp>
    </p:spTree>
  </p:cSld>
  <p:clrMapOvr>
    <a:masterClrMapping/>
  </p:clrMapOvr>
  <p:transition spd="slow">
    <p:wheel spokes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9144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dirty="0" smtClean="0"/>
              <a:t>Главное, что нужно понять сейчас: </a:t>
            </a:r>
            <a:r>
              <a:rPr lang="ru-RU" sz="4800" b="1" dirty="0" smtClean="0">
                <a:solidFill>
                  <a:srgbClr val="FF0000"/>
                </a:solidFill>
              </a:rPr>
              <a:t>ЕГЭ – это состязание</a:t>
            </a:r>
            <a:r>
              <a:rPr lang="ru-RU" sz="4800" dirty="0" smtClean="0"/>
              <a:t>, в котором будут призеры и будут проигравшие. </a:t>
            </a:r>
          </a:p>
          <a:p>
            <a:r>
              <a:rPr lang="ru-RU" sz="4800" dirty="0" smtClean="0"/>
              <a:t>Судейство не</a:t>
            </a:r>
            <a:r>
              <a:rPr lang="en-US" sz="4800" dirty="0" smtClean="0"/>
              <a:t> </a:t>
            </a:r>
            <a:r>
              <a:rPr lang="ru-RU" sz="4800" dirty="0" smtClean="0"/>
              <a:t>прогнозируется, а это значит, что </a:t>
            </a:r>
            <a:r>
              <a:rPr lang="ru-RU" sz="4800" b="1" dirty="0" smtClean="0">
                <a:solidFill>
                  <a:srgbClr val="FF0000"/>
                </a:solidFill>
              </a:rPr>
              <a:t>выигрывать нужно с явным преимуществом. </a:t>
            </a:r>
            <a:endParaRPr lang="ru-RU" sz="4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642918"/>
            <a:ext cx="91440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Не будем идеалистами, 100 баллов - это скорее случайность, чем закономерность. Кто бы ни гарантировал вам такой результат -  не верьте. Причин здесь несколько, назовем основные.</a:t>
            </a:r>
          </a:p>
          <a:p>
            <a:endParaRPr lang="ru-RU" sz="3200" dirty="0" smtClean="0"/>
          </a:p>
          <a:p>
            <a:pPr marL="342900" indent="-342900">
              <a:buAutoNum type="arabicParenBoth"/>
            </a:pPr>
            <a:r>
              <a:rPr lang="ru-RU" sz="3200" dirty="0" smtClean="0"/>
              <a:t>Фактор случайности: задания на определение лексического значения слова, постановку ударения, разграничение паронимов и некоторые другие проверяют скорее ширину кругозора и общую эрудицию, чем знание правил. </a:t>
            </a:r>
            <a:r>
              <a:rPr lang="ru-RU" sz="3200" b="1" dirty="0" smtClean="0">
                <a:solidFill>
                  <a:srgbClr val="FF0000"/>
                </a:solidFill>
              </a:rPr>
              <a:t>От ошибок в этих заданиях не  застрахован никто.</a:t>
            </a:r>
          </a:p>
          <a:p>
            <a:pPr marL="342900" indent="-342900">
              <a:buAutoNum type="arabicParenBoth"/>
            </a:pPr>
            <a:endParaRPr lang="ru-RU" sz="3200" dirty="0" smtClean="0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285728"/>
            <a:ext cx="900115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2) Наличие заданий, требующих знания частных случаев, тонкостей и исключений из правил. Мы называем такие задания "</a:t>
            </a:r>
            <a:r>
              <a:rPr lang="ru-RU" sz="3600" b="1" dirty="0" smtClean="0">
                <a:solidFill>
                  <a:srgbClr val="FF0000"/>
                </a:solidFill>
              </a:rPr>
              <a:t>ловушками"</a:t>
            </a:r>
            <a:r>
              <a:rPr lang="ru-RU" sz="3600" dirty="0" smtClean="0"/>
              <a:t>. Хотите пример?  -задание из разряда "ловушек".</a:t>
            </a:r>
          </a:p>
          <a:p>
            <a:endParaRPr lang="ru-RU" sz="3600" dirty="0" smtClean="0"/>
          </a:p>
          <a:p>
            <a:pPr>
              <a:buFontTx/>
              <a:buChar char="-"/>
            </a:pPr>
            <a:r>
              <a:rPr lang="ru-RU" sz="3600" dirty="0" smtClean="0"/>
              <a:t>Найдите ошибку в следующем предложении: </a:t>
            </a:r>
            <a:r>
              <a:rPr lang="ru-RU" sz="3600" b="1" dirty="0" smtClean="0"/>
              <a:t>"Мы с вами не виделись более полугода, и все это время я очень по вам скучал". </a:t>
            </a:r>
          </a:p>
          <a:p>
            <a:pPr>
              <a:buFontTx/>
              <a:buChar char="-"/>
            </a:pPr>
            <a:endParaRPr lang="ru-RU" sz="3600" dirty="0" smtClean="0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357166"/>
            <a:ext cx="8501122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3</a:t>
            </a:r>
            <a:r>
              <a:rPr lang="ru-RU" sz="2400" b="1" dirty="0" smtClean="0"/>
              <a:t>) Наличие некоторого количества некорректных ("невычитанных") заданий и ответов. </a:t>
            </a:r>
            <a:r>
              <a:rPr lang="ru-RU" sz="2400" b="1" dirty="0" err="1" smtClean="0"/>
              <a:t>КИМы</a:t>
            </a:r>
            <a:r>
              <a:rPr lang="ru-RU" sz="2400" b="1" dirty="0" smtClean="0"/>
              <a:t> составляют живые люди, которым свойственно ошибаться. </a:t>
            </a:r>
          </a:p>
          <a:p>
            <a:endParaRPr lang="ru-RU" sz="2400" b="1" dirty="0" smtClean="0"/>
          </a:p>
          <a:p>
            <a:r>
              <a:rPr lang="ru-RU" sz="2400" b="1" dirty="0" smtClean="0"/>
              <a:t>"...считаю самыми трудными некорректно сформулированные задания, как было у меня то, в котором я ошиблась, -№30. Начало текста было </a:t>
            </a:r>
            <a:r>
              <a:rPr lang="ru-RU" sz="2400" b="1" u="sng" dirty="0" smtClean="0"/>
              <a:t>рассуждением, а остальной текст-повествование</a:t>
            </a:r>
            <a:r>
              <a:rPr lang="ru-RU" sz="2400" b="1" dirty="0" smtClean="0"/>
              <a:t>. В итоге - горе от ума: тот, кто не заметил рассуждения, оказался прав, а у меня 1 ошибка, "съевшая" целых 4 балла. У моей одноклассницы-отличницы такая же ошибка".</a:t>
            </a:r>
          </a:p>
          <a:p>
            <a:endParaRPr lang="ru-RU" sz="2400" b="1" dirty="0" smtClean="0"/>
          </a:p>
          <a:p>
            <a:r>
              <a:rPr lang="ru-RU" sz="2400" dirty="0" smtClean="0">
                <a:latin typeface="Arial Black" pitchFamily="34" charset="0"/>
              </a:rPr>
              <a:t>Это цитата из письма Ирины </a:t>
            </a:r>
            <a:r>
              <a:rPr lang="ru-RU" sz="2400" dirty="0" err="1" smtClean="0">
                <a:latin typeface="Arial Black" pitchFamily="34" charset="0"/>
              </a:rPr>
              <a:t>Гадыдей</a:t>
            </a:r>
            <a:r>
              <a:rPr lang="ru-RU" sz="2400" dirty="0" smtClean="0">
                <a:latin typeface="Arial Black" pitchFamily="34" charset="0"/>
              </a:rPr>
              <a:t>. Ее результат ЕГЭ - 96 тестовых баллов. </a:t>
            </a:r>
          </a:p>
          <a:p>
            <a:endParaRPr lang="ru-RU" sz="2400" b="1" dirty="0" smtClean="0"/>
          </a:p>
          <a:p>
            <a:endParaRPr lang="ru-RU" sz="2400" dirty="0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357166"/>
            <a:ext cx="828680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4</a:t>
            </a:r>
            <a:r>
              <a:rPr lang="ru-RU" sz="3200" dirty="0" smtClean="0"/>
              <a:t>) </a:t>
            </a:r>
            <a:r>
              <a:rPr lang="ru-RU" sz="3600" b="1" dirty="0" smtClean="0"/>
              <a:t>Субъективность экспертных </a:t>
            </a:r>
            <a:r>
              <a:rPr lang="ru-RU" sz="3600" b="1" dirty="0" smtClean="0"/>
              <a:t>оценок  </a:t>
            </a:r>
            <a:r>
              <a:rPr lang="ru-RU" sz="3600" b="1" dirty="0" smtClean="0"/>
              <a:t>письменных работ. По критерию речевых ошибок эксперт может "завалить" практически любого испытуемого.</a:t>
            </a:r>
          </a:p>
          <a:p>
            <a:endParaRPr lang="ru-RU" sz="3600" b="1" dirty="0" smtClean="0"/>
          </a:p>
          <a:p>
            <a:r>
              <a:rPr lang="ru-RU" sz="3600" b="1" dirty="0" smtClean="0"/>
              <a:t>(5) Технические ошибки при заполнении бланков ЕГЭ и ошибки по невнимательности. Проблема более чем актуальная. </a:t>
            </a:r>
            <a:endParaRPr lang="ru-RU" sz="3600" b="1" dirty="0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94</TotalTime>
  <Words>2290</Words>
  <Application>Microsoft Office PowerPoint</Application>
  <PresentationFormat>Экран (4:3)</PresentationFormat>
  <Paragraphs>211</Paragraphs>
  <Slides>40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40</vt:i4>
      </vt:variant>
    </vt:vector>
  </HeadingPairs>
  <TitlesOfParts>
    <vt:vector size="41" baseType="lpstr"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Admin</cp:lastModifiedBy>
  <cp:revision>13</cp:revision>
  <dcterms:modified xsi:type="dcterms:W3CDTF">2012-03-18T17:26:00Z</dcterms:modified>
</cp:coreProperties>
</file>