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57" r:id="rId4"/>
    <p:sldId id="259" r:id="rId5"/>
    <p:sldId id="261" r:id="rId6"/>
    <p:sldId id="263" r:id="rId7"/>
    <p:sldId id="265" r:id="rId8"/>
    <p:sldId id="267" r:id="rId9"/>
    <p:sldId id="272" r:id="rId10"/>
    <p:sldId id="277" r:id="rId11"/>
    <p:sldId id="270" r:id="rId12"/>
    <p:sldId id="274" r:id="rId13"/>
    <p:sldId id="278" r:id="rId14"/>
    <p:sldId id="280" r:id="rId15"/>
    <p:sldId id="282" r:id="rId16"/>
    <p:sldId id="288" r:id="rId17"/>
    <p:sldId id="286" r:id="rId18"/>
    <p:sldId id="269" r:id="rId19"/>
    <p:sldId id="258" r:id="rId20"/>
    <p:sldId id="260" r:id="rId21"/>
    <p:sldId id="262" r:id="rId22"/>
    <p:sldId id="266" r:id="rId23"/>
    <p:sldId id="264" r:id="rId24"/>
    <p:sldId id="268" r:id="rId25"/>
    <p:sldId id="284" r:id="rId26"/>
    <p:sldId id="271" r:id="rId27"/>
    <p:sldId id="275" r:id="rId28"/>
    <p:sldId id="279" r:id="rId29"/>
    <p:sldId id="281" r:id="rId30"/>
    <p:sldId id="283" r:id="rId31"/>
    <p:sldId id="285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42917"/>
            <a:ext cx="9143999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ИЗОБРАЗИТЕЛЬНО-ВЫРАЗИТЕЛЬНЫЕ</a:t>
            </a:r>
            <a:r>
              <a:rPr lang="ru-RU" sz="9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9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СРЕДСТВА</a:t>
            </a:r>
            <a:endParaRPr lang="ru-RU" sz="9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55692" y="2967335"/>
            <a:ext cx="525977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ФИГУРЫ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0"/>
          <a:ext cx="9358346" cy="6984666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193345"/>
                <a:gridCol w="7165001"/>
              </a:tblGrid>
              <a:tr h="1071546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) А</a:t>
                      </a:r>
                    </a:p>
                    <a:p>
                      <a:endParaRPr lang="ru-RU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Утверждение</a:t>
                      </a:r>
                      <a:r>
                        <a:rPr lang="ru-RU" sz="2800" baseline="0" dirty="0" smtClean="0">
                          <a:solidFill>
                            <a:schemeClr val="bg1"/>
                          </a:solidFill>
                        </a:rPr>
                        <a:t> или отрицание в форме вопроса, на который не ожидается ответа.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29125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Б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Расположение членов предложения в особом порядке, нарушающем обычный прямой  порядок</a:t>
                      </a:r>
                      <a:endParaRPr kumimoji="0" lang="ru-RU" sz="32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29125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Повторение одних и тех же элементов в начале каждого параллельного ряда (стиха, строфы, прозаического отрывка)</a:t>
                      </a:r>
                    </a:p>
                  </a:txBody>
                  <a:tcPr/>
                </a:tc>
              </a:tr>
              <a:tr h="129125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Г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Соединение двух понятий, противоречащих друг другу, логически исключающих одно другое</a:t>
                      </a:r>
                    </a:p>
                  </a:txBody>
                  <a:tcPr/>
                </a:tc>
              </a:tr>
              <a:tr h="1692979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Членение предложения, при котором содержание реализуется в нескольких смысловых единицах, следующих после</a:t>
                      </a:r>
                      <a:r>
                        <a:rPr kumimoji="0" lang="ru-RU" sz="2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разделительной паузы</a:t>
                      </a:r>
                      <a:endParaRPr kumimoji="0" lang="ru-RU" sz="2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001157" cy="60939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 algn="ctr">
              <a:buAutoNum type="arabicParenR" startAt="8"/>
            </a:pPr>
            <a:endParaRPr lang="ru-RU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914400" indent="-914400"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9) </a:t>
            </a:r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КАКАЯ ТУТ ФИГУРА?</a:t>
            </a:r>
          </a:p>
          <a:p>
            <a:pPr marL="914400" indent="-914400" algn="ctr"/>
            <a:endParaRPr lang="ru-RU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914400" indent="-914400"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Флёров –всё умеет…И дядя Гриша Дунаев. И доктор тоже.</a:t>
            </a:r>
          </a:p>
          <a:p>
            <a:pPr marL="914400" indent="-914400"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(М.Горький)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143964" cy="49859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10) </a:t>
            </a: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Милый друг, и в этом тихом доме</a:t>
            </a:r>
          </a:p>
          <a:p>
            <a:r>
              <a:rPr lang="ru-RU" sz="4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Лихорадка бьёт меня.</a:t>
            </a:r>
          </a:p>
          <a:p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найти мне места в тихом доме</a:t>
            </a:r>
          </a:p>
          <a:p>
            <a:r>
              <a:rPr lang="ru-RU" sz="4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Возле мирного огня.</a:t>
            </a:r>
          </a:p>
          <a:p>
            <a:pPr algn="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(А. Блок)</a:t>
            </a:r>
            <a:endParaRPr lang="ru-RU" sz="4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1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11) ОФИЦЕР– ИЗ ПИСТОЛЕТА, ТЁРКИН –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МЯГКОЕ ШТЫКОМ…</a:t>
            </a:r>
            <a:endParaRPr lang="ru-RU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(А. Т. ТВАРДОВСКИЙ)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142984"/>
            <a:ext cx="8662661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12) МЫ ЛЮБИМ ВСЕ –И ЖАР ХОЛОДНЫХ ЧИСЕЛ</a:t>
            </a:r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…</a:t>
            </a:r>
          </a:p>
          <a:p>
            <a:pPr algn="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(А. БЛОК)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42919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13) Не сломлюсь, не дрогну, не устану,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 крупицы не прощу врагам.</a:t>
            </a:r>
          </a:p>
          <a:p>
            <a:pPr algn="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О.Берггольц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14) КАКИЕ ТРОПЫ И ФИГУРЫ ЗДЕСЬ ИСПОЛЬЗОВАНЫ?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2214555"/>
            <a:ext cx="8429685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 меня в Москве – купола 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горят, </a:t>
            </a:r>
          </a:p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 меня в Москве – колокола звенят.</a:t>
            </a:r>
          </a:p>
          <a:p>
            <a:pPr algn="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(М.Цветаева) </a:t>
            </a:r>
          </a:p>
          <a:p>
            <a:pPr algn="ctr"/>
            <a:endParaRPr lang="ru-RU" sz="5400" b="1" cap="none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pPr algn="ctr"/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46262" y="2967335"/>
            <a:ext cx="479047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ОТВЕТЫ</a:t>
            </a:r>
            <a:endParaRPr lang="ru-RU" sz="9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-60960"/>
          <a:ext cx="8977322" cy="7283575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454722"/>
                <a:gridCol w="6522600"/>
              </a:tblGrid>
              <a:tr h="1006985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</a:p>
                    <a:p>
                      <a:r>
                        <a:rPr lang="ru-RU" sz="2800" dirty="0" smtClean="0">
                          <a:solidFill>
                            <a:srgbClr val="FF0000"/>
                          </a:solidFill>
                        </a:rPr>
                        <a:t>СРАВНЕНИЕ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УПОДОБЛЕНИЕ ОДНОГО ПРЕДМЕТА ДРУГОМУ НА ОСНОВАНИИ ОБЩЕГО ПРИЗНАКА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071952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Б </a:t>
                      </a:r>
                      <a:r>
                        <a:rPr kumimoji="0" lang="ru-RU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СИНЕКДОХА</a:t>
                      </a:r>
                      <a:endParaRPr kumimoji="0" lang="ru-RU" sz="28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ПЕРЕНОС ЗНАЧЕНИЯ ПО КОЛИЧЕСТВЕННОМУ ПРИЗНАКУ</a:t>
                      </a:r>
                      <a:endParaRPr kumimoji="0" lang="ru-RU" sz="32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916519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</a:p>
                    <a:p>
                      <a:r>
                        <a:rPr kumimoji="0" lang="ru-RU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АЛЛЕГОРИЯ</a:t>
                      </a:r>
                      <a:endParaRPr kumimoji="0" lang="ru-RU" sz="28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ИНОСКАЗАТЕЛЬНОЕ ИЗОБРАЖЕНИЕ ОТВЛЕЧЁННОГО</a:t>
                      </a:r>
                      <a:r>
                        <a:rPr kumimoji="0" lang="ru-RU" sz="2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ПОНЯТИЯ ПРИ ПОМОЩИ КОНКРЕТНОГО ОБРАЗА</a:t>
                      </a:r>
                      <a:endParaRPr kumimoji="0" lang="ru-RU" sz="2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461752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Г</a:t>
                      </a:r>
                    </a:p>
                    <a:p>
                      <a:r>
                        <a:rPr kumimoji="0" lang="ru-RU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ОЛИЦЕТВОРЕНИЕ</a:t>
                      </a:r>
                      <a:endParaRPr kumimoji="0" lang="ru-RU" sz="28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ПРИПИСЫВАНИЕ НЕЖИВЫМ ПРЕДМЕТАМ ПРИЗНАКОВ И СВОЙСТВ ЖИВЫХ</a:t>
                      </a:r>
                      <a:r>
                        <a:rPr kumimoji="0" lang="ru-RU" sz="2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СУЩЕСТВ</a:t>
                      </a:r>
                      <a:endParaRPr kumimoji="0" lang="ru-RU" sz="2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461752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Д</a:t>
                      </a:r>
                    </a:p>
                    <a:p>
                      <a:r>
                        <a:rPr kumimoji="0" lang="ru-RU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ГИПЕРБОЛА</a:t>
                      </a:r>
                      <a:endParaRPr kumimoji="0" lang="ru-RU" sz="28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НЕПОМЕРНОЕ ПРЕУВЕЛИЧЕНИЕ РАЗМЕРА, СИЛЫ , ЗНАЧЕНИЯ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5692" y="2214554"/>
            <a:ext cx="55310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ТРОПЫ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90011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2) Изба- старуха челюстью порога</a:t>
            </a:r>
          </a:p>
          <a:p>
            <a:pPr algn="ctr"/>
            <a:r>
              <a:rPr lang="ru-RU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Жуёт пахучий мякиш тишины…</a:t>
            </a:r>
          </a:p>
          <a:p>
            <a:pPr algn="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 С. Есенин)</a:t>
            </a:r>
            <a:endParaRPr lang="ru-RU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4357693"/>
            <a:ext cx="707236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Развёрнутая метафора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3) </a:t>
            </a: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Снежная пыль столбом стоит в воздухе…</a:t>
            </a:r>
          </a:p>
          <a:p>
            <a:pPr algn="ctr"/>
            <a:endParaRPr lang="ru-RU" sz="4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(Б. Горбатов)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97370" y="4429131"/>
            <a:ext cx="45492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3"/>
                </a:solidFill>
              </a:rPr>
              <a:t>СРАВНЕНИЕ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43"/>
            <a:ext cx="892971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4) ТОЛЬКО СЛЫШНО, НА УЛИЦЕ ГДЕ –ТО ОДИНОКАЯ БРОДИТ ГАРМОНЬ...</a:t>
            </a:r>
          </a:p>
          <a:p>
            <a:pPr algn="ctr"/>
            <a:endParaRPr lang="ru-RU" sz="6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(М. ИСАКОВСКИЙ)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97370" y="4286255"/>
            <a:ext cx="45492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Метонимия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5)Желудок в панаме! Тебя ль заразят</a:t>
            </a:r>
          </a:p>
          <a:p>
            <a:pPr algn="ctr"/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Величием смерти для новой эры?!</a:t>
            </a:r>
          </a:p>
          <a:p>
            <a:pPr algn="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(В.Маяковский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97370" y="3571875"/>
            <a:ext cx="45492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СИНЕКДОХА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642918"/>
            <a:ext cx="80010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6)СТЕКЛО СТРЕКОЗ СНОВАЛО ПО ЩЕКАМ.</a:t>
            </a:r>
          </a:p>
          <a:p>
            <a:pPr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(Б.Пастернак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4214817"/>
            <a:ext cx="73581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МЕТАФОРА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714355"/>
            <a:ext cx="8215370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7) 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Сравнение </a:t>
            </a:r>
            <a:r>
              <a:rPr lang="ru-RU" sz="6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трёхчленно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:</a:t>
            </a:r>
          </a:p>
          <a:p>
            <a:pPr algn="ctr"/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1)предмет сравнения,   </a:t>
            </a:r>
          </a:p>
          <a:p>
            <a:pPr algn="ctr"/>
            <a:r>
              <a:rPr lang="ru-RU" sz="6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2)образ сравнения,</a:t>
            </a:r>
          </a:p>
          <a:p>
            <a:pPr algn="r"/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5000635"/>
            <a:ext cx="764386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Признак сходства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137376"/>
          <a:ext cx="9144000" cy="6995376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214546"/>
                <a:gridCol w="6929454"/>
              </a:tblGrid>
              <a:tr h="1337262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chemeClr val="bg1"/>
                          </a:solidFill>
                        </a:rPr>
                        <a:t>8</a:t>
                      </a:r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) А</a:t>
                      </a:r>
                    </a:p>
                    <a:p>
                      <a:r>
                        <a:rPr lang="ru-RU" sz="2400" dirty="0" smtClean="0">
                          <a:solidFill>
                            <a:srgbClr val="FFFF00"/>
                          </a:solidFill>
                        </a:rPr>
                        <a:t>риторический вопрос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Утверждение</a:t>
                      </a:r>
                      <a:r>
                        <a:rPr lang="ru-RU" sz="2800" baseline="0" dirty="0" smtClean="0">
                          <a:solidFill>
                            <a:schemeClr val="bg1"/>
                          </a:solidFill>
                        </a:rPr>
                        <a:t> или отрицание в форме вопроса, на который не ожидается ответа.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337262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Б</a:t>
                      </a:r>
                    </a:p>
                    <a:p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инверсия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Расположение членов предложения в особом порядке, нарушающем обычный прямой  порядок</a:t>
                      </a:r>
                      <a:endParaRPr kumimoji="0" lang="ru-RU" sz="32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337262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</a:p>
                    <a:p>
                      <a:r>
                        <a:rPr lang="ru-RU" sz="3200" b="1" dirty="0" smtClean="0">
                          <a:solidFill>
                            <a:srgbClr val="FFFF00"/>
                          </a:solidFill>
                        </a:rPr>
                        <a:t>анафора</a:t>
                      </a:r>
                      <a:endParaRPr lang="ru-RU" sz="32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Повторение одних и тех же элементов в начале каждого параллельного ряда (стиха, строфы, прозаического отрывка)</a:t>
                      </a:r>
                    </a:p>
                  </a:txBody>
                  <a:tcPr/>
                </a:tc>
              </a:tr>
              <a:tr h="1337262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Г</a:t>
                      </a:r>
                    </a:p>
                    <a:p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оксюморон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Соединение двух понятий, противоречащих друг другу, логически исключающих одно другое</a:t>
                      </a:r>
                    </a:p>
                  </a:txBody>
                  <a:tcPr/>
                </a:tc>
              </a:tr>
              <a:tr h="15089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Д </a:t>
                      </a:r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парцелляция</a:t>
                      </a:r>
                    </a:p>
                    <a:p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Членение предложения, где содержание реализуется в нескольких смысловых единицах, следующих после</a:t>
                      </a:r>
                      <a:r>
                        <a:rPr kumimoji="0" lang="ru-RU" sz="2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паузы</a:t>
                      </a:r>
                      <a:endParaRPr kumimoji="0" lang="ru-RU" sz="2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0"/>
            <a:ext cx="90011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9)КАКАЯ ТУТ ФИГУРА?</a:t>
            </a:r>
          </a:p>
          <a:p>
            <a:pPr marL="914400" indent="-914400" algn="ctr"/>
            <a:endParaRPr lang="ru-RU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marL="914400" indent="-914400"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Флёров –всё умеет…И дядя Гриша Дунаев. И доктор тоже.</a:t>
            </a:r>
          </a:p>
          <a:p>
            <a:pPr marL="914400" indent="-914400"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(М.Горький)</a:t>
            </a:r>
          </a:p>
          <a:p>
            <a:pPr marL="914400" indent="-914400" algn="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5286389"/>
            <a:ext cx="72152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/>
                <a:solidFill>
                  <a:schemeClr val="accent3"/>
                </a:solidFill>
              </a:rPr>
              <a:t>парцелляция</a:t>
            </a:r>
            <a:endParaRPr lang="ru-RU" sz="72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357167"/>
            <a:ext cx="857256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10) </a:t>
            </a: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Милый друг, и в этом тихом доме</a:t>
            </a:r>
          </a:p>
          <a:p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Лихорадка бьёт меня.</a:t>
            </a:r>
          </a:p>
          <a:p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найти мне места в тихом доме</a:t>
            </a:r>
          </a:p>
          <a:p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Возле мирного огня.</a:t>
            </a:r>
          </a:p>
          <a:p>
            <a:pPr algn="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(А. Блок)</a:t>
            </a:r>
          </a:p>
          <a:p>
            <a:pPr algn="r"/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sz="4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5692" y="5429263"/>
            <a:ext cx="463261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ЭПИФОРА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42852"/>
            <a:ext cx="892971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11) ОФИЦЕР– ИЗ ПИСТОЛЕТА, ТЁРКИН – В МЯГКОЕ ШТЫКОМ…</a:t>
            </a:r>
          </a:p>
          <a:p>
            <a:pPr algn="ctr"/>
            <a:endParaRPr lang="ru-RU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(А. Т. ТВАРДОВСКИЙ)</a:t>
            </a:r>
          </a:p>
          <a:p>
            <a:pPr algn="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5692" y="4357693"/>
            <a:ext cx="49595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ЭЛЛИПСИС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"/>
          <a:ext cx="8929718" cy="6741184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441705"/>
                <a:gridCol w="6488013"/>
              </a:tblGrid>
              <a:tr h="1778723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6000" dirty="0" smtClean="0">
                          <a:solidFill>
                            <a:schemeClr val="bg1"/>
                          </a:solidFill>
                        </a:rPr>
                        <a:t>1.</a:t>
                      </a:r>
                    </a:p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А</a:t>
                      </a:r>
                    </a:p>
                    <a:p>
                      <a:endParaRPr lang="ru-RU" sz="28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bg1"/>
                          </a:solidFill>
                        </a:rPr>
                        <a:t>УПОДОБЛЕНИЕ ОДНОГО ПРЕДМЕТА ДРУГОМУ НА ОСНОВАНИИ ОБЩЕГО ПРИЗНАКА</a:t>
                      </a:r>
                      <a:endParaRPr lang="ru-RU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903941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Б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ПЕРЕНОС ЗНАЧЕНИЯ ПО КОЛИЧЕСТВЕННОМУ ПРИЗНАКУ</a:t>
                      </a:r>
                      <a:endParaRPr kumimoji="0" lang="ru-RU" sz="32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312172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В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ИНОСКАЗАТЕЛЬНОЕ ИЗОБРАЖЕНИЕ ОТВЛЕЧЁННОГО</a:t>
                      </a:r>
                      <a:r>
                        <a:rPr kumimoji="0" lang="ru-RU" sz="2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ПОНЯТИЯ ПРИ ПОМОЩИ КОНКРЕТНОГО ОБРАЗА</a:t>
                      </a:r>
                      <a:endParaRPr kumimoji="0" lang="ru-RU" sz="2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312172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Г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ПРИПИСЫВАНИЕ НЕЖИВЫМ ПРЕДМЕТАМ ПРИЗНАКОВ И СВОЙСТВ ЖИВЫХ</a:t>
                      </a:r>
                      <a:r>
                        <a:rPr kumimoji="0" lang="ru-RU" sz="2800" b="1" kern="1200" baseline="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СУЩЕСТВ</a:t>
                      </a:r>
                      <a:endParaRPr kumimoji="0" lang="ru-RU" sz="2800" b="1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193824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bg1"/>
                          </a:solidFill>
                        </a:rPr>
                        <a:t>Д</a:t>
                      </a:r>
                      <a:endParaRPr lang="ru-RU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kumimoji="0" lang="ru-RU" sz="28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НЕПОМЕРНОЕ ПРЕУВЕЛИЧЕНИЕ РАЗМЕРА, СИЛЫ , ЗНАЧЕНИЯ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642918"/>
            <a:ext cx="900115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12) МЫ ЛЮБИМ ВСЕ –И ЖАР ХОЛОДНЫХ ЧИСЕЛ…</a:t>
            </a:r>
          </a:p>
          <a:p>
            <a:pPr algn="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(А. БЛОК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5692" y="3571875"/>
            <a:ext cx="57453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ОКСЮМОРОН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85729"/>
            <a:ext cx="87154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13) Не сломлюсь, не дрогну, не устану,</a:t>
            </a:r>
          </a:p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 крупицы не прощу врагам.</a:t>
            </a:r>
          </a:p>
          <a:p>
            <a:pPr algn="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</a:t>
            </a:r>
            <a:r>
              <a:rPr lang="ru-RU" sz="6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О.Берггольц</a:t>
            </a:r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5692" y="4813994"/>
            <a:ext cx="58882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градация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00115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spc="5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14)У </a:t>
            </a:r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меня в Москве – купола горят, </a:t>
            </a:r>
          </a:p>
          <a:p>
            <a:pPr algn="ctr"/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 меня в Москве – колокола звенят.</a:t>
            </a:r>
          </a:p>
          <a:p>
            <a:pPr algn="r"/>
            <a:r>
              <a:rPr lang="ru-RU" sz="6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(М.Цветаева)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857760"/>
            <a:ext cx="89297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АНАФОРА, МЕТАФОРА</a:t>
            </a:r>
            <a:r>
              <a:rPr lang="ru-RU" sz="4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ПАРАЛЛЕЛИЗМ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28604"/>
            <a:ext cx="909561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2) Изба- старуха челюстью порога</a:t>
            </a:r>
          </a:p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Жуёт пахучий мякиш тишины…</a:t>
            </a:r>
          </a:p>
          <a:p>
            <a:pPr algn="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 С. Есенин)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" y="100010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3)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Снежная пыль столбом стоит в воздухе…</a:t>
            </a:r>
          </a:p>
          <a:p>
            <a:pPr algn="ctr"/>
            <a:endParaRPr lang="ru-RU" sz="54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(Б. Горбатов)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7"/>
            <a:ext cx="8929719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4)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ТОЛЬКО СЛЫШНО, НА УЛИЦЕ ГДЕ –ТО ОДИНОКАЯ БРОДИТ ГАРМОНЬ...</a:t>
            </a:r>
          </a:p>
          <a:p>
            <a:pPr algn="ctr"/>
            <a:endParaRPr lang="ru-RU" sz="5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(М. ИСАКОВСКИЙ)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858281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5) </a:t>
            </a:r>
            <a:r>
              <a:rPr lang="ru-RU" sz="7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Желудок в панаме! Тебя ль заразят</a:t>
            </a:r>
          </a:p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Величием смерти для новой эры?!</a:t>
            </a:r>
          </a:p>
          <a:p>
            <a:pPr algn="r"/>
            <a:r>
              <a:rPr lang="ru-RU" sz="4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(В.Маяковский)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41"/>
            <a:ext cx="892971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6)СТЕКЛО СТРЕКОЗ СНОВАЛО ПО ЩЕКАМ.</a:t>
            </a:r>
          </a:p>
          <a:p>
            <a:pPr algn="r"/>
            <a:r>
              <a:rPr lang="ru-RU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(Б.Пастернак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144000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7) Сравнение </a:t>
            </a:r>
            <a:r>
              <a:rPr lang="ru-RU" sz="72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трёхчленно</a:t>
            </a:r>
            <a:r>
              <a:rPr lang="ru-RU" sz="7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:</a:t>
            </a:r>
          </a:p>
          <a:p>
            <a:pPr algn="ctr"/>
            <a:r>
              <a:rPr lang="ru-RU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1)предмет сравнения,   </a:t>
            </a:r>
          </a:p>
          <a:p>
            <a:pPr algn="ctr"/>
            <a:r>
              <a:rPr lang="ru-RU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2)образ сравнения,</a:t>
            </a:r>
          </a:p>
          <a:p>
            <a:pPr algn="ctr"/>
            <a:r>
              <a:rPr lang="ru-RU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3) ,,,?</a:t>
            </a:r>
          </a:p>
          <a:p>
            <a:pPr algn="ctr"/>
            <a:endParaRPr lang="ru-RU" sz="3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141</TotalTime>
  <Words>722</Words>
  <Application>Microsoft Office PowerPoint</Application>
  <PresentationFormat>Экран (4:3)</PresentationFormat>
  <Paragraphs>145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</cp:revision>
  <dcterms:modified xsi:type="dcterms:W3CDTF">2011-01-07T22:04:09Z</dcterms:modified>
</cp:coreProperties>
</file>