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6" r:id="rId3"/>
    <p:sldId id="257" r:id="rId4"/>
    <p:sldId id="259" r:id="rId5"/>
    <p:sldId id="261" r:id="rId6"/>
    <p:sldId id="263" r:id="rId7"/>
    <p:sldId id="265" r:id="rId8"/>
    <p:sldId id="267" r:id="rId9"/>
    <p:sldId id="272" r:id="rId10"/>
    <p:sldId id="277" r:id="rId11"/>
    <p:sldId id="270" r:id="rId12"/>
    <p:sldId id="274" r:id="rId13"/>
    <p:sldId id="278" r:id="rId14"/>
    <p:sldId id="280" r:id="rId15"/>
    <p:sldId id="282" r:id="rId16"/>
    <p:sldId id="288" r:id="rId17"/>
    <p:sldId id="286" r:id="rId18"/>
    <p:sldId id="269" r:id="rId19"/>
    <p:sldId id="258" r:id="rId20"/>
    <p:sldId id="260" r:id="rId21"/>
    <p:sldId id="262" r:id="rId22"/>
    <p:sldId id="264" r:id="rId23"/>
    <p:sldId id="266" r:id="rId24"/>
    <p:sldId id="268" r:id="rId25"/>
    <p:sldId id="273" r:id="rId26"/>
    <p:sldId id="271" r:id="rId27"/>
    <p:sldId id="275" r:id="rId28"/>
    <p:sldId id="279" r:id="rId29"/>
    <p:sldId id="281" r:id="rId30"/>
    <p:sldId id="283" r:id="rId31"/>
    <p:sldId id="285" r:id="rId32"/>
    <p:sldId id="28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08.10.2009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08.10.2009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08.10.2009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08.10.2009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08.10.2009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42917"/>
            <a:ext cx="9143999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ИЗОБРАЗИТЕЛЬНО-ВЫРАЗИТЕЛЬНЫЕ</a:t>
            </a:r>
            <a:r>
              <a:rPr lang="ru-RU" sz="9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9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СРЕДСТВА</a:t>
            </a:r>
            <a:endParaRPr lang="ru-RU" sz="9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55692" y="2967335"/>
            <a:ext cx="525977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ФИГУРЫ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144000" cy="6643711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2143108"/>
                <a:gridCol w="7000892"/>
              </a:tblGrid>
              <a:tr h="1453028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3600" dirty="0" smtClean="0">
                          <a:solidFill>
                            <a:schemeClr val="bg1"/>
                          </a:solidFill>
                        </a:rPr>
                        <a:t>8) </a:t>
                      </a:r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А</a:t>
                      </a:r>
                    </a:p>
                    <a:p>
                      <a:endParaRPr lang="ru-RU" sz="2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Расположение близких по значению слов в порядке нарастания</a:t>
                      </a:r>
                      <a:r>
                        <a:rPr lang="ru-RU" sz="2800" baseline="0" dirty="0" smtClean="0">
                          <a:solidFill>
                            <a:schemeClr val="bg1"/>
                          </a:solidFill>
                        </a:rPr>
                        <a:t> или ослабления эмоциональной значимости</a:t>
                      </a: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1000975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Б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Пропуск элемента высказывания, легко восстанавливаемого в контексте</a:t>
                      </a:r>
                      <a:endParaRPr kumimoji="0" lang="ru-RU" sz="32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453028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В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Повторение одних и тех же элементов в конце каждого параллельного ряда(стиха, строфы, предложения и т.п.)</a:t>
                      </a:r>
                    </a:p>
                  </a:txBody>
                  <a:tcPr/>
                </a:tc>
              </a:tr>
              <a:tr h="1087762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Г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Одинаковое синтаксическое построение соседних предложений или отрезков речи</a:t>
                      </a:r>
                    </a:p>
                  </a:txBody>
                  <a:tcPr/>
                </a:tc>
              </a:tr>
              <a:tr h="1648918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Д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Усиление выразительности речи путём резкого противопоставления понятий,</a:t>
                      </a:r>
                      <a:r>
                        <a:rPr kumimoji="0" lang="ru-RU" sz="2800" b="1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мыслей, образов.</a:t>
                      </a:r>
                      <a:endParaRPr kumimoji="0" lang="ru-RU" sz="28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42852"/>
            <a:ext cx="9001157" cy="60939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914400" indent="-914400" algn="ctr">
              <a:buAutoNum type="arabicParenR" startAt="8"/>
            </a:pPr>
            <a:endParaRPr lang="ru-RU" sz="54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914400" indent="-914400"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9) </a:t>
            </a:r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КАКАЯ ТУТ ФИГУРА?</a:t>
            </a:r>
          </a:p>
          <a:p>
            <a:pPr marL="914400" indent="-914400" algn="ctr"/>
            <a:endParaRPr lang="ru-RU" sz="5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914400" indent="-914400"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 ПАМЯТНИК СЕБЕ ВОЗДВИГ НЕРУКОТВОРНЫЙ…</a:t>
            </a:r>
          </a:p>
          <a:p>
            <a:pPr marL="914400" indent="-914400" algn="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(А. С. ПУШКИН)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643050"/>
            <a:ext cx="9001156" cy="29546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10) </a:t>
            </a: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ОПЯТЬ ДУША ПОМОЛОДЕЕТ,</a:t>
            </a:r>
          </a:p>
          <a:p>
            <a:pPr algn="ctr"/>
            <a:r>
              <a:rPr lang="ru-RU" sz="4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ОПЯТЬ РОДНОЙ УВИДИТ     КРАЙ…</a:t>
            </a:r>
          </a:p>
          <a:p>
            <a:pPr algn="r"/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(А.А. ФЕТ)</a:t>
            </a:r>
            <a:endParaRPr lang="ru-RU" sz="4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1" cy="69545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11) ОСЕНЬЮ  КОВЫЛЬНЫЕ СТЕПИ СОВЕРШЕННО ИЗМЕНЯЮТСЯ И ПОЛУЧАЮТ ОСОБЕННЫЙ, САМОБЫТНЫЙ, НИ С ЧЕМ НЕ СХОЖИЙ ВИД…</a:t>
            </a:r>
          </a:p>
          <a:p>
            <a:pPr algn="ctr"/>
            <a:endParaRPr lang="ru-RU" sz="54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(С. Т. АКСАКОВ)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357430"/>
            <a:ext cx="8662661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12) Где стол был яств,</a:t>
            </a:r>
          </a:p>
          <a:p>
            <a:pPr algn="ctr"/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Там гроб стоит…</a:t>
            </a:r>
          </a:p>
          <a:p>
            <a:pPr algn="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(Г.Р.Державин)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857232"/>
            <a:ext cx="857256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13) Нет; я хотел…быть может, вы…я думал,</a:t>
            </a:r>
          </a:p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Что уж барону время умереть.</a:t>
            </a:r>
          </a:p>
          <a:p>
            <a:pPr algn="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(А.С.Пушкин)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14) КАКИЕ ТРОПЫ И ФИГУРЫ ЗДЕСЬ ИСПОЛЬЗОВАНЫ?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2714620"/>
            <a:ext cx="8429685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Иль нам с Европой спорить ново?</a:t>
            </a:r>
          </a:p>
          <a:p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Иль русский от побед отвык?</a:t>
            </a:r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</a:p>
          <a:p>
            <a:pPr algn="ctr"/>
            <a:r>
              <a:rPr lang="ru-RU" sz="36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(А.С.ПУШКИН)</a:t>
            </a:r>
            <a:endParaRPr lang="ru-RU" sz="36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46262" y="2967335"/>
            <a:ext cx="479047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ОТВЕТЫ</a:t>
            </a:r>
            <a:endParaRPr lang="ru-RU" sz="9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-60960"/>
          <a:ext cx="8977322" cy="6918960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2454722"/>
                <a:gridCol w="6522600"/>
              </a:tblGrid>
              <a:tr h="1006985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 1)А</a:t>
                      </a:r>
                    </a:p>
                    <a:p>
                      <a:r>
                        <a:rPr lang="ru-RU" sz="2800" dirty="0" smtClean="0">
                          <a:solidFill>
                            <a:srgbClr val="FFFF00"/>
                          </a:solidFill>
                        </a:rPr>
                        <a:t>МЕТОНИМИЯ</a:t>
                      </a:r>
                      <a:endParaRPr lang="ru-RU" sz="2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ПЕРЕНОС ЗНАЧЕНИЯ  ПО СМЕЖНОСТИ</a:t>
                      </a: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1071952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Б</a:t>
                      </a:r>
                    </a:p>
                    <a:p>
                      <a:r>
                        <a:rPr lang="ru-RU" sz="3200" dirty="0" smtClean="0">
                          <a:solidFill>
                            <a:srgbClr val="FFFF00"/>
                          </a:solidFill>
                        </a:rPr>
                        <a:t>ЛИТОТА</a:t>
                      </a:r>
                      <a:endParaRPr lang="ru-RU" sz="32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НЕПОМЕРНОЕ УМЕНЬШЕНИЕ СИЛЫ, РАЗМЕРА, ЗНАЧЕНИЯ</a:t>
                      </a:r>
                      <a:r>
                        <a:rPr kumimoji="0" lang="ru-RU" sz="32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</a:tr>
              <a:tr h="1916519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В</a:t>
                      </a:r>
                    </a:p>
                    <a:p>
                      <a:r>
                        <a:rPr lang="ru-RU" sz="3200" dirty="0" smtClean="0">
                          <a:solidFill>
                            <a:srgbClr val="FFFF00"/>
                          </a:solidFill>
                        </a:rPr>
                        <a:t>МЕТАФОРА</a:t>
                      </a:r>
                      <a:endParaRPr lang="ru-RU" sz="32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УПОТРЕБЛЕНИЕ  СЛОВ В  ПЕРЕНОСНОМ  ЗНАЧЕНИИ  НА ОСНОВЕ СХОДСТВА ДВУХ ПРЕДМЕТОВ ИЛИ ЯВЛЕНИЙ</a:t>
                      </a:r>
                    </a:p>
                  </a:txBody>
                  <a:tcPr/>
                </a:tc>
              </a:tr>
              <a:tr h="1461752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Г</a:t>
                      </a:r>
                    </a:p>
                    <a:p>
                      <a:r>
                        <a:rPr lang="ru-RU" sz="3200" dirty="0" smtClean="0">
                          <a:solidFill>
                            <a:srgbClr val="FFFF00"/>
                          </a:solidFill>
                        </a:rPr>
                        <a:t>ПЕРИФРАЗ</a:t>
                      </a:r>
                      <a:endParaRPr lang="ru-RU" sz="32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ЗАМЕНА  НАИМЕНОВАНИЯ ЛИЦА,ПРЕДМЕТА, ЯВЛЕНИЯ ОПИСАНИЕМ ИХ ПРИЗНАКОВ, ЧЕРТ</a:t>
                      </a:r>
                    </a:p>
                  </a:txBody>
                  <a:tcPr/>
                </a:tc>
              </a:tr>
              <a:tr h="1461752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Д</a:t>
                      </a:r>
                    </a:p>
                    <a:p>
                      <a:r>
                        <a:rPr lang="ru-RU" sz="3200" dirty="0" smtClean="0">
                          <a:solidFill>
                            <a:srgbClr val="FFFF00"/>
                          </a:solidFill>
                        </a:rPr>
                        <a:t>ИРОНИЯ</a:t>
                      </a:r>
                      <a:endParaRPr lang="ru-RU" sz="32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УПОТРЕБЛЕНИЕ  ВЫРАЖЕНИЯ ИЛИ СЛОВА В ОБРАТНОМ ЗНАЧИИ С НАСМЕШКОЙ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55692" y="2214554"/>
            <a:ext cx="553101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ТРОПЫ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42852"/>
            <a:ext cx="90011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2)Ты живо, ты дышишь ; смятенной любовью,</a:t>
            </a:r>
          </a:p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Тревожною думой наполнено ты…</a:t>
            </a:r>
          </a:p>
          <a:p>
            <a:pPr algn="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 В.А. Жуковский</a:t>
            </a:r>
            <a:endParaRPr lang="ru-RU" sz="4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4357693"/>
            <a:ext cx="70723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олицетворение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57166"/>
            <a:ext cx="9144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3) Здесь вы встретите усы</a:t>
            </a:r>
          </a:p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чудные… Здесь вы встретите такие талии…</a:t>
            </a:r>
          </a:p>
          <a:p>
            <a:pPr algn="ctr"/>
            <a:endParaRPr lang="ru-RU" sz="4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(Н.В.Гоголь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97370" y="4429131"/>
            <a:ext cx="454925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МЕТОНИМИЯ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85728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4) Выпряг народ лошадей- и купчину</a:t>
            </a:r>
          </a:p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 криком «ура!» по дороге помчал…</a:t>
            </a:r>
          </a:p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Кажется, трудно отрадней картину</a:t>
            </a:r>
          </a:p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Нарисовать, генерал?..</a:t>
            </a:r>
          </a:p>
          <a:p>
            <a:pPr algn="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(Н.А.Некрасов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97370" y="3571875"/>
            <a:ext cx="454925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Ирония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00042"/>
            <a:ext cx="892971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5) Не то на серебре  - на золоте едал.</a:t>
            </a:r>
          </a:p>
          <a:p>
            <a:pPr algn="r"/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(А.С.Грибоедов)</a:t>
            </a:r>
            <a:endParaRPr lang="ru-RU" sz="6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97370" y="3571875"/>
            <a:ext cx="454925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Метонимия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642918"/>
            <a:ext cx="80010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6)Редкая птица долетит до середины Днепра.</a:t>
            </a:r>
          </a:p>
          <a:p>
            <a:pPr algn="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(Н.В.Гоголь)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4214817"/>
            <a:ext cx="73581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синекдоха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87868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 ВИД ЭПИТЕТА:</a:t>
            </a:r>
          </a:p>
          <a:p>
            <a:pPr algn="ctr"/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А)постоянный,   Б)изобразительный</a:t>
            </a:r>
          </a:p>
          <a:p>
            <a:pPr algn="ctr"/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В)эмоциональный,  Г)метафорический</a:t>
            </a:r>
            <a:endParaRPr lang="ru-RU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000240"/>
            <a:ext cx="85725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1)Ночевала тучка ЗОЛОТАЯ </a:t>
            </a: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(Г)</a:t>
            </a:r>
            <a:endParaRPr lang="ru-RU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2643182"/>
            <a:ext cx="8286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2)Вот идёт он к СИНЕМУ </a:t>
            </a: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(А)</a:t>
            </a: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морю.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3500437"/>
            <a:ext cx="821537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3)Дубовый листок оторвался от ветки  РОДИМОЙ.</a:t>
            </a: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(В)</a:t>
            </a:r>
          </a:p>
          <a:p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4)Роняет лес БАГРЯНЫЙ</a:t>
            </a: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(Б) </a:t>
            </a: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свой убор.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-23"/>
          <a:ext cx="9144000" cy="6729067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2214546"/>
                <a:gridCol w="6929454"/>
              </a:tblGrid>
              <a:tr h="150951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8)А</a:t>
                      </a:r>
                    </a:p>
                    <a:p>
                      <a:r>
                        <a:rPr lang="ru-RU" sz="2800" dirty="0" smtClean="0">
                          <a:solidFill>
                            <a:srgbClr val="FFFF00"/>
                          </a:solidFill>
                        </a:rPr>
                        <a:t>ГРАДАЦИЯ</a:t>
                      </a:r>
                      <a:endParaRPr lang="ru-RU" sz="2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Расположение близких по значению слов в порядке нарастания</a:t>
                      </a:r>
                      <a:r>
                        <a:rPr lang="ru-RU" sz="2800" baseline="0" dirty="0" smtClean="0">
                          <a:solidFill>
                            <a:schemeClr val="bg1"/>
                          </a:solidFill>
                        </a:rPr>
                        <a:t> или ослабления эмоциональной значимости</a:t>
                      </a: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1043797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Б</a:t>
                      </a:r>
                    </a:p>
                    <a:p>
                      <a:r>
                        <a:rPr kumimoji="0" lang="ru-RU" sz="28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ЭЛЛИПСИС</a:t>
                      </a:r>
                      <a:endParaRPr kumimoji="0" lang="ru-RU" sz="28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Пропуск элемента высказывания, легко восстанавливаемого в контексте</a:t>
                      </a:r>
                      <a:endParaRPr kumimoji="0" lang="ru-RU" sz="32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368535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В</a:t>
                      </a:r>
                    </a:p>
                    <a:p>
                      <a:r>
                        <a:rPr kumimoji="0" lang="ru-RU" sz="28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ЭПИФОРА</a:t>
                      </a:r>
                      <a:endParaRPr kumimoji="0" lang="ru-RU" sz="28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Повторение одних и тех же элементов в конце каждого параллельного ряда(стиха, строфы, предложения и т.п.)</a:t>
                      </a:r>
                    </a:p>
                  </a:txBody>
                  <a:tcPr/>
                </a:tc>
              </a:tr>
              <a:tr h="1353356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Г</a:t>
                      </a:r>
                    </a:p>
                    <a:p>
                      <a:pPr marL="0" algn="l" rtl="0" eaLnBrk="1" latinLnBrk="0" hangingPunct="1"/>
                      <a:r>
                        <a:rPr kumimoji="0" lang="ru-RU" sz="28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ПАРАЛЛЕЛИЗМ</a:t>
                      </a:r>
                      <a:endParaRPr kumimoji="0" lang="ru-RU" sz="28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Одинаковое синтаксическое построение соседних предложений или отрезков речи</a:t>
                      </a:r>
                    </a:p>
                  </a:txBody>
                  <a:tcPr/>
                </a:tc>
              </a:tr>
              <a:tr h="1368535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Д</a:t>
                      </a:r>
                    </a:p>
                    <a:p>
                      <a:r>
                        <a:rPr kumimoji="0" lang="ru-RU" sz="28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АНТИТЕЗА</a:t>
                      </a:r>
                      <a:endParaRPr kumimoji="0" lang="ru-RU" sz="28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Усиление выразительности речи путём резкого противопоставления понятий,</a:t>
                      </a:r>
                      <a:r>
                        <a:rPr kumimoji="0" lang="ru-RU" sz="2800" b="1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мыслей, образов.</a:t>
                      </a:r>
                      <a:endParaRPr kumimoji="0" lang="ru-RU" sz="28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0"/>
            <a:ext cx="900115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9) КАКАЯ ТУТ ФИГУРА?</a:t>
            </a:r>
          </a:p>
          <a:p>
            <a:pPr marL="914400" indent="-914400" algn="ctr"/>
            <a:endParaRPr lang="ru-RU" sz="5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914400" indent="-914400"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 ПАМЯТНИК СЕБЕ ВОЗДВИГ НЕРУКОТВОРНЫЙ…</a:t>
            </a:r>
          </a:p>
          <a:p>
            <a:pPr marL="914400" indent="-914400" algn="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(А. С. ПУШКИН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5286389"/>
            <a:ext cx="72152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/>
                <a:solidFill>
                  <a:schemeClr val="accent3"/>
                </a:solidFill>
              </a:rPr>
              <a:t>ИНВЕРСИЯ</a:t>
            </a:r>
            <a:endParaRPr lang="ru-RU" sz="72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7"/>
            <a:ext cx="885828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10) </a:t>
            </a: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ОПЯТЬ ДУША ПОМОЛОДЕЕТ,</a:t>
            </a:r>
          </a:p>
          <a:p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ОПЯТЬ РОДНОЙ УВИДИТ КРАЙ…</a:t>
            </a:r>
          </a:p>
          <a:p>
            <a:pPr algn="r"/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(А.А. ФЕТ)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55692" y="3786189"/>
            <a:ext cx="463261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АНАФОРА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42852"/>
            <a:ext cx="892971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11) ОСЕНЬЮ  КОВЫЛЬНЫЕ СТЕПИ СОВЕРШЕННО ИЗМЕНЯЮТСЯ И ПОЛУЧАЮТ ОСОБЕННЫЙ, САМОБЫТНЫЙ, НИ С ЧЕМ НЕ СХОЖИЙ ВИД…</a:t>
            </a:r>
          </a:p>
          <a:p>
            <a:pPr algn="ctr"/>
            <a:endParaRPr lang="ru-RU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(С. Т. АКСАКОВ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55692" y="4357693"/>
            <a:ext cx="49595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ГРАДАЦИЯ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1"/>
          <a:ext cx="9001156" cy="6944218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2461239"/>
                <a:gridCol w="6539917"/>
              </a:tblGrid>
              <a:tr h="93249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4800" dirty="0" smtClean="0">
                          <a:solidFill>
                            <a:schemeClr val="bg1"/>
                          </a:solidFill>
                        </a:rPr>
                        <a:t>1)</a:t>
                      </a:r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А</a:t>
                      </a:r>
                    </a:p>
                    <a:p>
                      <a:endParaRPr lang="ru-RU" sz="2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ПЕРЕНОС ЗНАЧЕНИЯ  ПО СМЕЖНОСТИ</a:t>
                      </a: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99265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Б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НЕПОМЕРНОЕ УМЕНЬШЕНИЕ СИЛЫ, РАЗМЕРА, ЗНАЧЕНИЯ</a:t>
                      </a:r>
                      <a:r>
                        <a:rPr kumimoji="0" lang="ru-RU" sz="32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</a:tr>
              <a:tr h="1774739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В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УПОТРЕБЛЕНИЕ  СЛОВ В  ПЕРЕНОСНОМ  ЗНАЧЕНИИ  НА ОСНОВЕ СХОДСТВА ДВУХ ПРЕДМЕТОВ ИЛИ ЯВЛЕНИЙ</a:t>
                      </a:r>
                    </a:p>
                  </a:txBody>
                  <a:tcPr/>
                </a:tc>
              </a:tr>
              <a:tr h="1353615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Г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ЗАМЕНА  НАИМЕНОВАНИЯ ЛИЦА,ПРЕДМЕТА, ЯВЛЕНИЯ ОПИСАНИЕМ ИХ ПРИЗНАКОВ, ЧЕРТ</a:t>
                      </a:r>
                    </a:p>
                  </a:txBody>
                  <a:tcPr/>
                </a:tc>
              </a:tr>
              <a:tr h="1518778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Д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УПОТРЕБЛЕНИЕ  ВЫРАЖЕНИЯ ИЛИ СЛОВА В ОБРАТНОМ ЗНАЧИИ С НАСМЕШКОЙ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642918"/>
            <a:ext cx="90011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12) Где стол был яств,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Там гроб стоит…</a:t>
            </a:r>
          </a:p>
          <a:p>
            <a:pPr algn="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(Г.Р.Державин) 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55692" y="3571875"/>
            <a:ext cx="463261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АНТИТЕЗА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85729"/>
            <a:ext cx="871543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13) Нет; я хотел…быть может, вы…я думал,</a:t>
            </a:r>
          </a:p>
          <a:p>
            <a:pPr algn="ctr"/>
            <a:r>
              <a:rPr lang="ru-RU" sz="6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Что уж барону время умереть.</a:t>
            </a:r>
          </a:p>
          <a:p>
            <a:pPr algn="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(А.С.Пушкин)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55692" y="4813994"/>
            <a:ext cx="588820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Парцелляция//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УМОЛЧАНИЕ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0"/>
            <a:ext cx="88582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14)Иль нам с Европой спорить ново?</a:t>
            </a:r>
          </a:p>
          <a:p>
            <a:r>
              <a:rPr lang="ru-RU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Иль русский от побед </a:t>
            </a:r>
            <a:r>
              <a:rPr lang="ru-RU" sz="6000" b="1" spc="5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отвык?           (</a:t>
            </a:r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А.С. ПУШКИН)</a:t>
            </a:r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214818"/>
            <a:ext cx="892971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АНАФОРА, РИТОРИЧЕСКИЙ ВОПРОС, МЕТОНИМИЯ, СИНЕКДОХА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28604"/>
            <a:ext cx="909561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2)Ты живо, ты дышишь ; смятенной любовью,</a:t>
            </a:r>
          </a:p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Тревожною думой наполнено ты…</a:t>
            </a:r>
          </a:p>
          <a:p>
            <a:pPr algn="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 В.А. Жуковский)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" y="1000108"/>
            <a:ext cx="91440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3)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Здесь вы встретите усы</a:t>
            </a:r>
          </a:p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чудные… Здесь вы встретите такие талии…</a:t>
            </a:r>
          </a:p>
          <a:p>
            <a:pPr algn="ctr"/>
            <a:endParaRPr lang="ru-RU" sz="54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(Н.В.Гоголь)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929719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4) Выпряг народ лошадей- и купчину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 криком «ура!» по дороге помчал…</a:t>
            </a:r>
          </a:p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Кажется, трудно отрадней картину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Нарисовать, генерал?..</a:t>
            </a:r>
          </a:p>
          <a:p>
            <a:pPr algn="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(Н.А.Некрасов)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00042"/>
            <a:ext cx="8858281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5) Не то на серебре  - на золоте едал.</a:t>
            </a:r>
            <a:endParaRPr lang="ru-RU" sz="8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/>
            <a:r>
              <a:rPr lang="ru-RU" sz="8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(А.С.Грибоедов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00041"/>
            <a:ext cx="8929718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6)Редкая птица долетит до середины Днепра.</a:t>
            </a:r>
          </a:p>
          <a:p>
            <a:pPr algn="r"/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(Н.В.Гоголь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572528" cy="20313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7) ВИД ЭПИТЕТА:</a:t>
            </a:r>
          </a:p>
          <a:p>
            <a:pPr algn="ctr"/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А)постоянный,   Б)изобразительный</a:t>
            </a:r>
          </a:p>
          <a:p>
            <a:pPr algn="ctr"/>
            <a:r>
              <a:rPr lang="ru-RU" sz="3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В)эмоциональный,  </a:t>
            </a:r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Г)метафорический</a:t>
            </a:r>
            <a:endParaRPr lang="ru-RU" sz="3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00024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1)Ночевала тучка ЗОЛОТАЯ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857496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2)Вот идёт он к СИНЕМУ морю.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3500438"/>
            <a:ext cx="90011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3)Дубовый листок оторвался от ветки  РОДИМОЙ.</a:t>
            </a:r>
          </a:p>
          <a:p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4)Роняет лес БАГРЯНЫЙ свой убор.</a:t>
            </a:r>
          </a:p>
          <a:p>
            <a:endParaRPr lang="ru-RU" sz="48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88</TotalTime>
  <Words>769</Words>
  <PresentationFormat>Экран (4:3)</PresentationFormat>
  <Paragraphs>151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Метро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Golovko</cp:lastModifiedBy>
  <cp:revision>6</cp:revision>
  <dcterms:modified xsi:type="dcterms:W3CDTF">2009-10-08T08:06:27Z</dcterms:modified>
</cp:coreProperties>
</file>