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269" r:id="rId4"/>
    <p:sldId id="271" r:id="rId5"/>
    <p:sldId id="274" r:id="rId6"/>
    <p:sldId id="296" r:id="rId7"/>
    <p:sldId id="300" r:id="rId8"/>
    <p:sldId id="276" r:id="rId9"/>
    <p:sldId id="279" r:id="rId10"/>
    <p:sldId id="281" r:id="rId11"/>
    <p:sldId id="301" r:id="rId12"/>
    <p:sldId id="283" r:id="rId13"/>
    <p:sldId id="285" r:id="rId14"/>
    <p:sldId id="287" r:id="rId15"/>
    <p:sldId id="292" r:id="rId16"/>
    <p:sldId id="293" r:id="rId17"/>
    <p:sldId id="298" r:id="rId18"/>
    <p:sldId id="288" r:id="rId19"/>
    <p:sldId id="302" r:id="rId20"/>
    <p:sldId id="263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83" autoAdjust="0"/>
    <p:restoredTop sz="94660"/>
  </p:normalViewPr>
  <p:slideViewPr>
    <p:cSldViewPr>
      <p:cViewPr varScale="1">
        <p:scale>
          <a:sx n="67" d="100"/>
          <a:sy n="6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34804-7F12-466D-ADC8-5A38919C7C3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198E3-D141-4622-901B-A6F1B7446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020C7-2CF2-4622-AE6F-5563207F05C8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9E274-5332-4947-8E09-FE01289F1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45C331-7F75-4F96-AE99-A92FAFFF4D00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82A4-F287-4AF7-B828-9AC5250DC4C6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E6C6-7CBE-4B82-83AF-2D19E0532296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5B136-B767-483A-AFBF-32A121661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7A5B5B-D0E0-43A5-9D5D-A5B63F93CA06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AB3023-D7ED-49AC-B320-F3B39117B0CE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3E3F-0B7D-4FFA-A536-0FEE6C874432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643E-3AC4-4B14-86CE-14B0938F0163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A01319-CC2F-463A-B0F6-2E9B8182707B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BACC-3D36-40F0-9117-2AC49323DA1F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6F39E4-58BA-457F-B54E-736E5C03C8F2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4B7DFF-032A-472D-919F-CF753CD08A96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7876D1-49CA-41BE-AC7B-1EF7B26E1656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0" y="335280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Пятое декабря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Классная </a:t>
            </a:r>
            <a:r>
              <a:rPr lang="ru-RU" dirty="0" smtClean="0"/>
              <a:t>работа.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914400"/>
            <a:ext cx="6172200" cy="1371600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2000" b="0" i="1" dirty="0" smtClean="0"/>
              <a:t>Какой прекрасный день! </a:t>
            </a:r>
          </a:p>
          <a:p>
            <a:pPr algn="ctr">
              <a:lnSpc>
                <a:spcPct val="110000"/>
              </a:lnSpc>
            </a:pPr>
            <a:r>
              <a:rPr lang="ru-RU" sz="2000" b="0" i="1" dirty="0" smtClean="0"/>
              <a:t>Ты часть того, что в нем.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b="0" i="1" dirty="0" smtClean="0"/>
              <a:t>Твои слова и мысли решат его судьбу.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b="0" i="1" dirty="0" smtClean="0"/>
              <a:t>Ты можешь быть приятным, как дождик жарким днем,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b="0" i="1" dirty="0" smtClean="0"/>
              <a:t>И быть необходимым, как парус кораблю.</a:t>
            </a:r>
            <a:endParaRPr lang="ru-RU" sz="2000" i="1" dirty="0"/>
          </a:p>
        </p:txBody>
      </p:sp>
      <p:pic>
        <p:nvPicPr>
          <p:cNvPr id="26626" name="Picture 2" descr="http://900igr.net/datai/russkij-jazyk/CHastitsa-1/0004-007-Razrjady-chasti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38200" y="0"/>
            <a:ext cx="5391150" cy="809625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473952"/>
            <a:ext cx="3657600" cy="38404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6794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>Проверьте: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ло – </a:t>
            </a:r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лка </a:t>
            </a:r>
          </a:p>
          <a:p>
            <a:pPr eaLnBrk="1" hangingPunct="1"/>
            <a:r>
              <a:rPr lang="ru-RU" sz="5400" dirty="0" smtClean="0"/>
              <a:t>Ре</a:t>
            </a:r>
            <a:r>
              <a:rPr lang="ru-RU" sz="5400" dirty="0" smtClean="0">
                <a:solidFill>
                  <a:srgbClr val="0000FF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то – ре</a:t>
            </a:r>
            <a:r>
              <a:rPr lang="ru-RU" sz="5400" dirty="0" smtClean="0">
                <a:solidFill>
                  <a:srgbClr val="0000FF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тка 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Щ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тина – </a:t>
            </a:r>
            <a:r>
              <a:rPr lang="ru-RU" sz="5400" dirty="0" smtClean="0">
                <a:solidFill>
                  <a:srgbClr val="0000FF"/>
                </a:solidFill>
              </a:rPr>
              <a:t>щ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тка </a:t>
            </a:r>
          </a:p>
          <a:p>
            <a:pPr eaLnBrk="1" hangingPunct="1"/>
            <a:r>
              <a:rPr lang="ru-RU" sz="5400" dirty="0" smtClean="0"/>
              <a:t>Рас</a:t>
            </a:r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сать – рас</a:t>
            </a:r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ска 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дший – </a:t>
            </a:r>
            <a:r>
              <a:rPr lang="ru-RU" sz="5400" dirty="0" smtClean="0">
                <a:solidFill>
                  <a:srgbClr val="0000FF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л 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Ж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лобок – </a:t>
            </a:r>
            <a:r>
              <a:rPr lang="ru-RU" sz="5400" dirty="0" smtClean="0">
                <a:solidFill>
                  <a:srgbClr val="0000FF"/>
                </a:solidFill>
              </a:rPr>
              <a:t>ж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лоб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Словарная работа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Шомпол</a:t>
            </a:r>
            <a:r>
              <a:rPr lang="ru-RU" dirty="0" smtClean="0"/>
              <a:t> - стержень  </a:t>
            </a:r>
            <a:r>
              <a:rPr lang="ru-RU" dirty="0" smtClean="0"/>
              <a:t>для  чистки  и  смазки канала в  огнестрельном  </a:t>
            </a:r>
            <a:r>
              <a:rPr lang="ru-RU" dirty="0" smtClean="0"/>
              <a:t>оружии.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Жокей</a:t>
            </a:r>
            <a:r>
              <a:rPr lang="ru-RU" dirty="0" smtClean="0"/>
              <a:t> - профессиональный  </a:t>
            </a:r>
            <a:r>
              <a:rPr lang="ru-RU" dirty="0" smtClean="0"/>
              <a:t>наездник  на  скачках  и  на  </a:t>
            </a:r>
            <a:r>
              <a:rPr lang="ru-RU" dirty="0" smtClean="0"/>
              <a:t>бегах.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Жонглер</a:t>
            </a:r>
            <a:r>
              <a:rPr lang="ru-RU" dirty="0" smtClean="0"/>
              <a:t> - цирковой  </a:t>
            </a:r>
            <a:r>
              <a:rPr lang="ru-RU" dirty="0" smtClean="0"/>
              <a:t>артист,  искусно подбрасывающий </a:t>
            </a:r>
            <a:r>
              <a:rPr lang="ru-RU" dirty="0" smtClean="0"/>
              <a:t>одновременно  </a:t>
            </a:r>
            <a:r>
              <a:rPr lang="ru-RU" dirty="0" smtClean="0"/>
              <a:t>несколько  </a:t>
            </a:r>
            <a:r>
              <a:rPr lang="ru-RU" dirty="0" smtClean="0"/>
              <a:t>предметов.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Шорный </a:t>
            </a:r>
            <a:r>
              <a:rPr lang="ru-RU" dirty="0" smtClean="0">
                <a:solidFill>
                  <a:srgbClr val="0070C0"/>
                </a:solidFill>
              </a:rPr>
              <a:t>– относящийся к упряжи и другим техническим изделиям из кожи.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Шорник</a:t>
            </a:r>
            <a:r>
              <a:rPr lang="ru-RU" dirty="0" smtClean="0">
                <a:solidFill>
                  <a:srgbClr val="0070C0"/>
                </a:solidFill>
              </a:rPr>
              <a:t> – специалист по шорным делам. </a:t>
            </a:r>
          </a:p>
          <a:p>
            <a:r>
              <a:rPr lang="ru-RU" i="1" dirty="0" smtClean="0"/>
              <a:t>Составьте предложение, используя иноязычные слова.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pic>
        <p:nvPicPr>
          <p:cNvPr id="5" name="Picture 4" descr="C:\Documents and Settings\Гоар\Мои документы\шорни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800600"/>
            <a:ext cx="18430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4635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>Назовите  </a:t>
            </a:r>
            <a:r>
              <a:rPr lang="ru-RU" sz="4000" b="1" dirty="0" smtClean="0"/>
              <a:t>ласково, запишите</a:t>
            </a:r>
            <a:endParaRPr lang="ru-RU" sz="40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0000FF"/>
                </a:solidFill>
              </a:rPr>
              <a:t>Щел</a:t>
            </a:r>
            <a:r>
              <a:rPr lang="ru-RU" sz="6000" dirty="0" smtClean="0"/>
              <a:t>ь</a:t>
            </a:r>
          </a:p>
          <a:p>
            <a:pPr eaLnBrk="1" hangingPunct="1"/>
            <a:r>
              <a:rPr lang="ru-RU" sz="6000" dirty="0" smtClean="0">
                <a:solidFill>
                  <a:srgbClr val="0000FF"/>
                </a:solidFill>
              </a:rPr>
              <a:t>Пчел</a:t>
            </a:r>
            <a:r>
              <a:rPr lang="ru-RU" sz="6000" dirty="0" smtClean="0"/>
              <a:t>а</a:t>
            </a:r>
          </a:p>
          <a:p>
            <a:pPr eaLnBrk="1" hangingPunct="1"/>
            <a:r>
              <a:rPr lang="ru-RU" sz="6000" dirty="0" smtClean="0">
                <a:solidFill>
                  <a:srgbClr val="0000FF"/>
                </a:solidFill>
              </a:rPr>
              <a:t>Шерсть</a:t>
            </a:r>
          </a:p>
          <a:p>
            <a:pPr eaLnBrk="1" hangingPunct="1"/>
            <a:r>
              <a:rPr lang="ru-RU" sz="6000" dirty="0" smtClean="0">
                <a:solidFill>
                  <a:srgbClr val="0000FF"/>
                </a:solidFill>
              </a:rPr>
              <a:t>Черт</a:t>
            </a:r>
            <a:r>
              <a:rPr lang="ru-RU" sz="6000" dirty="0" smtClean="0"/>
              <a:t>а</a:t>
            </a:r>
          </a:p>
          <a:p>
            <a:pPr eaLnBrk="1" hangingPunct="1"/>
            <a:r>
              <a:rPr lang="ru-RU" sz="6000" dirty="0" smtClean="0">
                <a:solidFill>
                  <a:srgbClr val="0000FF"/>
                </a:solidFill>
              </a:rPr>
              <a:t>Жердь</a:t>
            </a:r>
          </a:p>
        </p:txBody>
      </p:sp>
      <p:pic>
        <p:nvPicPr>
          <p:cNvPr id="4" name="Picture 2" descr="http://www.11pr.net/wp-content/uploads/2012/06/vosk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104899"/>
            <a:ext cx="3048000" cy="4610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5349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>Проверьте: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Щ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ль – </a:t>
            </a:r>
            <a:r>
              <a:rPr lang="ru-RU" sz="5400" dirty="0" smtClean="0">
                <a:solidFill>
                  <a:srgbClr val="0000FF"/>
                </a:solidFill>
              </a:rPr>
              <a:t>щ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лка </a:t>
            </a:r>
          </a:p>
          <a:p>
            <a:pPr eaLnBrk="1" hangingPunct="1"/>
            <a:r>
              <a:rPr lang="ru-RU" sz="5400" dirty="0" smtClean="0"/>
              <a:t>П</a:t>
            </a:r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ла – п</a:t>
            </a:r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лка 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рсть – </a:t>
            </a:r>
            <a:r>
              <a:rPr lang="ru-RU" sz="5400" dirty="0" smtClean="0">
                <a:solidFill>
                  <a:srgbClr val="0000FF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рстка 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рта – </a:t>
            </a:r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рточка 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Ж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рдь – </a:t>
            </a:r>
            <a:r>
              <a:rPr lang="ru-RU" sz="5400" dirty="0" smtClean="0">
                <a:solidFill>
                  <a:srgbClr val="0000FF"/>
                </a:solidFill>
              </a:rPr>
              <a:t>ж</a:t>
            </a:r>
            <a:r>
              <a:rPr lang="ru-RU" sz="5400" dirty="0" smtClean="0">
                <a:solidFill>
                  <a:srgbClr val="FF0000"/>
                </a:solidFill>
              </a:rPr>
              <a:t>ё</a:t>
            </a:r>
            <a:r>
              <a:rPr lang="ru-RU" sz="5400" dirty="0" smtClean="0"/>
              <a:t>рдочка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>Подскажи  словечко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94995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Солнце  глянуло  сквозь  </a:t>
            </a:r>
            <a:r>
              <a:rPr lang="ru-RU" sz="3600" dirty="0" err="1" smtClean="0"/>
              <a:t>щ</a:t>
            </a:r>
            <a:r>
              <a:rPr lang="ru-RU" sz="3600" dirty="0" smtClean="0"/>
              <a:t>…</a:t>
            </a:r>
            <a:r>
              <a:rPr lang="ru-RU" sz="3600" dirty="0" err="1" smtClean="0"/>
              <a:t>лку</a:t>
            </a:r>
            <a:r>
              <a:rPr lang="ru-RU" sz="3600" dirty="0" smtClean="0"/>
              <a:t>,  свесив огненную ________. </a:t>
            </a:r>
          </a:p>
          <a:p>
            <a:pPr eaLnBrk="1" hangingPunct="1"/>
            <a:r>
              <a:rPr lang="ru-RU" sz="3600" dirty="0" smtClean="0"/>
              <a:t>Вышел  ёж  с  сапожной  </a:t>
            </a:r>
            <a:r>
              <a:rPr lang="ru-RU" sz="3600" dirty="0" err="1" smtClean="0"/>
              <a:t>щ</a:t>
            </a:r>
            <a:r>
              <a:rPr lang="ru-RU" sz="3600" dirty="0" smtClean="0"/>
              <a:t>…</a:t>
            </a:r>
            <a:r>
              <a:rPr lang="ru-RU" sz="3600" dirty="0" err="1" smtClean="0"/>
              <a:t>ткой</a:t>
            </a:r>
            <a:r>
              <a:rPr lang="ru-RU" sz="3600" dirty="0" smtClean="0"/>
              <a:t>,  занялся  работой ______.</a:t>
            </a:r>
          </a:p>
          <a:p>
            <a:pPr eaLnBrk="1" hangingPunct="1"/>
            <a:r>
              <a:rPr lang="ru-RU" sz="3600" dirty="0" smtClean="0"/>
              <a:t>Ученик  учил  уроки,  у  него  в  чернилах 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Узнай  слово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Плод  </a:t>
            </a:r>
            <a:r>
              <a:rPr lang="ru-RU" dirty="0" smtClean="0"/>
              <a:t>дуба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Стержень  для  чистки  и  смазки канала в  огнестрельном  </a:t>
            </a:r>
            <a:r>
              <a:rPr lang="ru-RU" dirty="0" smtClean="0"/>
              <a:t>оружии-</a:t>
            </a:r>
            <a:endParaRPr lang="ru-RU" dirty="0" smtClean="0"/>
          </a:p>
          <a:p>
            <a:r>
              <a:rPr lang="ru-RU" dirty="0" smtClean="0"/>
              <a:t>Небольшая  лодка, выдолбленная  из  цельного  куска  </a:t>
            </a:r>
            <a:r>
              <a:rPr lang="ru-RU" dirty="0" smtClean="0"/>
              <a:t>дерева-</a:t>
            </a:r>
            <a:endParaRPr lang="ru-RU" dirty="0" smtClean="0"/>
          </a:p>
          <a:p>
            <a:r>
              <a:rPr lang="ru-RU" dirty="0" smtClean="0"/>
              <a:t>Профессиональный  наездник  на  скачках  и  на  </a:t>
            </a:r>
            <a:r>
              <a:rPr lang="ru-RU" dirty="0" smtClean="0"/>
              <a:t>бегах-</a:t>
            </a:r>
            <a:endParaRPr lang="ru-RU" dirty="0" smtClean="0"/>
          </a:p>
          <a:p>
            <a:r>
              <a:rPr lang="ru-RU" dirty="0" smtClean="0"/>
              <a:t>Цирковой  артист,  искусно </a:t>
            </a:r>
            <a:r>
              <a:rPr lang="ru-RU" dirty="0" smtClean="0"/>
              <a:t>подбрасывающий </a:t>
            </a:r>
            <a:r>
              <a:rPr lang="ru-RU" dirty="0" smtClean="0"/>
              <a:t>одновременно  несколько  </a:t>
            </a:r>
            <a:r>
              <a:rPr lang="ru-RU" dirty="0" smtClean="0"/>
              <a:t>предметов-  </a:t>
            </a:r>
            <a:endParaRPr lang="ru-RU" dirty="0" smtClean="0"/>
          </a:p>
          <a:p>
            <a:r>
              <a:rPr lang="ru-RU" dirty="0" smtClean="0"/>
              <a:t>Тот</a:t>
            </a:r>
            <a:r>
              <a:rPr lang="ru-RU" dirty="0" smtClean="0"/>
              <a:t>, кто  любит  нарядно,  изысканно </a:t>
            </a:r>
            <a:r>
              <a:rPr lang="ru-RU" dirty="0" smtClean="0"/>
              <a:t>одеваться-</a:t>
            </a:r>
            <a:endParaRPr lang="ru-RU" dirty="0" smtClean="0"/>
          </a:p>
          <a:p>
            <a:r>
              <a:rPr lang="ru-RU" dirty="0" smtClean="0"/>
              <a:t>Сладкие плитки, которые любят все дети – </a:t>
            </a:r>
          </a:p>
          <a:p>
            <a:r>
              <a:rPr lang="ru-RU" dirty="0" smtClean="0"/>
              <a:t>Тихий звук – </a:t>
            </a:r>
          </a:p>
          <a:p>
            <a:r>
              <a:rPr lang="ru-RU" dirty="0" smtClean="0"/>
              <a:t>Сладкая ягода, вырастающая на колючем кусте -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Проверьте: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Ж</a:t>
            </a:r>
            <a:r>
              <a:rPr lang="ru-RU" sz="3200" dirty="0" smtClean="0">
                <a:solidFill>
                  <a:schemeClr val="folHlink"/>
                </a:solidFill>
              </a:rPr>
              <a:t>ё</a:t>
            </a:r>
            <a:r>
              <a:rPr lang="ru-RU" sz="3200" dirty="0" smtClean="0"/>
              <a:t>лудь – </a:t>
            </a:r>
            <a:r>
              <a:rPr lang="ru-RU" sz="3200" dirty="0" smtClean="0">
                <a:solidFill>
                  <a:srgbClr val="0000FF"/>
                </a:solidFill>
              </a:rPr>
              <a:t>ж</a:t>
            </a:r>
            <a:r>
              <a:rPr lang="ru-RU" sz="3200" dirty="0" smtClean="0">
                <a:solidFill>
                  <a:schemeClr val="folHlink"/>
                </a:solidFill>
              </a:rPr>
              <a:t>е</a:t>
            </a:r>
            <a:r>
              <a:rPr lang="ru-RU" sz="3200" dirty="0" smtClean="0"/>
              <a:t>лудёвый </a:t>
            </a:r>
          </a:p>
          <a:p>
            <a:r>
              <a:rPr lang="ru-RU" sz="3200" dirty="0" smtClean="0">
                <a:solidFill>
                  <a:srgbClr val="0000FF"/>
                </a:solidFill>
              </a:rPr>
              <a:t>Ш</a:t>
            </a:r>
            <a:r>
              <a:rPr lang="ru-RU" sz="3200" dirty="0" smtClean="0">
                <a:solidFill>
                  <a:schemeClr val="folHlink"/>
                </a:solidFill>
              </a:rPr>
              <a:t>о</a:t>
            </a:r>
            <a:r>
              <a:rPr lang="ru-RU" sz="3200" dirty="0" smtClean="0"/>
              <a:t>мпол –   </a:t>
            </a:r>
          </a:p>
          <a:p>
            <a:r>
              <a:rPr lang="ru-RU" sz="3200" dirty="0" smtClean="0">
                <a:solidFill>
                  <a:srgbClr val="0000FF"/>
                </a:solidFill>
              </a:rPr>
              <a:t>Ч</a:t>
            </a:r>
            <a:r>
              <a:rPr lang="ru-RU" sz="3200" dirty="0" smtClean="0">
                <a:solidFill>
                  <a:schemeClr val="folHlink"/>
                </a:solidFill>
              </a:rPr>
              <a:t>ё</a:t>
            </a:r>
            <a:r>
              <a:rPr lang="ru-RU" sz="3200" dirty="0" smtClean="0"/>
              <a:t>лн – </a:t>
            </a:r>
            <a:r>
              <a:rPr lang="ru-RU" sz="3200" dirty="0" smtClean="0">
                <a:solidFill>
                  <a:srgbClr val="0000FF"/>
                </a:solidFill>
              </a:rPr>
              <a:t>ч</a:t>
            </a:r>
            <a:r>
              <a:rPr lang="ru-RU" sz="3200" dirty="0" smtClean="0">
                <a:solidFill>
                  <a:schemeClr val="folHlink"/>
                </a:solidFill>
              </a:rPr>
              <a:t>е</a:t>
            </a:r>
            <a:r>
              <a:rPr lang="ru-RU" sz="3200" dirty="0" smtClean="0"/>
              <a:t>лнок </a:t>
            </a:r>
          </a:p>
          <a:p>
            <a:r>
              <a:rPr lang="ru-RU" sz="3200" dirty="0" smtClean="0">
                <a:solidFill>
                  <a:srgbClr val="0000FF"/>
                </a:solidFill>
              </a:rPr>
              <a:t>Ж</a:t>
            </a:r>
            <a:r>
              <a:rPr lang="ru-RU" sz="3200" dirty="0" smtClean="0">
                <a:solidFill>
                  <a:schemeClr val="folHlink"/>
                </a:solidFill>
              </a:rPr>
              <a:t>о</a:t>
            </a:r>
            <a:r>
              <a:rPr lang="ru-RU" sz="3200" dirty="0" smtClean="0"/>
              <a:t>кей – </a:t>
            </a:r>
          </a:p>
          <a:p>
            <a:r>
              <a:rPr lang="ru-RU" sz="3200" dirty="0" smtClean="0">
                <a:solidFill>
                  <a:srgbClr val="0000FF"/>
                </a:solidFill>
              </a:rPr>
              <a:t>Ж</a:t>
            </a:r>
            <a:r>
              <a:rPr lang="ru-RU" sz="3200" dirty="0" smtClean="0">
                <a:solidFill>
                  <a:schemeClr val="folHlink"/>
                </a:solidFill>
              </a:rPr>
              <a:t>о</a:t>
            </a:r>
            <a:r>
              <a:rPr lang="ru-RU" sz="3200" dirty="0" smtClean="0"/>
              <a:t>нглёр – </a:t>
            </a:r>
          </a:p>
          <a:p>
            <a:r>
              <a:rPr lang="ru-RU" sz="3200" dirty="0" smtClean="0">
                <a:solidFill>
                  <a:srgbClr val="0000FF"/>
                </a:solidFill>
              </a:rPr>
              <a:t>Щ</a:t>
            </a:r>
            <a:r>
              <a:rPr lang="ru-RU" sz="3200" dirty="0" smtClean="0">
                <a:solidFill>
                  <a:schemeClr val="folHlink"/>
                </a:solidFill>
              </a:rPr>
              <a:t>ё</a:t>
            </a:r>
            <a:r>
              <a:rPr lang="ru-RU" sz="3200" dirty="0" smtClean="0"/>
              <a:t>голь – </a:t>
            </a:r>
            <a:r>
              <a:rPr lang="ru-RU" sz="3200" dirty="0" smtClean="0">
                <a:solidFill>
                  <a:srgbClr val="0000FF"/>
                </a:solidFill>
              </a:rPr>
              <a:t>щ</a:t>
            </a:r>
            <a:r>
              <a:rPr lang="ru-RU" sz="3200" dirty="0" smtClean="0">
                <a:solidFill>
                  <a:schemeClr val="folHlink"/>
                </a:solidFill>
              </a:rPr>
              <a:t>е</a:t>
            </a:r>
            <a:r>
              <a:rPr lang="ru-RU" sz="3200" dirty="0" smtClean="0"/>
              <a:t>голять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Ш</a:t>
            </a:r>
            <a:r>
              <a:rPr lang="ru-RU" sz="3200" dirty="0" smtClean="0"/>
              <a:t>околад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Ш</a:t>
            </a:r>
            <a:r>
              <a:rPr lang="ru-RU" sz="3200" dirty="0" smtClean="0"/>
              <a:t>епот – шептать</a:t>
            </a:r>
          </a:p>
          <a:p>
            <a:r>
              <a:rPr lang="ru-RU" sz="3200" dirty="0" smtClean="0"/>
              <a:t>Кры</a:t>
            </a:r>
            <a:r>
              <a:rPr lang="ru-RU" sz="3200" dirty="0" smtClean="0">
                <a:solidFill>
                  <a:srgbClr val="00B0F0"/>
                </a:solidFill>
              </a:rPr>
              <a:t>ж</a:t>
            </a:r>
            <a:r>
              <a:rPr lang="ru-RU" sz="3200" dirty="0" smtClean="0"/>
              <a:t>овник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pic>
        <p:nvPicPr>
          <p:cNvPr id="5" name="Picture 2" descr="http://www.11pr.net/wp-content/uploads/2012/06/vosk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828800"/>
            <a:ext cx="2514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Работа с перфокартой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/>
              <a:t>Заполни перфокарту любыми значками, соедини их.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</a:rPr>
              <a:t>  Ж…</a:t>
            </a:r>
            <a:r>
              <a:rPr lang="ru-RU" sz="4000" dirty="0" err="1" smtClean="0">
                <a:latin typeface="Arial Black" pitchFamily="34" charset="0"/>
              </a:rPr>
              <a:t>лтый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err="1" smtClean="0">
                <a:latin typeface="Arial Black" pitchFamily="34" charset="0"/>
              </a:rPr>
              <a:t>заш</a:t>
            </a:r>
            <a:r>
              <a:rPr lang="ru-RU" sz="4000" dirty="0" smtClean="0">
                <a:latin typeface="Arial Black" pitchFamily="34" charset="0"/>
              </a:rPr>
              <a:t>…л, </a:t>
            </a:r>
            <a:r>
              <a:rPr lang="ru-RU" sz="4000" dirty="0" err="1" smtClean="0">
                <a:latin typeface="Arial Black" pitchFamily="34" charset="0"/>
              </a:rPr>
              <a:t>ш</a:t>
            </a:r>
            <a:r>
              <a:rPr lang="ru-RU" sz="4000" dirty="0" smtClean="0">
                <a:latin typeface="Arial Black" pitchFamily="34" charset="0"/>
              </a:rPr>
              <a:t>…</a:t>
            </a:r>
            <a:r>
              <a:rPr lang="ru-RU" sz="4000" dirty="0" err="1" smtClean="0">
                <a:latin typeface="Arial Black" pitchFamily="34" charset="0"/>
              </a:rPr>
              <a:t>фер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err="1" smtClean="0">
                <a:latin typeface="Arial Black" pitchFamily="34" charset="0"/>
              </a:rPr>
              <a:t>ш</a:t>
            </a:r>
            <a:r>
              <a:rPr lang="ru-RU" sz="4000" dirty="0" smtClean="0">
                <a:latin typeface="Arial Black" pitchFamily="34" charset="0"/>
              </a:rPr>
              <a:t>…</a:t>
            </a:r>
            <a:r>
              <a:rPr lang="ru-RU" sz="4000" dirty="0" err="1" smtClean="0">
                <a:latin typeface="Arial Black" pitchFamily="34" charset="0"/>
              </a:rPr>
              <a:t>ссе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err="1" smtClean="0">
                <a:latin typeface="Arial Black" pitchFamily="34" charset="0"/>
              </a:rPr>
              <a:t>обж</a:t>
            </a:r>
            <a:r>
              <a:rPr lang="ru-RU" sz="4000" dirty="0" smtClean="0">
                <a:latin typeface="Arial Black" pitchFamily="34" charset="0"/>
              </a:rPr>
              <a:t>…</a:t>
            </a:r>
            <a:r>
              <a:rPr lang="ru-RU" sz="4000" dirty="0" err="1" smtClean="0">
                <a:latin typeface="Arial Black" pitchFamily="34" charset="0"/>
              </a:rPr>
              <a:t>ра</a:t>
            </a:r>
            <a:r>
              <a:rPr lang="ru-RU" sz="4000" dirty="0" smtClean="0">
                <a:latin typeface="Arial Black" pitchFamily="34" charset="0"/>
              </a:rPr>
              <a:t>, ч…</a:t>
            </a:r>
            <a:r>
              <a:rPr lang="ru-RU" sz="4000" dirty="0" err="1" smtClean="0">
                <a:latin typeface="Arial Black" pitchFamily="34" charset="0"/>
              </a:rPr>
              <a:t>рный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err="1" smtClean="0">
                <a:latin typeface="Arial Black" pitchFamily="34" charset="0"/>
              </a:rPr>
              <a:t>щ</a:t>
            </a:r>
            <a:r>
              <a:rPr lang="ru-RU" sz="4000" dirty="0" smtClean="0">
                <a:latin typeface="Arial Black" pitchFamily="34" charset="0"/>
              </a:rPr>
              <a:t>…</a:t>
            </a:r>
            <a:r>
              <a:rPr lang="ru-RU" sz="4000" dirty="0" err="1" smtClean="0">
                <a:latin typeface="Arial Black" pitchFamily="34" charset="0"/>
              </a:rPr>
              <a:t>ки</a:t>
            </a:r>
            <a:r>
              <a:rPr lang="ru-RU" sz="4000" dirty="0" smtClean="0">
                <a:latin typeface="Arial Black" pitchFamily="34" charset="0"/>
              </a:rPr>
              <a:t>.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pic>
        <p:nvPicPr>
          <p:cNvPr id="5" name="Picture 2" descr="http://i2.smotra.ru/data/img/users_imgs/27803/sm_users_img-304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048000"/>
            <a:ext cx="2209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«Проверь себя! 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 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032760"/>
          <a:ext cx="4413895" cy="792480"/>
        </p:xfrm>
        <a:graphic>
          <a:graphicData uri="http://schemas.openxmlformats.org/drawingml/2006/table">
            <a:tbl>
              <a:tblPr/>
              <a:tblGrid>
                <a:gridCol w="492719"/>
                <a:gridCol w="560079"/>
                <a:gridCol w="560079"/>
                <a:gridCol w="560079"/>
                <a:gridCol w="560079"/>
                <a:gridCol w="560079"/>
                <a:gridCol w="560079"/>
                <a:gridCol w="560702"/>
              </a:tblGrid>
              <a:tr h="389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 dirty="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600" dirty="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359" marR="67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3505200" y="3200400"/>
            <a:ext cx="1143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4648200" y="3200400"/>
            <a:ext cx="4572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3124200" y="3200400"/>
            <a:ext cx="3810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0" name="Line 2"/>
          <p:cNvSpPr>
            <a:spLocks noChangeShapeType="1"/>
          </p:cNvSpPr>
          <p:nvPr/>
        </p:nvSpPr>
        <p:spPr bwMode="auto">
          <a:xfrm flipV="1">
            <a:off x="5105400" y="3733800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09" name="Line 1"/>
          <p:cNvSpPr>
            <a:spLocks noChangeShapeType="1"/>
          </p:cNvSpPr>
          <p:nvPr/>
        </p:nvSpPr>
        <p:spPr bwMode="auto">
          <a:xfrm>
            <a:off x="1981200" y="3733800"/>
            <a:ext cx="1143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Picture 2" descr="http://i2.smotra.ru/data/img/users_imgs/27803/sm_users_img-304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86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27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Я узнал….</a:t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Я научился…</a:t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Я доволен уроком, потому что….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  <p:pic>
        <p:nvPicPr>
          <p:cNvPr id="5" name="Picture 2" descr="http://s017.radikal.ru/i432/1111/6a/a260a48759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895600"/>
            <a:ext cx="5105400" cy="3294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30" name="WordArt 18"/>
          <p:cNvSpPr>
            <a:spLocks noChangeArrowheads="1" noChangeShapeType="1" noTextEdit="1"/>
          </p:cNvSpPr>
          <p:nvPr/>
        </p:nvSpPr>
        <p:spPr bwMode="auto">
          <a:xfrm>
            <a:off x="428596" y="285728"/>
            <a:ext cx="8229600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СТАНЦИЯ "</a:t>
            </a:r>
            <a:r>
              <a:rPr lang="ru-RU" sz="3600" b="1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Проверяйка</a:t>
            </a:r>
            <a:r>
              <a:rPr lang="ru-RU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"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346825" cy="3048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err="1" smtClean="0"/>
              <a:t>Предл</a:t>
            </a:r>
            <a:r>
              <a:rPr lang="ru-RU" sz="2800" dirty="0" smtClean="0"/>
              <a:t>…гать шоколад, </a:t>
            </a:r>
            <a:r>
              <a:rPr lang="ru-RU" sz="2800" dirty="0" err="1" smtClean="0"/>
              <a:t>отр</a:t>
            </a:r>
            <a:r>
              <a:rPr lang="ru-RU" sz="2800" dirty="0" smtClean="0"/>
              <a:t>…</a:t>
            </a:r>
            <a:r>
              <a:rPr lang="ru-RU" sz="2800" dirty="0" err="1" smtClean="0"/>
              <a:t>стить</a:t>
            </a:r>
            <a:r>
              <a:rPr lang="ru-RU" sz="2800" dirty="0" smtClean="0"/>
              <a:t> чёлку, </a:t>
            </a:r>
            <a:r>
              <a:rPr lang="ru-RU" sz="2800" dirty="0" err="1" smtClean="0"/>
              <a:t>выр</a:t>
            </a:r>
            <a:r>
              <a:rPr lang="ru-RU" sz="2800" dirty="0" smtClean="0"/>
              <a:t>…</a:t>
            </a:r>
            <a:r>
              <a:rPr lang="ru-RU" sz="2800" dirty="0" err="1" smtClean="0"/>
              <a:t>стить</a:t>
            </a:r>
            <a:r>
              <a:rPr lang="ru-RU" sz="2800" dirty="0" smtClean="0"/>
              <a:t> крыжовник, дешёвая </a:t>
            </a:r>
            <a:r>
              <a:rPr lang="ru-RU" sz="2800" dirty="0" err="1" smtClean="0"/>
              <a:t>отр</a:t>
            </a:r>
            <a:r>
              <a:rPr lang="ru-RU" sz="2800" dirty="0" smtClean="0"/>
              <a:t>…</a:t>
            </a:r>
            <a:r>
              <a:rPr lang="ru-RU" sz="2800" dirty="0" err="1" smtClean="0"/>
              <a:t>сль</a:t>
            </a:r>
            <a:r>
              <a:rPr lang="ru-RU" sz="2800" dirty="0" smtClean="0"/>
              <a:t>,</a:t>
            </a:r>
            <a:r>
              <a:rPr lang="ru-RU" sz="2800" dirty="0" smtClean="0"/>
              <a:t> пол…жить жёлудь, </a:t>
            </a:r>
            <a:r>
              <a:rPr lang="ru-RU" sz="2800" dirty="0" err="1" smtClean="0"/>
              <a:t>выр</a:t>
            </a:r>
            <a:r>
              <a:rPr lang="ru-RU" sz="2800" dirty="0" smtClean="0"/>
              <a:t>…</a:t>
            </a:r>
            <a:r>
              <a:rPr lang="ru-RU" sz="2800" dirty="0" err="1" smtClean="0"/>
              <a:t>сла</a:t>
            </a:r>
            <a:r>
              <a:rPr lang="ru-RU" sz="2800" dirty="0" smtClean="0"/>
              <a:t> шёрстка, жёлтый  р…сток.</a:t>
            </a:r>
            <a:endParaRPr lang="ru-RU" sz="28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9069576" y="4267200"/>
            <a:ext cx="11888976" cy="2438400"/>
            <a:chOff x="-5707" y="2976"/>
            <a:chExt cx="7750" cy="124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-1905" y="3226"/>
              <a:ext cx="1792" cy="998"/>
              <a:chOff x="3061" y="3022"/>
              <a:chExt cx="636" cy="409"/>
            </a:xfrm>
          </p:grpSpPr>
          <p:sp>
            <p:nvSpPr>
              <p:cNvPr id="5146" name="Oval 6"/>
              <p:cNvSpPr>
                <a:spLocks noChangeArrowheads="1"/>
              </p:cNvSpPr>
              <p:nvPr/>
            </p:nvSpPr>
            <p:spPr bwMode="auto">
              <a:xfrm>
                <a:off x="3470" y="3249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7" name="Oval 7"/>
              <p:cNvSpPr>
                <a:spLocks noChangeArrowheads="1"/>
              </p:cNvSpPr>
              <p:nvPr/>
            </p:nvSpPr>
            <p:spPr bwMode="auto">
              <a:xfrm>
                <a:off x="3106" y="3249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8" name="Rectangle 8"/>
              <p:cNvSpPr>
                <a:spLocks noChangeArrowheads="1"/>
              </p:cNvSpPr>
              <p:nvPr/>
            </p:nvSpPr>
            <p:spPr bwMode="auto">
              <a:xfrm>
                <a:off x="3061" y="3022"/>
                <a:ext cx="636" cy="31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800" dirty="0">
                  <a:solidFill>
                    <a:schemeClr val="accent1"/>
                  </a:solidFill>
                  <a:latin typeface="Comic Sans MS" pitchFamily="66" charset="0"/>
                </a:endParaRPr>
              </a:p>
              <a:p>
                <a:pPr algn="ctr"/>
                <a:endParaRPr lang="ru-RU" sz="28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-3836" y="3069"/>
              <a:ext cx="1792" cy="1155"/>
              <a:chOff x="-3723" y="3069"/>
              <a:chExt cx="1792" cy="1155"/>
            </a:xfrm>
          </p:grpSpPr>
          <p:sp>
            <p:nvSpPr>
              <p:cNvPr id="5143" name="Oval 10"/>
              <p:cNvSpPr>
                <a:spLocks noChangeArrowheads="1"/>
              </p:cNvSpPr>
              <p:nvPr/>
            </p:nvSpPr>
            <p:spPr bwMode="auto">
              <a:xfrm>
                <a:off x="-2545" y="3780"/>
                <a:ext cx="513" cy="4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4" name="Oval 11"/>
              <p:cNvSpPr>
                <a:spLocks noChangeArrowheads="1"/>
              </p:cNvSpPr>
              <p:nvPr/>
            </p:nvSpPr>
            <p:spPr bwMode="auto">
              <a:xfrm>
                <a:off x="-3570" y="3780"/>
                <a:ext cx="513" cy="4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5" name="Rectangle 12"/>
              <p:cNvSpPr>
                <a:spLocks noChangeArrowheads="1"/>
              </p:cNvSpPr>
              <p:nvPr/>
            </p:nvSpPr>
            <p:spPr bwMode="auto">
              <a:xfrm>
                <a:off x="-3723" y="3069"/>
                <a:ext cx="1792" cy="993"/>
              </a:xfrm>
              <a:prstGeom prst="rect">
                <a:avLst/>
              </a:prstGeom>
              <a:solidFill>
                <a:srgbClr val="2488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36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-5707" y="3212"/>
              <a:ext cx="1679" cy="1010"/>
              <a:chOff x="879" y="3062"/>
              <a:chExt cx="596" cy="414"/>
            </a:xfrm>
          </p:grpSpPr>
          <p:sp>
            <p:nvSpPr>
              <p:cNvPr id="5140" name="Oval 14"/>
              <p:cNvSpPr>
                <a:spLocks noChangeArrowheads="1"/>
              </p:cNvSpPr>
              <p:nvPr/>
            </p:nvSpPr>
            <p:spPr bwMode="auto">
              <a:xfrm>
                <a:off x="1293" y="3294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1" name="Oval 15"/>
              <p:cNvSpPr>
                <a:spLocks noChangeArrowheads="1"/>
              </p:cNvSpPr>
              <p:nvPr/>
            </p:nvSpPr>
            <p:spPr bwMode="auto">
              <a:xfrm>
                <a:off x="929" y="3294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2" name="Rectangle 16"/>
              <p:cNvSpPr>
                <a:spLocks noChangeArrowheads="1"/>
              </p:cNvSpPr>
              <p:nvPr/>
            </p:nvSpPr>
            <p:spPr bwMode="auto">
              <a:xfrm>
                <a:off x="879" y="3062"/>
                <a:ext cx="474" cy="31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38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pic>
          <p:nvPicPr>
            <p:cNvPr id="5139" name="Picture 17" descr="поезд-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2976"/>
              <a:ext cx="2043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6131" name="Picture 19" descr="AG00428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1600200"/>
            <a:ext cx="7429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6133" name="AutoShape 21"/>
          <p:cNvSpPr>
            <a:spLocks noChangeArrowheads="1"/>
          </p:cNvSpPr>
          <p:nvPr/>
        </p:nvSpPr>
        <p:spPr bwMode="auto">
          <a:xfrm>
            <a:off x="3048000" y="4572000"/>
            <a:ext cx="914400" cy="9144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6134" name="AutoShape 22"/>
          <p:cNvSpPr>
            <a:spLocks noChangeArrowheads="1"/>
          </p:cNvSpPr>
          <p:nvPr/>
        </p:nvSpPr>
        <p:spPr bwMode="auto">
          <a:xfrm>
            <a:off x="4800600" y="5638800"/>
            <a:ext cx="914400" cy="9144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6135" name="AutoShape 23"/>
          <p:cNvSpPr>
            <a:spLocks noChangeArrowheads="1"/>
          </p:cNvSpPr>
          <p:nvPr/>
        </p:nvSpPr>
        <p:spPr bwMode="auto">
          <a:xfrm>
            <a:off x="395288" y="333375"/>
            <a:ext cx="914400" cy="9144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6136" name="AutoShape 24"/>
          <p:cNvSpPr>
            <a:spLocks noChangeArrowheads="1"/>
          </p:cNvSpPr>
          <p:nvPr/>
        </p:nvSpPr>
        <p:spPr bwMode="auto">
          <a:xfrm>
            <a:off x="3635375" y="5300663"/>
            <a:ext cx="914400" cy="9144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6137" name="AutoShape 25"/>
          <p:cNvSpPr>
            <a:spLocks noChangeArrowheads="1"/>
          </p:cNvSpPr>
          <p:nvPr/>
        </p:nvSpPr>
        <p:spPr bwMode="auto">
          <a:xfrm>
            <a:off x="5638800" y="5181600"/>
            <a:ext cx="914400" cy="9144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6138" name="AutoShape 26"/>
          <p:cNvSpPr>
            <a:spLocks noChangeArrowheads="1"/>
          </p:cNvSpPr>
          <p:nvPr/>
        </p:nvSpPr>
        <p:spPr bwMode="auto">
          <a:xfrm>
            <a:off x="7667625" y="5445125"/>
            <a:ext cx="914400" cy="9144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6139" name="AutoShape 27"/>
          <p:cNvSpPr>
            <a:spLocks noChangeArrowheads="1"/>
          </p:cNvSpPr>
          <p:nvPr/>
        </p:nvSpPr>
        <p:spPr bwMode="auto">
          <a:xfrm>
            <a:off x="4953000" y="4038600"/>
            <a:ext cx="914400" cy="9144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6140" name="AutoShape 28"/>
          <p:cNvSpPr>
            <a:spLocks noChangeArrowheads="1"/>
          </p:cNvSpPr>
          <p:nvPr/>
        </p:nvSpPr>
        <p:spPr bwMode="auto">
          <a:xfrm>
            <a:off x="6516688" y="4076700"/>
            <a:ext cx="914400" cy="9144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46148" name="Picture 36" descr="SO0138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23113" y="2276475"/>
            <a:ext cx="21971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6149" name="Picture 37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wavAudioFile r:embed="rId1" name="J0075023.WAV"/>
          </p:nvPr>
        </p:nvPicPr>
        <p:blipFill>
          <a:blip r:embed="rId7"/>
          <a:srcRect/>
          <a:stretch>
            <a:fillRect/>
          </a:stretch>
        </p:blipFill>
        <p:spPr>
          <a:xfrm>
            <a:off x="8839200" y="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4218E-6 L 1.0059 0.0027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1000"/>
                                        <p:tgtEl>
                                          <p:spTgt spid="3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6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6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46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6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46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46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46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4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4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46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46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46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46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46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34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" dur="2132" fill="hold"/>
                                        <p:tgtEl>
                                          <p:spTgt spid="34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6149"/>
                </p:tgtEl>
              </p:cMediaNode>
            </p:audio>
          </p:childTnLst>
        </p:cTn>
      </p:par>
    </p:tnLst>
    <p:bldLst>
      <p:bldP spid="346130" grpId="0" animBg="1"/>
      <p:bldP spid="346115" grpId="0" build="p"/>
      <p:bldP spid="346133" grpId="0" animBg="1"/>
      <p:bldP spid="346134" grpId="0" animBg="1"/>
      <p:bldP spid="346135" grpId="0" animBg="1"/>
      <p:bldP spid="346136" grpId="0" animBg="1"/>
      <p:bldP spid="346137" grpId="0" animBg="1"/>
      <p:bldP spid="346138" grpId="0" animBg="1"/>
      <p:bldP spid="346139" grpId="0" animBg="1"/>
      <p:bldP spid="3461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Стр.103, упр.313</a:t>
            </a:r>
            <a:endParaRPr lang="ru-RU" sz="6000" dirty="0"/>
          </a:p>
        </p:txBody>
      </p:sp>
      <p:pic>
        <p:nvPicPr>
          <p:cNvPr id="41986" name="Picture 2" descr="http://s017.radikal.ru/i432/1111/6a/a260a48759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552699"/>
            <a:ext cx="3657600" cy="4305301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0" y="1125538"/>
            <a:ext cx="9144000" cy="573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 за  работу!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6000" dirty="0" smtClean="0"/>
              <a:t>Буквы  о – ё после  шипящих</a:t>
            </a:r>
            <a:br>
              <a:rPr lang="ru-RU" sz="6000" dirty="0" smtClean="0"/>
            </a:br>
            <a:r>
              <a:rPr lang="ru-RU" sz="6000" dirty="0" smtClean="0"/>
              <a:t>в  корне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/>
          <a:lstStyle/>
          <a:p>
            <a:pPr eaLnBrk="1" hangingPunct="1"/>
            <a:r>
              <a:rPr lang="ru-RU" dirty="0" smtClean="0"/>
              <a:t>5  класс</a:t>
            </a:r>
          </a:p>
        </p:txBody>
      </p:sp>
      <p:pic>
        <p:nvPicPr>
          <p:cNvPr id="4" name="Picture 2" descr="http://cs305410.vkontakte.ru/u75495740/-14/x_de7364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95600"/>
            <a:ext cx="32004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8000" smtClean="0">
                <a:solidFill>
                  <a:srgbClr val="0000FF"/>
                </a:solidFill>
              </a:rPr>
              <a:t>Знать:</a:t>
            </a:r>
            <a:r>
              <a:rPr lang="ru-RU" smtClean="0"/>
              <a:t> </a:t>
            </a:r>
            <a:r>
              <a:rPr lang="ru-RU" sz="4000" smtClean="0"/>
              <a:t>способ  выбора  о-ё в  корнях  слов  после  шипящих</a:t>
            </a:r>
          </a:p>
          <a:p>
            <a:pPr eaLnBrk="1" hangingPunct="1"/>
            <a:r>
              <a:rPr lang="ru-RU" sz="8000" smtClean="0">
                <a:solidFill>
                  <a:srgbClr val="0000FF"/>
                </a:solidFill>
              </a:rPr>
              <a:t>Уметь:</a:t>
            </a:r>
            <a:r>
              <a:rPr lang="ru-RU" smtClean="0"/>
              <a:t> </a:t>
            </a:r>
            <a:r>
              <a:rPr lang="ru-RU" sz="4000" smtClean="0"/>
              <a:t>обосновывать  выбор о-ё в  корнях  слов  после  шипящих</a:t>
            </a:r>
          </a:p>
          <a:p>
            <a:pPr eaLnBrk="1" hangingPunct="1">
              <a:buFontTx/>
              <a:buNone/>
            </a:pP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323850" y="2420938"/>
            <a:ext cx="2160588" cy="3025775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179388" y="1773238"/>
            <a:ext cx="1871662" cy="1368425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CC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755650" y="3789363"/>
            <a:ext cx="503238" cy="1439862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 flipH="1">
            <a:off x="827088" y="4365625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 rot="-1613848">
            <a:off x="1851025" y="3497263"/>
            <a:ext cx="698500" cy="771525"/>
          </a:xfrm>
          <a:prstGeom prst="parallelogram">
            <a:avLst>
              <a:gd name="adj" fmla="val 586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2124075" y="35004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 flipV="1">
            <a:off x="1403350" y="3141663"/>
            <a:ext cx="3673475" cy="371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 flipH="1">
            <a:off x="2627313" y="3141663"/>
            <a:ext cx="2449512" cy="371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>
            <a:off x="1835150" y="6381750"/>
            <a:ext cx="10810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>
            <a:off x="2339975" y="5949950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5"/>
          <p:cNvSpPr>
            <a:spLocks noChangeShapeType="1"/>
          </p:cNvSpPr>
          <p:nvPr/>
        </p:nvSpPr>
        <p:spPr bwMode="auto">
          <a:xfrm flipV="1">
            <a:off x="2700338" y="5516563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>
            <a:off x="3059113" y="5229225"/>
            <a:ext cx="649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>
            <a:off x="3276600" y="494188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>
            <a:off x="3492500" y="47244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>
            <a:off x="3708400" y="4508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20"/>
          <p:cNvSpPr>
            <a:spLocks noChangeShapeType="1"/>
          </p:cNvSpPr>
          <p:nvPr/>
        </p:nvSpPr>
        <p:spPr bwMode="auto">
          <a:xfrm>
            <a:off x="3708400" y="4508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21"/>
          <p:cNvSpPr>
            <a:spLocks noChangeShapeType="1"/>
          </p:cNvSpPr>
          <p:nvPr/>
        </p:nvSpPr>
        <p:spPr bwMode="auto">
          <a:xfrm>
            <a:off x="3851275" y="436562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22"/>
          <p:cNvSpPr>
            <a:spLocks noChangeShapeType="1"/>
          </p:cNvSpPr>
          <p:nvPr/>
        </p:nvSpPr>
        <p:spPr bwMode="auto">
          <a:xfrm>
            <a:off x="4067175" y="42211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23"/>
          <p:cNvSpPr>
            <a:spLocks noChangeShapeType="1"/>
          </p:cNvSpPr>
          <p:nvPr/>
        </p:nvSpPr>
        <p:spPr bwMode="auto">
          <a:xfrm>
            <a:off x="4140200" y="40767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24"/>
          <p:cNvSpPr>
            <a:spLocks noChangeShapeType="1"/>
          </p:cNvSpPr>
          <p:nvPr/>
        </p:nvSpPr>
        <p:spPr bwMode="auto">
          <a:xfrm flipV="1">
            <a:off x="4284663" y="39338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25"/>
          <p:cNvSpPr>
            <a:spLocks noChangeShapeType="1"/>
          </p:cNvSpPr>
          <p:nvPr/>
        </p:nvSpPr>
        <p:spPr bwMode="auto">
          <a:xfrm>
            <a:off x="4356100" y="3860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26"/>
          <p:cNvSpPr>
            <a:spLocks noChangeShapeType="1"/>
          </p:cNvSpPr>
          <p:nvPr/>
        </p:nvSpPr>
        <p:spPr bwMode="auto">
          <a:xfrm flipV="1">
            <a:off x="4427538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27"/>
          <p:cNvSpPr>
            <a:spLocks noChangeShapeType="1"/>
          </p:cNvSpPr>
          <p:nvPr/>
        </p:nvSpPr>
        <p:spPr bwMode="auto">
          <a:xfrm>
            <a:off x="4500563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0" name="Line 28"/>
          <p:cNvSpPr>
            <a:spLocks noChangeShapeType="1"/>
          </p:cNvSpPr>
          <p:nvPr/>
        </p:nvSpPr>
        <p:spPr bwMode="auto">
          <a:xfrm>
            <a:off x="4572000" y="36449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1" name="Line 29"/>
          <p:cNvSpPr>
            <a:spLocks noChangeShapeType="1"/>
          </p:cNvSpPr>
          <p:nvPr/>
        </p:nvSpPr>
        <p:spPr bwMode="auto">
          <a:xfrm>
            <a:off x="4643438" y="357346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2" name="Line 30"/>
          <p:cNvSpPr>
            <a:spLocks noChangeShapeType="1"/>
          </p:cNvSpPr>
          <p:nvPr/>
        </p:nvSpPr>
        <p:spPr bwMode="auto">
          <a:xfrm flipV="1">
            <a:off x="1258888" y="3213100"/>
            <a:ext cx="3744912" cy="364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3" name="Line 31"/>
          <p:cNvSpPr>
            <a:spLocks noChangeShapeType="1"/>
          </p:cNvSpPr>
          <p:nvPr/>
        </p:nvSpPr>
        <p:spPr bwMode="auto">
          <a:xfrm flipH="1">
            <a:off x="2771775" y="3141663"/>
            <a:ext cx="2305050" cy="371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4" name="AutoShape 32"/>
          <p:cNvSpPr>
            <a:spLocks noChangeArrowheads="1"/>
          </p:cNvSpPr>
          <p:nvPr/>
        </p:nvSpPr>
        <p:spPr bwMode="auto">
          <a:xfrm>
            <a:off x="2700338" y="3429000"/>
            <a:ext cx="431800" cy="792163"/>
          </a:xfrm>
          <a:prstGeom prst="upArrow">
            <a:avLst>
              <a:gd name="adj1" fmla="val 50000"/>
              <a:gd name="adj2" fmla="val 45864"/>
            </a:avLst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47169" name="AutoShape 33"/>
          <p:cNvSpPr>
            <a:spLocks noChangeArrowheads="1"/>
          </p:cNvSpPr>
          <p:nvPr/>
        </p:nvSpPr>
        <p:spPr bwMode="auto">
          <a:xfrm>
            <a:off x="0" y="0"/>
            <a:ext cx="1257300" cy="1257300"/>
          </a:xfrm>
          <a:prstGeom prst="star32">
            <a:avLst>
              <a:gd name="adj" fmla="val 22727"/>
            </a:avLst>
          </a:prstGeom>
          <a:gradFill rotWithShape="1">
            <a:gsLst>
              <a:gs pos="0">
                <a:srgbClr val="FFCC00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7170" name="Text Box 34"/>
          <p:cNvSpPr txBox="1">
            <a:spLocks noChangeArrowheads="1"/>
          </p:cNvSpPr>
          <p:nvPr/>
        </p:nvSpPr>
        <p:spPr bwMode="auto">
          <a:xfrm>
            <a:off x="2484438" y="1700213"/>
            <a:ext cx="6659562" cy="457200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dirty="0"/>
          </a:p>
        </p:txBody>
      </p:sp>
      <p:sp>
        <p:nvSpPr>
          <p:cNvPr id="347171" name="Rectangle 35"/>
          <p:cNvSpPr>
            <a:spLocks noChangeArrowheads="1"/>
          </p:cNvSpPr>
          <p:nvPr/>
        </p:nvSpPr>
        <p:spPr bwMode="auto">
          <a:xfrm>
            <a:off x="2667000" y="1600200"/>
            <a:ext cx="5976937" cy="369332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b="1" dirty="0"/>
          </a:p>
        </p:txBody>
      </p:sp>
      <p:sp>
        <p:nvSpPr>
          <p:cNvPr id="347172" name="Text Box 36"/>
          <p:cNvSpPr txBox="1">
            <a:spLocks noChangeArrowheads="1"/>
          </p:cNvSpPr>
          <p:nvPr/>
        </p:nvSpPr>
        <p:spPr bwMode="auto">
          <a:xfrm>
            <a:off x="2438400" y="1905000"/>
            <a:ext cx="6019800" cy="3785652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ш</a:t>
            </a:r>
            <a:r>
              <a:rPr lang="ru-RU" sz="4000" b="1" dirty="0" smtClean="0">
                <a:solidFill>
                  <a:srgbClr val="FF0000"/>
                </a:solidFill>
              </a:rPr>
              <a:t>ё</a:t>
            </a:r>
            <a:r>
              <a:rPr lang="ru-RU" sz="4000" b="1" dirty="0" smtClean="0"/>
              <a:t>пот       (</a:t>
            </a:r>
            <a:r>
              <a:rPr lang="ru-RU" sz="4000" b="1" dirty="0" smtClean="0">
                <a:solidFill>
                  <a:srgbClr val="0000FF"/>
                </a:solidFill>
              </a:rPr>
              <a:t>ш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птать</a:t>
            </a:r>
            <a:r>
              <a:rPr lang="ru-RU" sz="4000" b="1" dirty="0" smtClean="0"/>
              <a:t>) </a:t>
            </a:r>
            <a:r>
              <a:rPr lang="ru-RU" sz="4000" b="1" dirty="0" smtClean="0"/>
              <a:t>   </a:t>
            </a:r>
          </a:p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Ш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рох     (-)  </a:t>
            </a:r>
            <a:endParaRPr lang="ru-RU" sz="4000" b="1" dirty="0" smtClean="0"/>
          </a:p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ж</a:t>
            </a:r>
            <a:r>
              <a:rPr lang="ru-RU" sz="4000" b="1" dirty="0" smtClean="0">
                <a:solidFill>
                  <a:srgbClr val="FF0000"/>
                </a:solidFill>
              </a:rPr>
              <a:t>ё</a:t>
            </a:r>
            <a:r>
              <a:rPr lang="ru-RU" sz="4000" b="1" dirty="0" smtClean="0"/>
              <a:t>лтый  </a:t>
            </a:r>
            <a:r>
              <a:rPr lang="ru-RU" sz="4000" b="1" dirty="0" smtClean="0"/>
              <a:t>  (</a:t>
            </a:r>
            <a:r>
              <a:rPr lang="ru-RU" sz="4000" b="1" dirty="0" smtClean="0">
                <a:solidFill>
                  <a:srgbClr val="0000FF"/>
                </a:solidFill>
              </a:rPr>
              <a:t>ж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лтеть) </a:t>
            </a:r>
            <a:r>
              <a:rPr lang="ru-RU" sz="4000" b="1" dirty="0" smtClean="0"/>
              <a:t> </a:t>
            </a:r>
          </a:p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Ш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в</a:t>
            </a:r>
            <a:r>
              <a:rPr lang="ru-RU" sz="4000" b="1" dirty="0" smtClean="0">
                <a:solidFill>
                  <a:srgbClr val="0000FF"/>
                </a:solidFill>
              </a:rPr>
              <a:t>    </a:t>
            </a:r>
            <a:r>
              <a:rPr lang="ru-RU" sz="4000" b="1" dirty="0" smtClean="0"/>
              <a:t>      (-) </a:t>
            </a:r>
            <a:endParaRPr lang="ru-RU" sz="4000" b="1" dirty="0" smtClean="0"/>
          </a:p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щ</a:t>
            </a:r>
            <a:r>
              <a:rPr lang="ru-RU" sz="4000" b="1" dirty="0" smtClean="0">
                <a:solidFill>
                  <a:srgbClr val="FF0000"/>
                </a:solidFill>
              </a:rPr>
              <a:t>ё</a:t>
            </a:r>
            <a:r>
              <a:rPr lang="ru-RU" sz="4000" b="1" dirty="0" smtClean="0"/>
              <a:t>чка </a:t>
            </a:r>
            <a:r>
              <a:rPr lang="ru-RU" sz="4000" b="1" dirty="0" smtClean="0"/>
              <a:t>      (</a:t>
            </a:r>
            <a:r>
              <a:rPr lang="ru-RU" sz="4000" b="1" dirty="0" smtClean="0">
                <a:solidFill>
                  <a:srgbClr val="0000FF"/>
                </a:solidFill>
              </a:rPr>
              <a:t>щ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ка) </a:t>
            </a:r>
            <a:r>
              <a:rPr lang="ru-RU" sz="4000" b="1" dirty="0" smtClean="0"/>
              <a:t>                </a:t>
            </a:r>
          </a:p>
          <a:p>
            <a:pPr eaLnBrk="1" hangingPunct="1"/>
            <a:r>
              <a:rPr lang="ru-RU" sz="4000" b="1" dirty="0" smtClean="0">
                <a:solidFill>
                  <a:srgbClr val="0000FF"/>
                </a:solidFill>
              </a:rPr>
              <a:t>Ш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колад  (-)               </a:t>
            </a:r>
            <a:endParaRPr lang="ru-RU" sz="4000" b="1" dirty="0" smtClean="0"/>
          </a:p>
        </p:txBody>
      </p:sp>
      <p:sp>
        <p:nvSpPr>
          <p:cNvPr id="347173" name="WordArt 37"/>
          <p:cNvSpPr>
            <a:spLocks noChangeArrowheads="1" noChangeShapeType="1" noTextEdit="1"/>
          </p:cNvSpPr>
          <p:nvPr/>
        </p:nvSpPr>
        <p:spPr bwMode="auto">
          <a:xfrm>
            <a:off x="21955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СТАНЦИЯ "ОБЪЯСНЯЙКА"</a:t>
            </a:r>
          </a:p>
        </p:txBody>
      </p:sp>
      <p:pic>
        <p:nvPicPr>
          <p:cNvPr id="6180" name="Picture 39" descr="J00762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4250" y="260350"/>
            <a:ext cx="1809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1" name="Picture 42" descr="AG00041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292600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7194" name="Text Box 58"/>
          <p:cNvSpPr txBox="1">
            <a:spLocks noChangeArrowheads="1"/>
          </p:cNvSpPr>
          <p:nvPr/>
        </p:nvSpPr>
        <p:spPr bwMode="auto">
          <a:xfrm>
            <a:off x="879475" y="5819775"/>
            <a:ext cx="366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1"/>
                </a:solidFill>
              </a:rPr>
              <a:t>ж</a:t>
            </a:r>
          </a:p>
        </p:txBody>
      </p:sp>
      <p:sp>
        <p:nvSpPr>
          <p:cNvPr id="347195" name="Text Box 59"/>
          <p:cNvSpPr txBox="1">
            <a:spLocks noChangeArrowheads="1"/>
          </p:cNvSpPr>
          <p:nvPr/>
        </p:nvSpPr>
        <p:spPr bwMode="auto">
          <a:xfrm>
            <a:off x="663575" y="63960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1"/>
                </a:solidFill>
              </a:rPr>
              <a:t>ч</a:t>
            </a:r>
          </a:p>
        </p:txBody>
      </p:sp>
      <p:sp>
        <p:nvSpPr>
          <p:cNvPr id="347196" name="Text Box 60"/>
          <p:cNvSpPr txBox="1">
            <a:spLocks noChangeArrowheads="1"/>
          </p:cNvSpPr>
          <p:nvPr/>
        </p:nvSpPr>
        <p:spPr bwMode="auto">
          <a:xfrm>
            <a:off x="1455738" y="5532438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1"/>
                </a:solidFill>
              </a:rPr>
              <a:t>ш</a:t>
            </a:r>
          </a:p>
        </p:txBody>
      </p:sp>
      <p:sp>
        <p:nvSpPr>
          <p:cNvPr id="347197" name="Text Box 61"/>
          <p:cNvSpPr txBox="1">
            <a:spLocks noChangeArrowheads="1"/>
          </p:cNvSpPr>
          <p:nvPr/>
        </p:nvSpPr>
        <p:spPr bwMode="auto">
          <a:xfrm>
            <a:off x="519113" y="53879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1"/>
                </a:solidFill>
              </a:rPr>
              <a:t>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autoRev="1" fill="hold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autoRev="1" fill="hold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4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4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4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4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4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69" grpId="0" animBg="1"/>
      <p:bldP spid="347170" grpId="0" animBg="1"/>
      <p:bldP spid="347171" grpId="0" animBg="1"/>
      <p:bldP spid="347172" grpId="0" animBg="1"/>
      <p:bldP spid="347173" grpId="0" animBg="1"/>
      <p:bldP spid="347194" grpId="0"/>
      <p:bldP spid="347195" grpId="0"/>
      <p:bldP spid="347196" grpId="0"/>
      <p:bldP spid="347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076700"/>
            <a:ext cx="7570787" cy="13684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Стр.102 .Теоретический материал.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i="1" dirty="0" smtClean="0"/>
              <a:t>Составьте со словами-исключениями (шов, капюшон, шорох…) шуточный рассказ.</a:t>
            </a:r>
            <a:endParaRPr lang="ru-RU" sz="2800" i="1" dirty="0" smtClean="0"/>
          </a:p>
        </p:txBody>
      </p:sp>
      <p:sp>
        <p:nvSpPr>
          <p:cNvPr id="355332" name="WordArt 4"/>
          <p:cNvSpPr>
            <a:spLocks noChangeArrowheads="1" noChangeShapeType="1" noTextEdit="1"/>
          </p:cNvSpPr>
          <p:nvPr/>
        </p:nvSpPr>
        <p:spPr bwMode="auto">
          <a:xfrm>
            <a:off x="1835150" y="333375"/>
            <a:ext cx="5689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СТАНЦИЯ "Закрепляйка"</a:t>
            </a:r>
          </a:p>
        </p:txBody>
      </p:sp>
      <p:pic>
        <p:nvPicPr>
          <p:cNvPr id="9220" name="Picture 5" descr="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1341438"/>
            <a:ext cx="3505199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987675" y="3141663"/>
            <a:ext cx="2016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55335" name="Rectangle 7"/>
          <p:cNvSpPr>
            <a:spLocks noChangeArrowheads="1"/>
          </p:cNvSpPr>
          <p:nvPr/>
        </p:nvSpPr>
        <p:spPr bwMode="auto">
          <a:xfrm>
            <a:off x="179388" y="5221288"/>
            <a:ext cx="8964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2400" b="1" i="1" dirty="0">
              <a:solidFill>
                <a:srgbClr val="0000CC"/>
              </a:solidFill>
            </a:endParaRPr>
          </a:p>
          <a:p>
            <a:pPr algn="just"/>
            <a:r>
              <a:rPr lang="ru-RU" sz="2400" b="1" i="1" dirty="0">
                <a:solidFill>
                  <a:srgbClr val="0000CC"/>
                </a:solidFill>
              </a:rPr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  <p:bldP spid="355332" grpId="0" animBg="1"/>
      <p:bldP spid="355335" grpId="0"/>
      <p:bldP spid="3553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err="1" smtClean="0">
                <a:cs typeface="Times New Roman" pitchFamily="18" charset="0"/>
              </a:rPr>
              <a:t>Обжора</a:t>
            </a:r>
            <a:r>
              <a:rPr lang="ru-RU" sz="4000" dirty="0" smtClean="0">
                <a:cs typeface="Times New Roman" pitchFamily="18" charset="0"/>
              </a:rPr>
              <a:t> залез в кусты крыжовника. Вдруг слышит: шорох, стук трещотки. Он как кинется в </a:t>
            </a:r>
            <a:r>
              <a:rPr lang="ru-RU" sz="4000" dirty="0" smtClean="0">
                <a:cs typeface="Times New Roman" pitchFamily="18" charset="0"/>
              </a:rPr>
              <a:t>лес! </a:t>
            </a:r>
            <a:r>
              <a:rPr lang="ru-RU" sz="4000" dirty="0" smtClean="0">
                <a:cs typeface="Times New Roman" pitchFamily="18" charset="0"/>
              </a:rPr>
              <a:t>Курточка на </a:t>
            </a:r>
            <a:r>
              <a:rPr lang="ru-RU" sz="4000" dirty="0" err="1" smtClean="0">
                <a:cs typeface="Times New Roman" pitchFamily="18" charset="0"/>
              </a:rPr>
              <a:t>обжоре</a:t>
            </a:r>
            <a:r>
              <a:rPr lang="ru-RU" sz="4000" dirty="0" smtClean="0">
                <a:cs typeface="Times New Roman" pitchFamily="18" charset="0"/>
              </a:rPr>
              <a:t> затрещала, шов в капюшоне лопнул, но он успел унести ноги.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Мой университет- </a:t>
            </a:r>
            <a:r>
              <a:rPr lang="en-US" smtClean="0"/>
              <a:t>moi-mummi.ru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5" name="Picture 4" descr="J0145223"/>
          <p:cNvPicPr>
            <a:picLocks noChangeAspect="1" noChangeArrowheads="1"/>
          </p:cNvPicPr>
          <p:nvPr/>
        </p:nvPicPr>
        <p:blipFill>
          <a:blip r:embed="rId3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9037638" y="4652963"/>
            <a:ext cx="12280901" cy="1981200"/>
            <a:chOff x="-5693" y="2976"/>
            <a:chExt cx="7736" cy="124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-1905" y="3226"/>
              <a:ext cx="1792" cy="998"/>
              <a:chOff x="3061" y="3022"/>
              <a:chExt cx="636" cy="409"/>
            </a:xfrm>
          </p:grpSpPr>
          <p:sp>
            <p:nvSpPr>
              <p:cNvPr id="8213" name="Oval 7"/>
              <p:cNvSpPr>
                <a:spLocks noChangeArrowheads="1"/>
              </p:cNvSpPr>
              <p:nvPr/>
            </p:nvSpPr>
            <p:spPr bwMode="auto">
              <a:xfrm>
                <a:off x="3470" y="3249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4" name="Oval 8"/>
              <p:cNvSpPr>
                <a:spLocks noChangeArrowheads="1"/>
              </p:cNvSpPr>
              <p:nvPr/>
            </p:nvSpPr>
            <p:spPr bwMode="auto">
              <a:xfrm>
                <a:off x="3106" y="3249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5" name="Rectangle 9"/>
              <p:cNvSpPr>
                <a:spLocks noChangeArrowheads="1"/>
              </p:cNvSpPr>
              <p:nvPr/>
            </p:nvSpPr>
            <p:spPr bwMode="auto">
              <a:xfrm>
                <a:off x="3061" y="3022"/>
                <a:ext cx="636" cy="31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800" b="1" dirty="0">
                  <a:latin typeface="Vrinda" pitchFamily="2" charset="0"/>
                </a:endParaRP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-3810" y="3067"/>
              <a:ext cx="1792" cy="1157"/>
              <a:chOff x="-3697" y="3067"/>
              <a:chExt cx="1792" cy="1157"/>
            </a:xfrm>
          </p:grpSpPr>
          <p:sp>
            <p:nvSpPr>
              <p:cNvPr id="8210" name="Oval 11"/>
              <p:cNvSpPr>
                <a:spLocks noChangeArrowheads="1"/>
              </p:cNvSpPr>
              <p:nvPr/>
            </p:nvSpPr>
            <p:spPr bwMode="auto">
              <a:xfrm>
                <a:off x="-2545" y="3780"/>
                <a:ext cx="513" cy="4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1" name="Oval 12"/>
              <p:cNvSpPr>
                <a:spLocks noChangeArrowheads="1"/>
              </p:cNvSpPr>
              <p:nvPr/>
            </p:nvSpPr>
            <p:spPr bwMode="auto">
              <a:xfrm>
                <a:off x="-3570" y="3780"/>
                <a:ext cx="513" cy="4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2" name="Rectangle 13"/>
              <p:cNvSpPr>
                <a:spLocks noChangeArrowheads="1"/>
              </p:cNvSpPr>
              <p:nvPr/>
            </p:nvSpPr>
            <p:spPr bwMode="auto">
              <a:xfrm>
                <a:off x="-3697" y="3067"/>
                <a:ext cx="1792" cy="993"/>
              </a:xfrm>
              <a:prstGeom prst="rect">
                <a:avLst/>
              </a:prstGeom>
              <a:solidFill>
                <a:srgbClr val="2488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000" b="1" i="1" dirty="0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-5693" y="3226"/>
              <a:ext cx="1792" cy="998"/>
              <a:chOff x="884" y="3067"/>
              <a:chExt cx="636" cy="409"/>
            </a:xfrm>
          </p:grpSpPr>
          <p:sp>
            <p:nvSpPr>
              <p:cNvPr id="8207" name="Oval 15"/>
              <p:cNvSpPr>
                <a:spLocks noChangeArrowheads="1"/>
              </p:cNvSpPr>
              <p:nvPr/>
            </p:nvSpPr>
            <p:spPr bwMode="auto">
              <a:xfrm>
                <a:off x="1293" y="3294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8" name="Oval 16"/>
              <p:cNvSpPr>
                <a:spLocks noChangeArrowheads="1"/>
              </p:cNvSpPr>
              <p:nvPr/>
            </p:nvSpPr>
            <p:spPr bwMode="auto">
              <a:xfrm>
                <a:off x="929" y="3294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9" name="Rectangle 17"/>
              <p:cNvSpPr>
                <a:spLocks noChangeArrowheads="1"/>
              </p:cNvSpPr>
              <p:nvPr/>
            </p:nvSpPr>
            <p:spPr bwMode="auto">
              <a:xfrm>
                <a:off x="884" y="3067"/>
                <a:ext cx="636" cy="31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000" b="1" i="1" dirty="0"/>
              </a:p>
            </p:txBody>
          </p:sp>
        </p:grpSp>
        <p:pic>
          <p:nvPicPr>
            <p:cNvPr id="8206" name="Picture 18" descr="поезд-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2976"/>
              <a:ext cx="2043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197" name="Picture 19" descr="AG00158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4438" y="2060575"/>
            <a:ext cx="11064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1" descr="AG00158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04813"/>
            <a:ext cx="9302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2" descr="AG00158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971800"/>
            <a:ext cx="2057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4331" name="WordArt 27"/>
          <p:cNvSpPr>
            <a:spLocks noChangeArrowheads="1" noChangeShapeType="1" noTextEdit="1"/>
          </p:cNvSpPr>
          <p:nvPr/>
        </p:nvSpPr>
        <p:spPr bwMode="auto">
          <a:xfrm>
            <a:off x="1692275" y="0"/>
            <a:ext cx="5111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СТАНЦИЯ "</a:t>
            </a:r>
            <a:r>
              <a:rPr lang="ru-RU" sz="36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Отдыхайка</a:t>
            </a:r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"</a:t>
            </a:r>
            <a:endParaRPr lang="ru-RU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354332" name="Picture 28" descr="AG00160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47813" y="981075"/>
            <a:ext cx="4762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4333" name="Picture 29">
            <a:hlinkClick r:id="" action="ppaction://media"/>
          </p:cNvPr>
          <p:cNvPicPr>
            <a:picLocks noRot="1" noChangeAspect="1" noChangeArrowheads="1"/>
          </p:cNvPicPr>
          <p:nvPr>
            <p:ph idx="1"/>
            <a:wavAudioFile r:embed="rId1" name="J0075023.WAV"/>
          </p:nvPr>
        </p:nvPicPr>
        <p:blipFill>
          <a:blip r:embed="rId7"/>
          <a:srcRect/>
          <a:stretch>
            <a:fillRect/>
          </a:stretch>
        </p:blipFill>
        <p:spPr>
          <a:xfrm>
            <a:off x="8839200" y="0"/>
            <a:ext cx="304800" cy="304800"/>
          </a:xfrm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4218E-6 L 1.0059 0.0027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543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23034E-6 C 0.00712 -0.00208 0.01407 -0.00463 0.02118 -0.00717 C 0.06893 -0.00555 0.06337 -0.00486 0.09462 -1.23034E-6 C 0.10313 0.003 0.11042 0.00856 0.11858 0.01249 C 0.12344 0.01873 0.13229 0.03376 0.13455 0.04255 C 0.1375 0.05411 0.13837 0.0666 0.14132 0.07817 C 0.14254 0.0895 0.14445 0.09713 0.14931 0.10661 C 0.15139 0.1154 0.15504 0.12488 0.1599 0.13136 C 0.16077 0.13483 0.16181 0.1383 0.16268 0.142 C 0.16302 0.14385 0.16337 0.14547 0.16389 0.14732 C 0.16476 0.15078 0.16667 0.15795 0.16667 0.15795 C 0.16702 0.16744 0.16684 0.17692 0.16788 0.1864 C 0.16841 0.19195 0.17118 0.19681 0.17188 0.20236 C 0.1724 0.20652 0.17188 0.21115 0.17327 0.21485 C 0.17466 0.21831 0.17882 0.21808 0.18125 0.22016 C 0.18941 0.21646 0.19427 0.21531 0.20122 0.20953 C 0.20886 0.20328 0.21111 0.19149 0.21997 0.1864 C 0.22622 0.18293 0.23334 0.18247 0.23993 0.18108 C 0.25139 0.17854 0.26337 0.17622 0.27466 0.17229 C 0.28143 0.16651 0.28941 0.16697 0.29723 0.16512 C 0.30434 0.16674 0.31129 0.16905 0.31858 0.17044 C 0.32327 0.17299 0.32622 0.17437 0.33056 0.17761 C 0.33195 0.17877 0.33334 0.17969 0.33455 0.18108 C 0.33559 0.18224 0.33611 0.18386 0.33733 0.18478 C 0.33941 0.1864 0.34184 0.18663 0.34393 0.18825 C 0.35782 0.19843 0.3467 0.19334 0.35591 0.19704 C 0.36111 0.20189 0.36823 0.20259 0.37327 0.20768 C 0.375 0.20953 0.37657 0.21207 0.37865 0.21323 C 0.38264 0.21554 0.39011 0.21693 0.39462 0.21855 C 0.39775 0.22687 0.39792 0.2308 0.40521 0.22733 C 0.41111 0.23103 0.41268 0.23589 0.41858 0.23982 C 0.42049 0.24907 0.42344 0.25786 0.42657 0.26642 C 0.42743 0.26526 0.43056 0.26295 0.42934 0.26295 C 0.42778 0.26295 0.42587 0.26434 0.42535 0.26642 C 0.42396 0.27174 0.42726 0.27428 0.42934 0.27706 C 0.43056 0.28561 0.42969 0.29001 0.43594 0.29301 C 0.43646 0.29718 0.43507 0.3025 0.43733 0.3055 C 0.43993 0.30897 0.44254 0.2951 0.44254 0.29486 C 0.44479 0.29533 0.44775 0.29417 0.44931 0.29648 C 0.45104 0.29926 0.45052 0.30365 0.45052 0.30735 C 0.45052 0.32863 0.45157 0.35014 0.44931 0.37118 C 0.44913 0.37234 0.44028 0.38737 0.43854 0.39084 C 0.43507 0.39801 0.43334 0.40749 0.42795 0.41212 C 0.42379 0.41559 0.42327 0.41559 0.41997 0.4209 C 0.41615 0.42692 0.41077 0.43732 0.40521 0.44056 C 0.40104 0.44288 0.39618 0.44195 0.39202 0.44403 C 0.38229 0.44889 0.37431 0.4512 0.36389 0.45282 C 0.33264 0.46392 0.35695 0.45606 0.27726 0.45282 C 0.26632 0.45236 0.25955 0.44126 0.25052 0.43524 C 0.2467 0.4327 0.24254 0.43154 0.23854 0.42969 C 0.22413 0.42299 0.21372 0.40795 0.19861 0.4031 C 0.16875 0.39338 0.10851 0.39824 0.09202 0.39778 C 0.08577 0.39639 0.08073 0.39338 0.07466 0.39084 C 0.06354 0.38043 0.0507 0.36794 0.04254 0.35337 C 0.03663 0.34274 0.03299 0.32863 0.02934 0.31614 C 0.03038 0.27544 0.02205 0.22387 0.05868 0.21138 C 0.06389 0.20652 0.06615 0.19935 0.07066 0.19357 C 0.07084 0.19311 0.07483 0.18293 0.07466 0.18108 C 0.07396 0.16975 0.06875 0.15217 0.06129 0.1457 C 0.05486 0.13251 0.04688 0.13182 0.03594 0.12789 C 0.02657 0.12442 0.01667 0.11401 0.0066 0.11355 C -0.0276 0.1117 -0.0618 0.11008 -0.096 0.10823 C -0.11527 0.10245 -0.11562 0.09135 -0.13073 0.07817 C -0.13333 0.07077 -0.13646 0.06683 -0.1401 0.06036 C -0.14097 0.05666 -0.14323 0.05342 -0.14409 0.04972 C -0.14548 0.04325 -0.14566 0.03654 -0.1467 0.03006 C -0.14774 0.02428 -0.14948 0.01249 -0.14948 0.01249 C -0.14861 -0.0081 -0.15104 -0.01758 -0.14271 -0.03192 C -0.13941 -0.0444 -0.13021 -0.04672 -0.12274 -0.05319 C -0.11927 -0.06082 -0.1158 -0.06453 -0.10937 -0.06753 C -0.10625 -0.07054 -0.10277 -0.07262 -0.1 -0.07632 C -0.09791 -0.0791 -0.0967 -0.08256 -0.09479 -0.08534 C -0.09288 -0.09274 -0.08958 -0.09528 -0.08402 -0.0976 C -0.08003 -0.10315 -0.07604 -0.10477 -0.07066 -0.10662 C -0.02916 -0.14894 -0.06632 -0.11332 0.07188 -0.11008 C 0.08802 -0.10962 0.11997 -0.10315 0.11997 -0.10315 C 0.12848 -0.09852 0.13698 -0.09598 0.14532 -0.09066 C 0.14948 -0.08511 0.15295 -0.08071 0.15868 -0.07817 C 0.16094 -0.06869 0.15886 -0.07447 0.16667 -0.06406 C 0.17292 -0.05574 0.17761 -0.04579 0.18386 -0.03724 C 0.18698 -0.03284 0.19271 -0.03469 0.19723 -0.03377 C 0.20469 -0.03238 0.21129 -0.03099 0.21858 -0.02845 C 0.24827 -0.03307 0.23473 -0.02798 0.24931 -0.04255 C 0.25313 -0.05296 0.25573 -0.0636 0.25868 -0.0747 C 0.25973 -0.08742 0.26146 -0.09922 0.26268 -0.11194 C 0.26198 -0.05851 0.26754 -0.00023 0.24931 0.04972 C 0.24792 0.06221 0.24584 0.07979 0.23854 0.08881 C 0.23542 0.09921 0.23143 0.10453 0.22657 0.11355 C 0.22379 0.11887 0.2224 0.12696 0.21997 0.13136 C 0.21806 0.13483 0.21545 0.13737 0.2132 0.14038 C 0.21007 0.14454 0.20782 0.14986 0.20521 0.15448 C 0.2033 0.15795 0.20174 0.16165 0.2 0.16512 C 0.19913 0.16697 0.19723 0.17044 0.19723 0.17044 C 0.19601 0.17576 0.19323 0.1864 0.19323 0.1864 C 0.19375 0.19357 0.1915 0.20189 0.19462 0.20768 C 0.19636 0.21068 0.19792 0.20143 0.2 0.19889 C 0.20122 0.1975 0.20278 0.19681 0.204 0.19542 C 0.20643 0.19264 0.20834 0.18941 0.21059 0.1864 C 0.21684 0.17807 0.22292 0.16975 0.22934 0.16165 C 0.23264 0.15772 0.23646 0.15448 0.23993 0.15102 C 0.24132 0.14963 0.24393 0.14732 0.24393 0.14732 C 0.24705 0.13529 0.26354 0.12812 0.27188 0.12442 C 0.27726 0.11725 0.27153 0.12373 0.27986 0.11887 C 0.28716 0.11471 0.29358 0.10754 0.30122 0.10476 C 0.31146 0.09574 0.32257 0.10014 0.33455 0.10129 C 0.33768 0.10245 0.34098 0.10314 0.34393 0.10476 C 0.3467 0.10615 0.34913 0.10869 0.35191 0.11008 C 0.36042 0.11424 0.36997 0.11448 0.37865 0.11887 C 0.38716 0.12303 0.38351 0.12118 0.39063 0.12789 C 0.39323 0.13043 0.39861 0.13506 0.39861 0.13506 C 0.40261 0.14315 0.40504 0.1457 0.41198 0.14917 C 0.41598 0.15726 0.42101 0.16443 0.42535 0.17229 C 0.42674 0.17461 0.42934 0.17946 0.42934 0.17946 C 0.43108 0.18709 0.43403 0.19288 0.43594 0.20074 C 0.43646 0.21485 0.43733 0.22918 0.43733 0.24329 C 0.43733 0.25578 0.43403 0.26827 0.43594 0.28053 C 0.43663 0.28469 0.43889 0.27266 0.44132 0.26989 C 0.44584 0.26503 0.45591 0.26017 0.46129 0.25578 C 0.46632 0.25162 0.46788 0.24722 0.47327 0.24514 C 0.47952 0.23843 0.48507 0.23543 0.49202 0.2308 C 0.49775 0.22687 0.50174 0.22109 0.50799 0.21855 C 0.51216 0.21253 0.51667 0.20837 0.52257 0.20606 C 0.52657 0.20074 0.53299 0.19773 0.53854 0.19542 C 0.54254 0.19172 0.54601 0.19033 0.55052 0.18825 C 0.58663 0.18894 0.62275 0.18732 0.65868 0.1901 C 0.66181 0.19033 0.66372 0.19565 0.66667 0.19704 C 0.67882 0.20259 0.68108 0.21161 0.69462 0.21485 C 0.69948 0.21878 0.70365 0.22317 0.7092 0.22548 C 0.71493 0.22502 0.72084 0.22525 0.72657 0.22387 C 0.73056 0.22294 0.73334 0.213 0.73594 0.20953 C 0.73768 0.20282 0.74098 0.19773 0.74393 0.19172 C 0.74809 0.1709 0.74219 0.19727 0.74792 0.17946 C 0.75174 0.16744 0.75348 0.1531 0.75591 0.14038 C 0.75538 0.12373 0.75573 0.10708 0.75452 0.09066 C 0.75417 0.08487 0.75087 0.08002 0.74931 0.07447 C 0.7474 0.0673 0.74549 0.05828 0.74254 0.05157 C 0.73559 0.03608 0.71962 0.02382 0.7066 0.01942 C 0.69827 0.01226 0.68837 0.00879 0.67865 0.00717 C 0.66788 -0.00023 0.64896 -0.00162 0.63733 -0.00185 C 0.58837 -0.00278 0.53959 -0.00301 0.49063 -0.00347 C 0.48264 -0.01411 0.49462 0.00046 0.48264 -0.00879 C 0.46962 -0.01897 0.48629 -0.01133 0.47466 -0.01596 C 0.46979 -0.02243 0.46511 -0.02798 0.46129 -0.03562 C 0.46354 -0.04695 0.47848 -0.06013 0.48785 -0.06036 C 0.55104 -0.06152 0.61407 -0.06152 0.67726 -0.06221 C 0.68386 -0.06638 0.68577 -0.06776 0.69063 -0.0747 C 0.69358 -0.0791 0.7 -0.08696 0.7 -0.08696 C 0.70452 -0.11355 0.69861 -0.12512 0.68125 -0.13321 C 0.66476 -0.13252 0.64844 -0.13252 0.63195 -0.13136 C 0.61563 -0.13044 0.59167 -0.11725 0.57466 -0.11194 C 0.55729 -0.10662 0.54236 -0.10592 0.52396 -0.10477 C 0.51476 -0.10245 0.50643 -0.09783 0.49723 -0.09598 C 0.4875 -0.09158 0.49202 -0.0932 0.48386 -0.09066 C 0.44306 -0.09135 0.4099 -0.06823 0.38525 -0.10315 C 0.3816 -0.11702 0.37136 -0.11332 0.36268 -0.11194 C 0.35834 -0.10638 0.35764 -0.09829 0.3533 -0.09228 C 0.35104 -0.06638 0.34584 -0.03307 0.36129 -0.01249 C 0.3665 0.00162 0.37344 0.01202 0.38525 0.01596 C 0.39375 0.02359 0.40122 0.03029 0.41059 0.03561 C 0.41563 0.04232 0.42136 0.04856 0.42795 0.05157 C 0.43386 0.05943 0.44045 0.0636 0.44532 0.07285 C 0.44809 0.09667 0.45122 0.11794 0.46129 0.13853 C 0.46493 0.16212 0.45938 0.13483 0.46667 0.15263 C 0.46841 0.15703 0.46875 0.16258 0.47066 0.16697 C 0.47865 0.18594 0.49011 0.20189 0.49861 0.22016 C 0.51129 0.24769 0.52379 0.27659 0.53854 0.30203 C 0.54184 0.30758 0.54983 0.33372 0.55191 0.33557 C 0.5599 0.34227 0.57813 0.3432 0.58525 0.34459 C 0.63698 0.35476 0.68924 0.3543 0.74132 0.35522 C 0.74653 0.35985 0.74775 0.36101 0.74931 0.36933 C 0.75157 0.40217 0.76858 0.48774 0.72934 0.48843 C 0.62223 0.49029 0.51511 0.49075 0.40799 0.4919 C 0.39809 0.49352 0.38837 0.49468 0.37865 0.49722 C 0.37327 0.49861 0.36268 0.50092 0.36268 0.50092 C 0.30591 0.49907 0.27205 0.50509 0.22535 0.48843 C 0.21563 0.48034 0.22778 0.48959 0.21459 0.48312 C 0.20348 0.4778 0.19254 0.46924 0.18125 0.46531 C 0.17292 0.45791 0.16163 0.45421 0.15191 0.45282 C 0.13629 0.43732 0.10868 0.44218 0.08924 0.43871 C 0.07934 0.43501 0.07014 0.43316 0.0599 0.43154 C 0.05295 0.42831 0.04827 0.42553 0.04132 0.4209 C 0.03733 0.41813 0.03247 0.41975 0.02795 0.41905 C 0.01268 0.40564 -0.00521 0.40379 -0.02274 0.39778 C -0.03333 0.38853 -0.04566 0.38691 -0.05746 0.38182 C -0.06198 0.37581 -0.06389 0.37234 -0.06545 0.36401 C -0.06632 0.26942 -0.0533 0.26341 -0.07343 0.21323 C -0.07448 0.20698 -0.07517 0.20028 -0.07882 0.19542 C -0.08316 0.18964 -0.08281 0.19357 -0.08802 0.18825 C -0.09791 0.17831 -0.08906 0.18293 -0.09739 0.17946 C -0.10902 0.16859 -0.10937 0.16512 -0.12413 0.16165 C -0.12951 0.15795 -0.13333 0.15287 -0.13871 0.14917 C -0.14514 0.14477 -0.15173 0.14177 -0.15868 0.13853 C -0.16284 0.13043 -0.1717 0.12442 -0.17743 0.11725 C -0.17916 0.10869 -0.18212 0.10083 -0.18402 0.09227 C -0.18368 0.05967 -0.18368 0.02729 -0.18281 -0.00532 C -0.18246 -0.02035 -0.1743 -0.04186 -0.17066 -0.05689 C -0.16788 -0.06823 -0.16632 -0.08187 -0.16007 -0.09066 C -0.15712 -0.10477 -0.15989 -0.10014 -0.15468 -0.10662 C -0.15173 -0.12442 -0.1559 -0.10592 -0.15069 -0.11725 C -0.14843 -0.12234 -0.14948 -0.13021 -0.1467 -0.13506 C -0.14097 -0.14478 -0.13402 -0.15102 -0.12534 -0.15449 C -0.11771 -0.15379 -0.10937 -0.15611 -0.10277 -0.15102 C -0.09218 -0.14269 -0.09114 -0.13899 -0.07882 -0.13506 C -0.06493 -0.1228 -0.04392 -0.12442 -0.02812 -0.12442 " pathEditMode="relative" ptsTypes="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354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132" fill="hold"/>
                                        <p:tgtEl>
                                          <p:spTgt spid="3543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4333"/>
                </p:tgtEl>
              </p:cMediaNode>
            </p:audio>
          </p:childTnLst>
        </p:cTn>
      </p:par>
    </p:tnLst>
    <p:bldLst>
      <p:bldP spid="3543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60642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/>
              <a:t>Подберите  к  проверочным словам </a:t>
            </a:r>
            <a:r>
              <a:rPr lang="ru-RU" sz="2800" b="1" dirty="0" smtClean="0"/>
              <a:t>проверяемые, запишите.</a:t>
            </a:r>
            <a:endParaRPr lang="ru-RU" sz="28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589588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ло</a:t>
            </a:r>
          </a:p>
          <a:p>
            <a:pPr eaLnBrk="1" hangingPunct="1"/>
            <a:r>
              <a:rPr lang="ru-RU" sz="5400" dirty="0" smtClean="0"/>
              <a:t>Ре</a:t>
            </a:r>
            <a:r>
              <a:rPr lang="ru-RU" sz="5400" dirty="0" smtClean="0">
                <a:solidFill>
                  <a:srgbClr val="0000FF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то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Щ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тина</a:t>
            </a:r>
          </a:p>
          <a:p>
            <a:pPr eaLnBrk="1" hangingPunct="1"/>
            <a:r>
              <a:rPr lang="ru-RU" sz="5400" dirty="0" smtClean="0"/>
              <a:t>Рас</a:t>
            </a:r>
            <a:r>
              <a:rPr lang="ru-RU" sz="5400" dirty="0" smtClean="0">
                <a:solidFill>
                  <a:srgbClr val="0000FF"/>
                </a:solidFill>
              </a:rPr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сать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дший</a:t>
            </a:r>
          </a:p>
          <a:p>
            <a:pPr eaLnBrk="1" hangingPunct="1"/>
            <a:r>
              <a:rPr lang="ru-RU" sz="5400" dirty="0" smtClean="0">
                <a:solidFill>
                  <a:srgbClr val="0000FF"/>
                </a:solidFill>
              </a:rPr>
              <a:t>Ж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лобок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465</TotalTime>
  <Words>465</Words>
  <Application>Microsoft Office PowerPoint</Application>
  <PresentationFormat>Экран (4:3)</PresentationFormat>
  <Paragraphs>110</Paragraphs>
  <Slides>21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 Пятое декабря Классная работа. </vt:lpstr>
      <vt:lpstr>Слайд 2</vt:lpstr>
      <vt:lpstr>Буквы  о – ё после  шипящих в  корне</vt:lpstr>
      <vt:lpstr>Слайд 4</vt:lpstr>
      <vt:lpstr>Слайд 5</vt:lpstr>
      <vt:lpstr>Слайд 6</vt:lpstr>
      <vt:lpstr>Слайд 7</vt:lpstr>
      <vt:lpstr>Слайд 8</vt:lpstr>
      <vt:lpstr>Подберите  к  проверочным словам проверяемые, запишите.</vt:lpstr>
      <vt:lpstr>Проверьте:</vt:lpstr>
      <vt:lpstr>Словарная работа</vt:lpstr>
      <vt:lpstr>Назовите  ласково, запишите</vt:lpstr>
      <vt:lpstr>Проверьте:</vt:lpstr>
      <vt:lpstr>Подскажи  словечко</vt:lpstr>
      <vt:lpstr>Узнай  слово</vt:lpstr>
      <vt:lpstr>Проверьте:</vt:lpstr>
      <vt:lpstr>Работа с перфокартой</vt:lpstr>
      <vt:lpstr>«Проверь себя! ».  </vt:lpstr>
      <vt:lpstr>Я узнал…. Я научился… Я доволен уроком, потому что….</vt:lpstr>
      <vt:lpstr>Домашнее задание: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работа. </dc:title>
  <dc:creator>Томуличка</dc:creator>
  <cp:lastModifiedBy>SamLab.ws</cp:lastModifiedBy>
  <cp:revision>37</cp:revision>
  <dcterms:created xsi:type="dcterms:W3CDTF">2012-09-02T00:12:43Z</dcterms:created>
  <dcterms:modified xsi:type="dcterms:W3CDTF">2012-12-04T19:38:51Z</dcterms:modified>
</cp:coreProperties>
</file>