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13B1"/>
    <a:srgbClr val="854B3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7E8E41A-0EDC-4D30-9663-1A5D24C78480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79ED032-CB66-47A9-852D-A9710F126ED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8E41A-0EDC-4D30-9663-1A5D24C78480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ED032-CB66-47A9-852D-A9710F126E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8E41A-0EDC-4D30-9663-1A5D24C78480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ED032-CB66-47A9-852D-A9710F126E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7E8E41A-0EDC-4D30-9663-1A5D24C78480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79ED032-CB66-47A9-852D-A9710F126ED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7E8E41A-0EDC-4D30-9663-1A5D24C78480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79ED032-CB66-47A9-852D-A9710F126ED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8E41A-0EDC-4D30-9663-1A5D24C78480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ED032-CB66-47A9-852D-A9710F126ED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8E41A-0EDC-4D30-9663-1A5D24C78480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ED032-CB66-47A9-852D-A9710F126ED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7E8E41A-0EDC-4D30-9663-1A5D24C78480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79ED032-CB66-47A9-852D-A9710F126ED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8E41A-0EDC-4D30-9663-1A5D24C78480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ED032-CB66-47A9-852D-A9710F126E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7E8E41A-0EDC-4D30-9663-1A5D24C78480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79ED032-CB66-47A9-852D-A9710F126ED9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7E8E41A-0EDC-4D30-9663-1A5D24C78480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79ED032-CB66-47A9-852D-A9710F126ED9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7E8E41A-0EDC-4D30-9663-1A5D24C78480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79ED032-CB66-47A9-852D-A9710F126ED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4797436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5400" dirty="0" smtClean="0">
                <a:solidFill>
                  <a:srgbClr val="3C13B1"/>
                </a:solidFill>
              </a:rPr>
              <a:t>Правописание</a:t>
            </a:r>
            <a:r>
              <a:rPr lang="ru-RU" sz="5400" dirty="0" smtClean="0">
                <a:solidFill>
                  <a:srgbClr val="854B3F"/>
                </a:solidFill>
              </a:rPr>
              <a:t> </a:t>
            </a:r>
            <a:br>
              <a:rPr lang="ru-RU" sz="5400" dirty="0" smtClean="0">
                <a:solidFill>
                  <a:srgbClr val="854B3F"/>
                </a:solidFill>
              </a:rPr>
            </a:br>
            <a:r>
              <a:rPr lang="ru-RU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</a:t>
            </a:r>
            <a:r>
              <a:rPr lang="ru-RU" sz="5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ться</a:t>
            </a:r>
            <a:r>
              <a:rPr lang="ru-RU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ru-RU" sz="5400" dirty="0" smtClean="0">
                <a:solidFill>
                  <a:srgbClr val="3C13B1"/>
                </a:solidFill>
              </a:rPr>
              <a:t>и</a:t>
            </a:r>
            <a:r>
              <a:rPr lang="ru-RU" sz="5400" dirty="0" smtClean="0">
                <a:solidFill>
                  <a:srgbClr val="854B3F"/>
                </a:solidFill>
              </a:rPr>
              <a:t>   </a:t>
            </a:r>
            <a:r>
              <a:rPr lang="ru-RU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</a:t>
            </a:r>
            <a:r>
              <a:rPr lang="ru-RU" sz="5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тся</a:t>
            </a:r>
            <a:r>
              <a:rPr lang="ru-RU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5400" dirty="0" smtClean="0">
                <a:solidFill>
                  <a:srgbClr val="3C13B1"/>
                </a:solidFill>
              </a:rPr>
              <a:t>в глаголах</a:t>
            </a:r>
            <a:endParaRPr lang="ru-RU" sz="5400" dirty="0">
              <a:solidFill>
                <a:srgbClr val="3C13B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600200"/>
            <a:ext cx="8715436" cy="4873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600" dirty="0" smtClean="0">
                <a:solidFill>
                  <a:srgbClr val="C00000"/>
                </a:solidFill>
                <a:latin typeface="Lucida Console" pitchFamily="49" charset="0"/>
              </a:rPr>
              <a:t>Спасибо </a:t>
            </a:r>
          </a:p>
          <a:p>
            <a:pPr algn="ctr">
              <a:buNone/>
            </a:pPr>
            <a:r>
              <a:rPr lang="ru-RU" sz="6600" dirty="0" smtClean="0">
                <a:solidFill>
                  <a:srgbClr val="C00000"/>
                </a:solidFill>
                <a:latin typeface="Lucida Console" pitchFamily="49" charset="0"/>
              </a:rPr>
              <a:t>за урок!!!</a:t>
            </a:r>
          </a:p>
          <a:p>
            <a:pPr algn="ctr">
              <a:buNone/>
            </a:pPr>
            <a:endParaRPr lang="ru-RU" sz="6600" dirty="0">
              <a:solidFill>
                <a:srgbClr val="C00000"/>
              </a:solidFill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501122" cy="58259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3C13B1"/>
                </a:solidFill>
                <a:latin typeface="Lucida Console" pitchFamily="49" charset="0"/>
              </a:rPr>
              <a:t>Повторение. Синтаксическая пятиминутка.</a:t>
            </a:r>
            <a:endParaRPr lang="ru-RU" dirty="0">
              <a:solidFill>
                <a:srgbClr val="3C13B1"/>
              </a:solidFill>
              <a:latin typeface="Lucida Console" pitchFamily="49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>
            <a:normAutofit/>
          </a:bodyPr>
          <a:lstStyle/>
          <a:p>
            <a:pPr algn="just"/>
            <a:r>
              <a:rPr lang="ru-RU" u="sng" dirty="0" smtClean="0"/>
              <a:t>Задание.</a:t>
            </a:r>
            <a:r>
              <a:rPr lang="ru-RU" dirty="0" smtClean="0"/>
              <a:t> Спишите оба предложения. Произведите полный синтаксический разбор первого предложения.</a:t>
            </a:r>
          </a:p>
          <a:p>
            <a:pPr algn="just">
              <a:buNone/>
            </a:pPr>
            <a:endParaRPr lang="ru-RU" dirty="0" smtClean="0"/>
          </a:p>
          <a:p>
            <a:pPr>
              <a:buNone/>
            </a:pPr>
            <a:r>
              <a:rPr lang="ru-RU" sz="4000" i="1" dirty="0" smtClean="0">
                <a:solidFill>
                  <a:srgbClr val="3C13B1"/>
                </a:solidFill>
              </a:rPr>
              <a:t>Крылов – известный русский баснописец.</a:t>
            </a:r>
          </a:p>
          <a:p>
            <a:pPr>
              <a:buNone/>
            </a:pPr>
            <a:r>
              <a:rPr lang="ru-RU" sz="4000" i="1" dirty="0" smtClean="0">
                <a:solidFill>
                  <a:srgbClr val="3C13B1"/>
                </a:solidFill>
              </a:rPr>
              <a:t>Он являет(?)</a:t>
            </a:r>
            <a:r>
              <a:rPr lang="ru-RU" sz="4000" i="1" dirty="0" err="1" smtClean="0">
                <a:solidFill>
                  <a:srgbClr val="3C13B1"/>
                </a:solidFill>
              </a:rPr>
              <a:t>ся</a:t>
            </a:r>
            <a:r>
              <a:rPr lang="ru-RU" sz="4000" i="1" dirty="0" smtClean="0">
                <a:solidFill>
                  <a:srgbClr val="3C13B1"/>
                </a:solidFill>
              </a:rPr>
              <a:t> автором более 200 басен.</a:t>
            </a:r>
          </a:p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? Как не ошибиться при написании глагола на –</a:t>
            </a:r>
            <a:r>
              <a:rPr lang="ru-RU" sz="2800" dirty="0" err="1" smtClean="0">
                <a:solidFill>
                  <a:srgbClr val="C00000"/>
                </a:solidFill>
              </a:rPr>
              <a:t>тся</a:t>
            </a:r>
            <a:r>
              <a:rPr lang="ru-RU" sz="2800" dirty="0" smtClean="0">
                <a:solidFill>
                  <a:srgbClr val="C00000"/>
                </a:solidFill>
              </a:rPr>
              <a:t>, -</a:t>
            </a:r>
            <a:r>
              <a:rPr lang="ru-RU" sz="2800" dirty="0" err="1" smtClean="0">
                <a:solidFill>
                  <a:srgbClr val="C00000"/>
                </a:solidFill>
              </a:rPr>
              <a:t>ться</a:t>
            </a:r>
            <a:endParaRPr lang="ru-RU" sz="28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939784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Задание. Запишите стихотворение в тетрадь и запомните его!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142976" y="1600200"/>
            <a:ext cx="6572296" cy="48737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4000" dirty="0" smtClean="0">
                <a:solidFill>
                  <a:srgbClr val="3C13B1"/>
                </a:solidFill>
                <a:latin typeface="+mj-lt"/>
              </a:rPr>
              <a:t>Прежде чем глагол писать,</a:t>
            </a:r>
          </a:p>
          <a:p>
            <a:pPr algn="just">
              <a:buNone/>
            </a:pPr>
            <a:r>
              <a:rPr lang="ru-RU" sz="4000" dirty="0" smtClean="0">
                <a:solidFill>
                  <a:srgbClr val="3C13B1"/>
                </a:solidFill>
                <a:latin typeface="+mj-lt"/>
              </a:rPr>
              <a:t>Не забудь вопрос задать.</a:t>
            </a:r>
          </a:p>
          <a:p>
            <a:pPr algn="just">
              <a:buNone/>
            </a:pPr>
            <a:r>
              <a:rPr lang="ru-RU" sz="4000" dirty="0" smtClean="0">
                <a:solidFill>
                  <a:srgbClr val="3C13B1"/>
                </a:solidFill>
                <a:latin typeface="+mj-lt"/>
              </a:rPr>
              <a:t>Так как мягкий знак в вопросе,</a:t>
            </a:r>
          </a:p>
          <a:p>
            <a:pPr algn="just">
              <a:buNone/>
            </a:pPr>
            <a:r>
              <a:rPr lang="ru-RU" sz="4000" dirty="0" smtClean="0">
                <a:solidFill>
                  <a:srgbClr val="3C13B1"/>
                </a:solidFill>
                <a:latin typeface="+mj-lt"/>
              </a:rPr>
              <a:t>И в глаголы его вносим!</a:t>
            </a:r>
            <a:endParaRPr lang="ru-RU" sz="4000" dirty="0">
              <a:solidFill>
                <a:srgbClr val="3C13B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43985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400" dirty="0" smtClean="0">
                <a:solidFill>
                  <a:srgbClr val="C00000"/>
                </a:solidFill>
              </a:rPr>
              <a:t>? Короткий нравоучительный стихотворный рассказ, повествующий о человеческих недостатках</a:t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467600" cy="5330968"/>
          </a:xfrm>
        </p:spPr>
        <p:txBody>
          <a:bodyPr/>
          <a:lstStyle/>
          <a:p>
            <a:pPr algn="ctr">
              <a:buNone/>
            </a:pPr>
            <a:r>
              <a:rPr lang="ru-RU" b="1" u="sng" dirty="0" smtClean="0"/>
              <a:t>Выборочный диктант.</a:t>
            </a:r>
          </a:p>
          <a:p>
            <a:pPr>
              <a:buNone/>
            </a:pPr>
            <a:r>
              <a:rPr lang="ru-RU" dirty="0" smtClean="0"/>
              <a:t>Задание. Выпишите выделенные глаголы и вставьте орфограмму.</a:t>
            </a:r>
          </a:p>
          <a:p>
            <a:pPr algn="just">
              <a:buNone/>
            </a:pPr>
            <a:r>
              <a:rPr lang="ru-RU" dirty="0" smtClean="0"/>
              <a:t>       </a:t>
            </a:r>
            <a:r>
              <a:rPr lang="ru-RU" dirty="0" smtClean="0">
                <a:solidFill>
                  <a:srgbClr val="3C13B1"/>
                </a:solidFill>
              </a:rPr>
              <a:t>Жила-была на свете Басня. Бродила она по земле и учила людей уму-разуму, жизнь толковала, думать заставляла, советы давала…</a:t>
            </a:r>
          </a:p>
          <a:p>
            <a:pPr algn="just">
              <a:buNone/>
            </a:pPr>
            <a:r>
              <a:rPr lang="ru-RU" dirty="0" smtClean="0">
                <a:solidFill>
                  <a:srgbClr val="3C13B1"/>
                </a:solidFill>
              </a:rPr>
              <a:t>        Басня была веселая, смешливая, любила в разные личины </a:t>
            </a:r>
            <a:r>
              <a:rPr lang="ru-RU" b="1" i="1" dirty="0" smtClean="0">
                <a:solidFill>
                  <a:srgbClr val="3C13B1"/>
                </a:solidFill>
              </a:rPr>
              <a:t>рядит(?)</a:t>
            </a:r>
            <a:r>
              <a:rPr lang="ru-RU" b="1" i="1" dirty="0" err="1" smtClean="0">
                <a:solidFill>
                  <a:srgbClr val="3C13B1"/>
                </a:solidFill>
              </a:rPr>
              <a:t>ся</a:t>
            </a:r>
            <a:r>
              <a:rPr lang="ru-RU" dirty="0" smtClean="0">
                <a:solidFill>
                  <a:srgbClr val="3C13B1"/>
                </a:solidFill>
              </a:rPr>
              <a:t>, поэтому всегда с собой мешок масок таскала: то медведем из чащи выглянет, то зайчиком под кустом </a:t>
            </a:r>
            <a:r>
              <a:rPr lang="ru-RU" b="1" i="1" dirty="0" smtClean="0">
                <a:solidFill>
                  <a:srgbClr val="3C13B1"/>
                </a:solidFill>
              </a:rPr>
              <a:t>спрячет(?)</a:t>
            </a:r>
            <a:r>
              <a:rPr lang="ru-RU" b="1" i="1" dirty="0" err="1" smtClean="0">
                <a:solidFill>
                  <a:srgbClr val="3C13B1"/>
                </a:solidFill>
              </a:rPr>
              <a:t>ся</a:t>
            </a:r>
            <a:r>
              <a:rPr lang="ru-RU" dirty="0" smtClean="0">
                <a:solidFill>
                  <a:srgbClr val="3C13B1"/>
                </a:solidFill>
              </a:rPr>
              <a:t>, то змеей на камне </a:t>
            </a:r>
            <a:r>
              <a:rPr lang="ru-RU" b="1" i="1" dirty="0" smtClean="0">
                <a:solidFill>
                  <a:srgbClr val="3C13B1"/>
                </a:solidFill>
              </a:rPr>
              <a:t>свернет(?)</a:t>
            </a:r>
            <a:r>
              <a:rPr lang="ru-RU" b="1" i="1" dirty="0" err="1" smtClean="0">
                <a:solidFill>
                  <a:srgbClr val="3C13B1"/>
                </a:solidFill>
              </a:rPr>
              <a:t>ся</a:t>
            </a:r>
            <a:r>
              <a:rPr lang="ru-RU" dirty="0" smtClean="0">
                <a:solidFill>
                  <a:srgbClr val="3C13B1"/>
                </a:solidFill>
              </a:rPr>
              <a:t>.</a:t>
            </a:r>
          </a:p>
          <a:p>
            <a:pPr algn="just">
              <a:buNone/>
            </a:pPr>
            <a:r>
              <a:rPr lang="ru-RU" dirty="0" smtClean="0">
                <a:solidFill>
                  <a:srgbClr val="3C13B1"/>
                </a:solidFill>
              </a:rPr>
              <a:t>        А то и вовсе дубом </a:t>
            </a:r>
            <a:r>
              <a:rPr lang="ru-RU" b="1" i="1" dirty="0" smtClean="0">
                <a:solidFill>
                  <a:srgbClr val="3C13B1"/>
                </a:solidFill>
              </a:rPr>
              <a:t>обернет(?)</a:t>
            </a:r>
            <a:r>
              <a:rPr lang="ru-RU" b="1" i="1" dirty="0" err="1" smtClean="0">
                <a:solidFill>
                  <a:srgbClr val="3C13B1"/>
                </a:solidFill>
              </a:rPr>
              <a:t>ся</a:t>
            </a:r>
            <a:r>
              <a:rPr lang="ru-RU" b="1" i="1" dirty="0" smtClean="0">
                <a:solidFill>
                  <a:srgbClr val="3C13B1"/>
                </a:solidFill>
              </a:rPr>
              <a:t> </a:t>
            </a:r>
            <a:r>
              <a:rPr lang="ru-RU" dirty="0" smtClean="0">
                <a:solidFill>
                  <a:srgbClr val="3C13B1"/>
                </a:solidFill>
              </a:rPr>
              <a:t>или тростником, телегой </a:t>
            </a:r>
            <a:r>
              <a:rPr lang="ru-RU" b="1" i="1" dirty="0" smtClean="0">
                <a:solidFill>
                  <a:srgbClr val="3C13B1"/>
                </a:solidFill>
              </a:rPr>
              <a:t>прикинет(?)</a:t>
            </a:r>
            <a:r>
              <a:rPr lang="ru-RU" b="1" i="1" dirty="0" err="1" smtClean="0">
                <a:solidFill>
                  <a:srgbClr val="3C13B1"/>
                </a:solidFill>
              </a:rPr>
              <a:t>ся</a:t>
            </a:r>
            <a:r>
              <a:rPr lang="ru-RU" dirty="0" smtClean="0">
                <a:solidFill>
                  <a:srgbClr val="3C13B1"/>
                </a:solidFill>
              </a:rPr>
              <a:t>…</a:t>
            </a:r>
            <a:endParaRPr lang="ru-RU" dirty="0">
              <a:solidFill>
                <a:srgbClr val="3C13B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    </a:t>
            </a:r>
            <a:r>
              <a:rPr lang="ru-RU" dirty="0" smtClean="0">
                <a:solidFill>
                  <a:srgbClr val="3C13B1"/>
                </a:solidFill>
              </a:rPr>
              <a:t>Прямо театр одного актера! Зато и народ любил ее послушать, личинами </a:t>
            </a:r>
            <a:r>
              <a:rPr lang="ru-RU" b="1" i="1" dirty="0" err="1" smtClean="0">
                <a:solidFill>
                  <a:srgbClr val="3C13B1"/>
                </a:solidFill>
              </a:rPr>
              <a:t>полюбоват</a:t>
            </a:r>
            <a:r>
              <a:rPr lang="ru-RU" b="1" i="1" dirty="0" smtClean="0">
                <a:solidFill>
                  <a:srgbClr val="3C13B1"/>
                </a:solidFill>
              </a:rPr>
              <a:t>(?)</a:t>
            </a:r>
            <a:r>
              <a:rPr lang="ru-RU" b="1" i="1" dirty="0" err="1" smtClean="0">
                <a:solidFill>
                  <a:srgbClr val="3C13B1"/>
                </a:solidFill>
              </a:rPr>
              <a:t>ся</a:t>
            </a:r>
            <a:r>
              <a:rPr lang="ru-RU" dirty="0" smtClean="0">
                <a:solidFill>
                  <a:srgbClr val="3C13B1"/>
                </a:solidFill>
              </a:rPr>
              <a:t>, потому что и </a:t>
            </a:r>
            <a:r>
              <a:rPr lang="ru-RU" b="1" i="1" dirty="0" err="1" smtClean="0">
                <a:solidFill>
                  <a:srgbClr val="3C13B1"/>
                </a:solidFill>
              </a:rPr>
              <a:t>посмеят</a:t>
            </a:r>
            <a:r>
              <a:rPr lang="ru-RU" b="1" i="1" dirty="0" smtClean="0">
                <a:solidFill>
                  <a:srgbClr val="3C13B1"/>
                </a:solidFill>
              </a:rPr>
              <a:t>(?)</a:t>
            </a:r>
            <a:r>
              <a:rPr lang="ru-RU" b="1" i="1" dirty="0" err="1" smtClean="0">
                <a:solidFill>
                  <a:srgbClr val="3C13B1"/>
                </a:solidFill>
              </a:rPr>
              <a:t>ся</a:t>
            </a:r>
            <a:r>
              <a:rPr lang="ru-RU" b="1" i="1" dirty="0" smtClean="0">
                <a:solidFill>
                  <a:srgbClr val="3C13B1"/>
                </a:solidFill>
              </a:rPr>
              <a:t> </a:t>
            </a:r>
            <a:r>
              <a:rPr lang="ru-RU" dirty="0" smtClean="0">
                <a:solidFill>
                  <a:srgbClr val="3C13B1"/>
                </a:solidFill>
              </a:rPr>
              <a:t>можно, и ума-разума </a:t>
            </a:r>
            <a:r>
              <a:rPr lang="ru-RU" b="1" i="1" dirty="0" err="1" smtClean="0">
                <a:solidFill>
                  <a:srgbClr val="3C13B1"/>
                </a:solidFill>
              </a:rPr>
              <a:t>набрат</a:t>
            </a:r>
            <a:r>
              <a:rPr lang="ru-RU" b="1" i="1" dirty="0" smtClean="0">
                <a:solidFill>
                  <a:srgbClr val="3C13B1"/>
                </a:solidFill>
              </a:rPr>
              <a:t>(?)</a:t>
            </a:r>
            <a:r>
              <a:rPr lang="ru-RU" b="1" i="1" dirty="0" err="1" smtClean="0">
                <a:solidFill>
                  <a:srgbClr val="3C13B1"/>
                </a:solidFill>
              </a:rPr>
              <a:t>ся</a:t>
            </a:r>
            <a:r>
              <a:rPr lang="ru-RU" b="1" i="1" dirty="0" smtClean="0">
                <a:solidFill>
                  <a:srgbClr val="3C13B1"/>
                </a:solidFill>
              </a:rPr>
              <a:t>. </a:t>
            </a:r>
            <a:r>
              <a:rPr lang="ru-RU" dirty="0" smtClean="0">
                <a:solidFill>
                  <a:srgbClr val="3C13B1"/>
                </a:solidFill>
              </a:rPr>
              <a:t>Ведь басня еще и совет даст или наставление.</a:t>
            </a:r>
          </a:p>
          <a:p>
            <a:pPr algn="just">
              <a:buNone/>
            </a:pPr>
            <a:r>
              <a:rPr lang="ru-RU" dirty="0" smtClean="0">
                <a:solidFill>
                  <a:srgbClr val="3C13B1"/>
                </a:solidFill>
              </a:rPr>
              <a:t>        Не один век кочевала Басня из страны в страну, и везде ей люди были рады. Так и путешествует она до сих пор, но особенно любит заглядывать к детишкам, которые только жить начинают и от советов Басни не </a:t>
            </a:r>
            <a:r>
              <a:rPr lang="ru-RU" b="1" i="1" dirty="0" smtClean="0">
                <a:solidFill>
                  <a:srgbClr val="3C13B1"/>
                </a:solidFill>
              </a:rPr>
              <a:t>откажут(?)</a:t>
            </a:r>
            <a:r>
              <a:rPr lang="ru-RU" b="1" i="1" dirty="0" err="1" smtClean="0">
                <a:solidFill>
                  <a:srgbClr val="3C13B1"/>
                </a:solidFill>
              </a:rPr>
              <a:t>ся</a:t>
            </a:r>
            <a:r>
              <a:rPr lang="ru-RU" dirty="0" smtClean="0">
                <a:solidFill>
                  <a:srgbClr val="3C13B1"/>
                </a:solidFill>
              </a:rPr>
              <a:t>.</a:t>
            </a:r>
            <a:endParaRPr lang="ru-RU" dirty="0">
              <a:solidFill>
                <a:srgbClr val="3C13B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Объяснительный диктант.</a:t>
            </a:r>
            <a:br>
              <a:rPr lang="ru-RU" b="1" u="sng" dirty="0" smtClean="0">
                <a:solidFill>
                  <a:srgbClr val="002060"/>
                </a:solidFill>
              </a:rPr>
            </a:br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/>
          <a:lstStyle/>
          <a:p>
            <a:r>
              <a:rPr lang="ru-RU" dirty="0" smtClean="0"/>
              <a:t>Задание. Спишите отрывок из басни, вставляя, где нужно, пропущенные орфограммы.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200" dirty="0" smtClean="0">
                <a:solidFill>
                  <a:srgbClr val="3C13B1"/>
                </a:solidFill>
              </a:rPr>
              <a:t>«Заяц на ловле»</a:t>
            </a:r>
          </a:p>
          <a:p>
            <a:pPr>
              <a:buNone/>
            </a:pPr>
            <a:r>
              <a:rPr lang="ru-RU" sz="3200" dirty="0" smtClean="0">
                <a:solidFill>
                  <a:srgbClr val="3C13B1"/>
                </a:solidFill>
              </a:rPr>
              <a:t>Над хвастунами хоть смеют(?)</a:t>
            </a:r>
            <a:r>
              <a:rPr lang="ru-RU" sz="3200" dirty="0" err="1" smtClean="0">
                <a:solidFill>
                  <a:srgbClr val="3C13B1"/>
                </a:solidFill>
              </a:rPr>
              <a:t>ся</a:t>
            </a:r>
            <a:r>
              <a:rPr lang="ru-RU" sz="3200" dirty="0" smtClean="0">
                <a:solidFill>
                  <a:srgbClr val="3C13B1"/>
                </a:solidFill>
              </a:rPr>
              <a:t>,</a:t>
            </a:r>
          </a:p>
          <a:p>
            <a:pPr>
              <a:buNone/>
            </a:pPr>
            <a:r>
              <a:rPr lang="ru-RU" sz="3200" dirty="0" smtClean="0">
                <a:solidFill>
                  <a:srgbClr val="3C13B1"/>
                </a:solidFill>
              </a:rPr>
              <a:t>А часто в дележе им доли достают(?)</a:t>
            </a:r>
            <a:r>
              <a:rPr lang="ru-RU" sz="3200" dirty="0" err="1" smtClean="0">
                <a:solidFill>
                  <a:srgbClr val="3C13B1"/>
                </a:solidFill>
              </a:rPr>
              <a:t>ся</a:t>
            </a:r>
            <a:r>
              <a:rPr lang="ru-RU" sz="3200" dirty="0" smtClean="0">
                <a:solidFill>
                  <a:srgbClr val="3C13B1"/>
                </a:solidFill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rgbClr val="3C13B1"/>
                </a:solidFill>
              </a:rPr>
              <a:t>«Зеркало и обезьяна»</a:t>
            </a:r>
          </a:p>
          <a:p>
            <a:pPr>
              <a:buNone/>
            </a:pPr>
            <a:r>
              <a:rPr lang="ru-RU" sz="3200" dirty="0" smtClean="0">
                <a:solidFill>
                  <a:srgbClr val="3C13B1"/>
                </a:solidFill>
              </a:rPr>
              <a:t>Чем кумушек считать, трудит(?)</a:t>
            </a:r>
            <a:r>
              <a:rPr lang="ru-RU" sz="3200" dirty="0" err="1" smtClean="0">
                <a:solidFill>
                  <a:srgbClr val="3C13B1"/>
                </a:solidFill>
              </a:rPr>
              <a:t>ся</a:t>
            </a:r>
            <a:r>
              <a:rPr lang="ru-RU" sz="3200" dirty="0" smtClean="0">
                <a:solidFill>
                  <a:srgbClr val="3C13B1"/>
                </a:solidFill>
              </a:rPr>
              <a:t>,</a:t>
            </a:r>
          </a:p>
          <a:p>
            <a:pPr>
              <a:buNone/>
            </a:pPr>
            <a:r>
              <a:rPr lang="ru-RU" sz="3200" dirty="0" smtClean="0">
                <a:solidFill>
                  <a:srgbClr val="3C13B1"/>
                </a:solidFill>
              </a:rPr>
              <a:t>Не лучше ль на себя (?)кума(?) оборотит(?)</a:t>
            </a:r>
            <a:r>
              <a:rPr lang="ru-RU" sz="3200" dirty="0" err="1" smtClean="0">
                <a:solidFill>
                  <a:srgbClr val="3C13B1"/>
                </a:solidFill>
              </a:rPr>
              <a:t>ся</a:t>
            </a:r>
            <a:r>
              <a:rPr lang="ru-RU" sz="3200" dirty="0" smtClean="0">
                <a:solidFill>
                  <a:srgbClr val="3C13B1"/>
                </a:solidFill>
              </a:rPr>
              <a:t>?  </a:t>
            </a:r>
            <a:endParaRPr lang="ru-RU" sz="3200" dirty="0">
              <a:solidFill>
                <a:srgbClr val="3C13B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3C13B1"/>
                </a:solidFill>
                <a:latin typeface="Lucida Console" pitchFamily="49" charset="0"/>
              </a:rPr>
              <a:t>Творческое задание</a:t>
            </a:r>
            <a:endParaRPr lang="ru-RU" sz="2800" dirty="0">
              <a:solidFill>
                <a:srgbClr val="3C13B1"/>
              </a:solidFill>
              <a:latin typeface="Lucida Console" pitchFamily="49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7467600" cy="5688158"/>
          </a:xfrm>
        </p:spPr>
        <p:txBody>
          <a:bodyPr>
            <a:normAutofit/>
          </a:bodyPr>
          <a:lstStyle/>
          <a:p>
            <a:r>
              <a:rPr lang="ru-RU" dirty="0" smtClean="0"/>
              <a:t>Задание. Выпишите глаголы и поставьте их в неопределенную форму (на –</a:t>
            </a:r>
            <a:r>
              <a:rPr lang="ru-RU" dirty="0" err="1" smtClean="0"/>
              <a:t>тся</a:t>
            </a:r>
            <a:r>
              <a:rPr lang="ru-RU" dirty="0" smtClean="0"/>
              <a:t> и –</a:t>
            </a:r>
            <a:r>
              <a:rPr lang="ru-RU" dirty="0" err="1" smtClean="0"/>
              <a:t>ться</a:t>
            </a:r>
            <a:r>
              <a:rPr lang="ru-RU" dirty="0" smtClean="0"/>
              <a:t>).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3C13B1"/>
                </a:solidFill>
              </a:rPr>
              <a:t>Чиж и голубь</a:t>
            </a:r>
          </a:p>
          <a:p>
            <a:pPr algn="just">
              <a:buNone/>
            </a:pPr>
            <a:r>
              <a:rPr lang="ru-RU" dirty="0" smtClean="0">
                <a:solidFill>
                  <a:srgbClr val="3C13B1"/>
                </a:solidFill>
              </a:rPr>
              <a:t>Чижа захлопнула злодейка-западня:</a:t>
            </a:r>
          </a:p>
          <a:p>
            <a:pPr algn="just">
              <a:buNone/>
            </a:pPr>
            <a:r>
              <a:rPr lang="ru-RU" dirty="0" smtClean="0">
                <a:solidFill>
                  <a:srgbClr val="3C13B1"/>
                </a:solidFill>
              </a:rPr>
              <a:t>Бедняжка в ней и рвался и метался,</a:t>
            </a:r>
          </a:p>
          <a:p>
            <a:pPr algn="just">
              <a:buNone/>
            </a:pPr>
            <a:r>
              <a:rPr lang="ru-RU" dirty="0" smtClean="0">
                <a:solidFill>
                  <a:srgbClr val="3C13B1"/>
                </a:solidFill>
              </a:rPr>
              <a:t>А голубь молодой над ним же издевался.</a:t>
            </a:r>
          </a:p>
          <a:p>
            <a:pPr algn="just">
              <a:buNone/>
            </a:pPr>
            <a:r>
              <a:rPr lang="ru-RU" dirty="0" smtClean="0">
                <a:solidFill>
                  <a:srgbClr val="3C13B1"/>
                </a:solidFill>
              </a:rPr>
              <a:t>«Не стыдно ль,- говорит,- средь бела дня</a:t>
            </a:r>
          </a:p>
          <a:p>
            <a:pPr algn="just">
              <a:buNone/>
            </a:pPr>
            <a:r>
              <a:rPr lang="ru-RU" dirty="0" smtClean="0">
                <a:solidFill>
                  <a:srgbClr val="3C13B1"/>
                </a:solidFill>
              </a:rPr>
              <a:t>Попался!</a:t>
            </a:r>
          </a:p>
          <a:p>
            <a:pPr algn="just">
              <a:buNone/>
            </a:pPr>
            <a:r>
              <a:rPr lang="ru-RU" dirty="0" smtClean="0">
                <a:solidFill>
                  <a:srgbClr val="3C13B1"/>
                </a:solidFill>
              </a:rPr>
              <a:t>Не провели бы так меня:</a:t>
            </a:r>
          </a:p>
          <a:p>
            <a:pPr algn="just">
              <a:buNone/>
            </a:pPr>
            <a:r>
              <a:rPr lang="ru-RU" dirty="0" smtClean="0">
                <a:solidFill>
                  <a:srgbClr val="3C13B1"/>
                </a:solidFill>
              </a:rPr>
              <a:t>За это я ручаюсь смело».</a:t>
            </a:r>
          </a:p>
          <a:p>
            <a:pPr algn="just">
              <a:buNone/>
            </a:pPr>
            <a:r>
              <a:rPr lang="ru-RU" dirty="0" smtClean="0">
                <a:solidFill>
                  <a:srgbClr val="3C13B1"/>
                </a:solidFill>
              </a:rPr>
              <a:t>Ан, смотришь, тут же сам запутался в силок.</a:t>
            </a:r>
          </a:p>
          <a:p>
            <a:pPr algn="just">
              <a:buNone/>
            </a:pPr>
            <a:r>
              <a:rPr lang="ru-RU" dirty="0" smtClean="0">
                <a:solidFill>
                  <a:srgbClr val="3C13B1"/>
                </a:solidFill>
              </a:rPr>
              <a:t>И дело!</a:t>
            </a:r>
          </a:p>
          <a:p>
            <a:pPr algn="just">
              <a:buNone/>
            </a:pPr>
            <a:r>
              <a:rPr lang="ru-RU" dirty="0" smtClean="0">
                <a:solidFill>
                  <a:srgbClr val="3C13B1"/>
                </a:solidFill>
              </a:rPr>
              <a:t>Вперед чужой беде не смейся, Голубок!</a:t>
            </a:r>
            <a:endParaRPr lang="ru-RU" dirty="0">
              <a:solidFill>
                <a:srgbClr val="3C13B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Домашнее задание</a:t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!!! Выписать из басен И. Крылова 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5 предложений с орфограммой «Правописание –</a:t>
            </a:r>
            <a:r>
              <a:rPr lang="ru-RU" sz="3200" b="1" dirty="0" err="1" smtClean="0">
                <a:solidFill>
                  <a:srgbClr val="C00000"/>
                </a:solidFill>
              </a:rPr>
              <a:t>тся</a:t>
            </a:r>
            <a:r>
              <a:rPr lang="ru-RU" sz="3200" b="1" dirty="0" smtClean="0">
                <a:solidFill>
                  <a:srgbClr val="C00000"/>
                </a:solidFill>
              </a:rPr>
              <a:t> и –</a:t>
            </a:r>
            <a:r>
              <a:rPr lang="ru-RU" sz="3200" b="1" dirty="0" err="1" smtClean="0">
                <a:solidFill>
                  <a:srgbClr val="C00000"/>
                </a:solidFill>
              </a:rPr>
              <a:t>ться</a:t>
            </a:r>
            <a:r>
              <a:rPr lang="ru-RU" sz="3200" b="1" dirty="0" smtClean="0">
                <a:solidFill>
                  <a:srgbClr val="C00000"/>
                </a:solidFill>
              </a:rPr>
              <a:t> в глаголах».</a:t>
            </a:r>
          </a:p>
          <a:p>
            <a:pPr>
              <a:buNone/>
            </a:pPr>
            <a:r>
              <a:rPr lang="ru-RU" dirty="0" smtClean="0"/>
              <a:t>(«Слон и Моська», «Стрекоза и муравей», «Волк и ягненок», «Белка», «Волк и кукушка» или другие)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139</TotalTime>
  <Words>482</Words>
  <Application>Microsoft Office PowerPoint</Application>
  <PresentationFormat>Экран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Правописание  –ться   и   –тся  в глаголах</vt:lpstr>
      <vt:lpstr>Повторение. Синтаксическая пятиминутка.</vt:lpstr>
      <vt:lpstr>Задание. Запишите стихотворение в тетрадь и запомните его!</vt:lpstr>
      <vt:lpstr>? Короткий нравоучительный стихотворный рассказ, повествующий о человеческих недостатках  </vt:lpstr>
      <vt:lpstr>Слайд 5</vt:lpstr>
      <vt:lpstr>Объяснительный диктант. </vt:lpstr>
      <vt:lpstr>Слайд 7</vt:lpstr>
      <vt:lpstr>Творческое задание</vt:lpstr>
      <vt:lpstr>Домашнее задание 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 –ться   и   –тся  в глаголах</dc:title>
  <dc:creator>Zver</dc:creator>
  <cp:lastModifiedBy>Zver</cp:lastModifiedBy>
  <cp:revision>14</cp:revision>
  <dcterms:created xsi:type="dcterms:W3CDTF">2013-04-01T15:31:17Z</dcterms:created>
  <dcterms:modified xsi:type="dcterms:W3CDTF">2013-04-01T17:50:18Z</dcterms:modified>
</cp:coreProperties>
</file>