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EE6D6930-F26C-4FB9-A81F-BA4BD44B32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888E7B0-05F2-4508-8617-B32A8DE5CCCA}" type="slidenum">
              <a:rPr lang="ru-RU"/>
              <a:pPr/>
              <a:t>1</a:t>
            </a:fld>
            <a:endParaRPr lang="ru-RU"/>
          </a:p>
        </p:txBody>
      </p:sp>
      <p:sp>
        <p:nvSpPr>
          <p:cNvPr id="2969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6B5E50D-C018-4D9E-92F2-F784E6BCFBC6}" type="slidenum">
              <a:rPr lang="ru-RU"/>
              <a:pPr/>
              <a:t>10</a:t>
            </a:fld>
            <a:endParaRPr lang="ru-RU"/>
          </a:p>
        </p:txBody>
      </p:sp>
      <p:sp>
        <p:nvSpPr>
          <p:cNvPr id="3891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26CF1D1-0E8E-4F46-88BB-95F4D02537AA}" type="slidenum">
              <a:rPr lang="ru-RU"/>
              <a:pPr/>
              <a:t>11</a:t>
            </a:fld>
            <a:endParaRPr lang="ru-RU"/>
          </a:p>
        </p:txBody>
      </p:sp>
      <p:sp>
        <p:nvSpPr>
          <p:cNvPr id="3993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4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B9D4AFF-C59E-46C2-96B9-97F871DD26BE}" type="slidenum">
              <a:rPr lang="ru-RU"/>
              <a:pPr/>
              <a:t>12</a:t>
            </a:fld>
            <a:endParaRPr lang="ru-RU"/>
          </a:p>
        </p:txBody>
      </p:sp>
      <p:sp>
        <p:nvSpPr>
          <p:cNvPr id="4096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87C0496-411A-4D29-A152-375C8B4A56D8}" type="slidenum">
              <a:rPr lang="ru-RU"/>
              <a:pPr/>
              <a:t>13</a:t>
            </a:fld>
            <a:endParaRPr lang="ru-RU"/>
          </a:p>
        </p:txBody>
      </p:sp>
      <p:sp>
        <p:nvSpPr>
          <p:cNvPr id="4198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DBCEF40-8984-419F-A5CE-00AA192C8E50}" type="slidenum">
              <a:rPr lang="ru-RU"/>
              <a:pPr/>
              <a:t>14</a:t>
            </a:fld>
            <a:endParaRPr lang="ru-RU"/>
          </a:p>
        </p:txBody>
      </p:sp>
      <p:sp>
        <p:nvSpPr>
          <p:cNvPr id="4301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16898FA-22A3-4A8F-A239-6E6DF1288366}" type="slidenum">
              <a:rPr lang="ru-RU"/>
              <a:pPr/>
              <a:t>15</a:t>
            </a:fld>
            <a:endParaRPr lang="ru-RU"/>
          </a:p>
        </p:txBody>
      </p:sp>
      <p:sp>
        <p:nvSpPr>
          <p:cNvPr id="4403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BF89BCF-C20D-429C-882A-73E25152248E}" type="slidenum">
              <a:rPr lang="ru-RU"/>
              <a:pPr/>
              <a:t>16</a:t>
            </a:fld>
            <a:endParaRPr lang="ru-RU"/>
          </a:p>
        </p:txBody>
      </p:sp>
      <p:sp>
        <p:nvSpPr>
          <p:cNvPr id="4505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6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5EB0C71-1FFF-4334-AAD9-F8515100FA47}" type="slidenum">
              <a:rPr lang="ru-RU"/>
              <a:pPr/>
              <a:t>17</a:t>
            </a:fld>
            <a:endParaRPr lang="ru-RU"/>
          </a:p>
        </p:txBody>
      </p:sp>
      <p:sp>
        <p:nvSpPr>
          <p:cNvPr id="4608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608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26561C-8DEA-4488-9D59-B1B4E2A95B53}" type="slidenum">
              <a:rPr lang="ru-RU"/>
              <a:pPr/>
              <a:t>18</a:t>
            </a:fld>
            <a:endParaRPr lang="ru-RU"/>
          </a:p>
        </p:txBody>
      </p:sp>
      <p:sp>
        <p:nvSpPr>
          <p:cNvPr id="4710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0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CA3B141-E1B2-44C9-8445-AD5A70682569}" type="slidenum">
              <a:rPr lang="ru-RU"/>
              <a:pPr/>
              <a:t>19</a:t>
            </a:fld>
            <a:endParaRPr lang="ru-RU"/>
          </a:p>
        </p:txBody>
      </p:sp>
      <p:sp>
        <p:nvSpPr>
          <p:cNvPr id="4813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3665336-E659-4A1C-9668-9FAFECD5C0D8}" type="slidenum">
              <a:rPr lang="ru-RU"/>
              <a:pPr/>
              <a:t>2</a:t>
            </a:fld>
            <a:endParaRPr lang="ru-RU"/>
          </a:p>
        </p:txBody>
      </p:sp>
      <p:sp>
        <p:nvSpPr>
          <p:cNvPr id="3072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3D22C9-8E3A-4F79-A83C-D1A850B8D4FA}" type="slidenum">
              <a:rPr lang="ru-RU"/>
              <a:pPr/>
              <a:t>20</a:t>
            </a:fld>
            <a:endParaRPr lang="ru-RU"/>
          </a:p>
        </p:txBody>
      </p:sp>
      <p:sp>
        <p:nvSpPr>
          <p:cNvPr id="4915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8A64A34-ECBE-48C0-86FC-25CE4124B0D4}" type="slidenum">
              <a:rPr lang="ru-RU"/>
              <a:pPr/>
              <a:t>21</a:t>
            </a:fld>
            <a:endParaRPr lang="ru-RU"/>
          </a:p>
        </p:txBody>
      </p:sp>
      <p:sp>
        <p:nvSpPr>
          <p:cNvPr id="5017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8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788A975-278F-4043-BEBB-53D7009540DD}" type="slidenum">
              <a:rPr lang="ru-RU"/>
              <a:pPr/>
              <a:t>22</a:t>
            </a:fld>
            <a:endParaRPr lang="ru-RU"/>
          </a:p>
        </p:txBody>
      </p:sp>
      <p:sp>
        <p:nvSpPr>
          <p:cNvPr id="5120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15B180B-8A7A-4D20-B086-E120DB26AEE0}" type="slidenum">
              <a:rPr lang="ru-RU"/>
              <a:pPr/>
              <a:t>23</a:t>
            </a:fld>
            <a:endParaRPr lang="ru-RU"/>
          </a:p>
        </p:txBody>
      </p:sp>
      <p:sp>
        <p:nvSpPr>
          <p:cNvPr id="5222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222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4C95EFA-6F6D-4564-A1DC-9B53ABC5633E}" type="slidenum">
              <a:rPr lang="ru-RU"/>
              <a:pPr/>
              <a:t>24</a:t>
            </a:fld>
            <a:endParaRPr lang="ru-RU"/>
          </a:p>
        </p:txBody>
      </p:sp>
      <p:sp>
        <p:nvSpPr>
          <p:cNvPr id="5325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9732C19-91BB-45FE-983A-F4A1FEBFB559}" type="slidenum">
              <a:rPr lang="ru-RU"/>
              <a:pPr/>
              <a:t>25</a:t>
            </a:fld>
            <a:endParaRPr lang="ru-RU"/>
          </a:p>
        </p:txBody>
      </p:sp>
      <p:sp>
        <p:nvSpPr>
          <p:cNvPr id="5427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BFDD39-E034-41DF-ACF7-3FE931E59A55}" type="slidenum">
              <a:rPr lang="ru-RU"/>
              <a:pPr/>
              <a:t>3</a:t>
            </a:fld>
            <a:endParaRPr lang="ru-RU"/>
          </a:p>
        </p:txBody>
      </p:sp>
      <p:sp>
        <p:nvSpPr>
          <p:cNvPr id="3174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1EF6907-C40C-4EFF-B7B8-7F5D95B57A0C}" type="slidenum">
              <a:rPr lang="ru-RU"/>
              <a:pPr/>
              <a:t>4</a:t>
            </a:fld>
            <a:endParaRPr lang="ru-RU"/>
          </a:p>
        </p:txBody>
      </p:sp>
      <p:sp>
        <p:nvSpPr>
          <p:cNvPr id="3277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1D3A6CB-EE03-4413-8B3E-F92B3EC25760}" type="slidenum">
              <a:rPr lang="ru-RU"/>
              <a:pPr/>
              <a:t>5</a:t>
            </a:fld>
            <a:endParaRPr lang="ru-RU"/>
          </a:p>
        </p:txBody>
      </p:sp>
      <p:sp>
        <p:nvSpPr>
          <p:cNvPr id="3379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30AFCF-1140-40BC-B429-75A69416EA17}" type="slidenum">
              <a:rPr lang="ru-RU"/>
              <a:pPr/>
              <a:t>6</a:t>
            </a:fld>
            <a:endParaRPr lang="ru-RU"/>
          </a:p>
        </p:txBody>
      </p:sp>
      <p:sp>
        <p:nvSpPr>
          <p:cNvPr id="3481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2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23EF4A9-42AB-4C6D-A1CE-95BB4BFE1259}" type="slidenum">
              <a:rPr lang="ru-RU"/>
              <a:pPr/>
              <a:t>7</a:t>
            </a:fld>
            <a:endParaRPr lang="ru-RU"/>
          </a:p>
        </p:txBody>
      </p:sp>
      <p:sp>
        <p:nvSpPr>
          <p:cNvPr id="3584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E197479-44CA-4E68-96FA-BE970D936796}" type="slidenum">
              <a:rPr lang="ru-RU"/>
              <a:pPr/>
              <a:t>8</a:t>
            </a:fld>
            <a:endParaRPr lang="ru-RU"/>
          </a:p>
        </p:txBody>
      </p:sp>
      <p:sp>
        <p:nvSpPr>
          <p:cNvPr id="3686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D86125-AE4C-4CAE-91D0-F41E0A6550B8}" type="slidenum">
              <a:rPr lang="ru-RU"/>
              <a:pPr/>
              <a:t>9</a:t>
            </a:fld>
            <a:endParaRPr lang="ru-RU"/>
          </a:p>
        </p:txBody>
      </p:sp>
      <p:sp>
        <p:nvSpPr>
          <p:cNvPr id="3789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5A160-D999-4B85-A693-142504B49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D010B-30F5-4E62-9B70-A08BDCEEC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80C84-F893-45C4-9B8C-EEB2285F9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DDB96-7948-4526-B122-57C7B9E66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0A528-CCA5-4FC6-AD72-27EAB2AD8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54FE6-17F3-4D6A-B4B3-837BB0966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A2527-1B25-4296-A065-54AE89765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12AD9-965E-4EEF-B82E-97B2A039F4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D98D7-C738-4379-90E7-19112C1C7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86750-8647-4B6D-8357-8064FC51B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25C16-C6C7-4E78-A42C-D5B190128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97A72-B26A-428E-9E44-6C1D5A7EB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AD854-2CB1-4AA5-A80E-D6521D90AB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50AA6-65FF-4968-9B34-90AA91CB2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AC179-1469-4AFF-AD38-CD3CE47CB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CF81F-8C9C-405A-9393-E32A741EF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32CC9-3F92-4AFB-BB74-E3EB7B810D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319CF-09F8-4F1A-AD23-312AC1C75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003-85F6-4792-A7D2-FA6F5DD12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F31E2-C889-4B8B-9071-4AB83B053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ACFED-F137-4370-8E33-70193F2DC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D5C6-2A37-45BD-BAD8-56C264B1B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D115-B47D-42E2-8D7F-7837D1C06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 smtClean="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 smtClean="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7D765F2C-77A6-4154-8B57-2D78253BD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0"/>
            <a:r>
              <a:rPr lang="en-GB" smtClean="0"/>
              <a:t>Девятый уровень структурыОбразец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 smtClean="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ru-RU"/>
              <a:t>7.4.13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 smtClean="0"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8D31214E-1B12-4F55-8C90-C1A169C44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H:\&#1052;&#1086;&#1080;%20&#1076;&#1086;&#1082;&#1091;&#1084;&#1077;&#1085;&#1090;&#1099;\&#1052;&#1086;&#1103;%20&#1084;&#1091;&#1079;&#1099;&#1082;&#1072;\&#1042;&#1080;&#1073;&#1088;&#1072;&#1094;&#1080;&#1080;\antistress.mid" TargetMode="External"/><Relationship Id="rId1" Type="http://schemas.openxmlformats.org/officeDocument/2006/relationships/video" Target="file:///D:/&#1050;&#1083;&#1086;&#1082;&#1086;&#1074;&#1072;%20&#1045;&#1060;/&#1042;&#1080;&#1073;&#1088;&#1072;&#1094;&#1080;&#1080;/antistress.mid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audio" Target="file:///H:\&#1052;&#1086;&#1080;%20&#1076;&#1086;&#1082;&#1091;&#1084;&#1077;&#1085;&#1090;&#1099;\&#1052;&#1086;&#1103;%20&#1084;&#1091;&#1079;&#1099;&#1082;&#1072;\&#1042;&#1080;&#1073;&#1088;&#1072;&#1094;&#1080;&#1080;\My_pobedim-form.urozhaja-.mid" TargetMode="External"/><Relationship Id="rId1" Type="http://schemas.openxmlformats.org/officeDocument/2006/relationships/video" Target="file:///D:/&#1050;&#1083;&#1086;&#1082;&#1086;&#1074;&#1072;%20&#1045;&#1060;/&#1042;&#1080;&#1073;&#1088;&#1072;&#1094;&#1080;&#1080;/My_pobedim-form.urozhaja-.mid" TargetMode="Externa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1339850" y="3600450"/>
            <a:ext cx="6400800" cy="2700338"/>
          </a:xfrm>
        </p:spPr>
        <p:txBody>
          <a:bodyPr lIns="90000" tIns="45000" rIns="90000" bIns="45000"/>
          <a:lstStyle/>
          <a:p>
            <a:pPr marL="0" indent="0" algn="ctr" eaLnBrk="1" hangingPunct="1">
              <a:lnSpc>
                <a:spcPct val="100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ru-RU" sz="4400" smtClean="0"/>
          </a:p>
          <a:p>
            <a:pPr marL="0" indent="0" algn="ctr" eaLnBrk="1" hangingPunct="1">
              <a:lnSpc>
                <a:spcPct val="100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ru-RU" sz="2300" smtClean="0"/>
          </a:p>
          <a:p>
            <a:pPr marL="0" indent="0" algn="ctr" eaLnBrk="1" hangingPunct="1">
              <a:lnSpc>
                <a:spcPct val="100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ru-RU" sz="2300" smtClean="0"/>
          </a:p>
          <a:p>
            <a:pPr marL="0" indent="0" algn="ctr" eaLnBrk="1" hangingPunct="1">
              <a:lnSpc>
                <a:spcPct val="100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2300" b="1" smtClean="0">
                <a:solidFill>
                  <a:srgbClr val="4820F2"/>
                </a:solidFill>
              </a:rPr>
              <a:t>09.04.2013</a:t>
            </a:r>
          </a:p>
          <a:p>
            <a:pPr marL="0" indent="0" algn="ctr" eaLnBrk="1" hangingPunct="1">
              <a:lnSpc>
                <a:spcPct val="100000"/>
              </a:lnSpc>
              <a:spcAft>
                <a:spcPct val="0"/>
              </a:spcAft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endParaRPr lang="ru-RU" sz="4400" smtClean="0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" y="214313"/>
            <a:ext cx="1389063" cy="172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071688" y="428625"/>
            <a:ext cx="6643687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Муниципальное общеобразовательное учреждение</a:t>
            </a:r>
          </a:p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>
                <a:solidFill>
                  <a:srgbClr val="000000"/>
                </a:solidFill>
                <a:latin typeface="Calibri" charset="0"/>
              </a:rPr>
              <a:t>«Открытая (сменная) общеобразовательная школа г. Надыма»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1285875" y="2571750"/>
            <a:ext cx="6786563" cy="173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3600" b="1">
                <a:solidFill>
                  <a:srgbClr val="457AB7"/>
                </a:solidFill>
                <a:latin typeface="Calibri" charset="0"/>
              </a:rPr>
              <a:t>Открытый урок русского языка</a:t>
            </a:r>
          </a:p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endParaRPr lang="ru-RU" sz="3600" b="1">
              <a:solidFill>
                <a:srgbClr val="457AB7"/>
              </a:solidFill>
              <a:latin typeface="Calibri" charset="0"/>
            </a:endParaRPr>
          </a:p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ru-RU" sz="3600" b="1">
                <a:solidFill>
                  <a:srgbClr val="457AB7"/>
                </a:solidFill>
                <a:latin typeface="Calibri" charset="0"/>
              </a:rPr>
              <a:t>10 А</a:t>
            </a:r>
          </a:p>
        </p:txBody>
      </p:sp>
      <p:sp>
        <p:nvSpPr>
          <p:cNvPr id="4101" name="AutoShape 5"/>
          <p:cNvSpPr>
            <a:spLocks noRot="1" noChangeAspect="1" noChangeArrowheads="1"/>
          </p:cNvSpPr>
          <p:nvPr>
            <a:videoFile r:link="rId1"/>
          </p:nvPr>
        </p:nvSpPr>
        <p:spPr bwMode="auto">
          <a:xfrm>
            <a:off x="8377238" y="5940425"/>
            <a:ext cx="7667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antistress.mid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001000" y="59293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0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1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1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101"/>
                </p:tgtEl>
              </p:cMediaNode>
            </p:vide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800" smtClean="0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428625" y="2143125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>
                <a:solidFill>
                  <a:srgbClr val="4820F2"/>
                </a:solidFill>
                <a:latin typeface="Calibri" charset="0"/>
              </a:rPr>
              <a:t>Первое «лесное» слово, меня совершенно </a:t>
            </a:r>
            <a:r>
              <a:rPr lang="ru-RU" sz="3200" b="1">
                <a:solidFill>
                  <a:srgbClr val="FF0000"/>
                </a:solidFill>
                <a:latin typeface="Calibri" charset="0"/>
              </a:rPr>
              <a:t>завороживше</a:t>
            </a:r>
            <a:r>
              <a:rPr lang="ru-RU" sz="3200" b="1">
                <a:solidFill>
                  <a:srgbClr val="4820F2"/>
                </a:solidFill>
                <a:latin typeface="Calibri" charset="0"/>
              </a:rPr>
              <a:t>е, было «глухомань».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800" smtClean="0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>
                <a:solidFill>
                  <a:srgbClr val="4820F2"/>
                </a:solidFill>
                <a:latin typeface="Calibri" charset="0"/>
              </a:rPr>
              <a:t>Кроме двери, </a:t>
            </a:r>
            <a:r>
              <a:rPr lang="ru-RU" sz="3200" b="1">
                <a:solidFill>
                  <a:srgbClr val="FF0000"/>
                </a:solidFill>
                <a:latin typeface="Calibri" charset="0"/>
              </a:rPr>
              <a:t>ведущей </a:t>
            </a:r>
            <a:r>
              <a:rPr lang="ru-RU" sz="3200" b="1">
                <a:solidFill>
                  <a:srgbClr val="4820F2"/>
                </a:solidFill>
                <a:latin typeface="Calibri" charset="0"/>
              </a:rPr>
              <a:t>в переднюю, была ещё одна дверь.</a:t>
            </a:r>
          </a:p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428625" y="2000250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 smtClean="0">
                <a:solidFill>
                  <a:srgbClr val="FF0000"/>
                </a:solidFill>
              </a:rPr>
              <a:t>А 6</a:t>
            </a:r>
            <a:r>
              <a:rPr lang="ru-RU" smtClean="0"/>
              <a:t> В каком предложении придаточную часть нельзя заменить причастным оборотом?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1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539750" y="1260475"/>
            <a:ext cx="8229600" cy="540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Каждый год летом открывалась знаменитая Нижегородская ярмарка, которая принимала людей со всей России.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Ученые ежегодно обогащают науку большими и малыми открытиями, которые в дальнейшем принесут людям большую пользу.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Из пчелиного яда вырабатывают препараты, которые применяют в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 charset="0"/>
              </a:rPr>
              <a:t>медицине для нормализации работы суставов, мышц, кровеносных сосудов, периферической нервной системы.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Ведущий программы представил зрителям игроков, которые пожелали принять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200">
                <a:solidFill>
                  <a:srgbClr val="000000"/>
                </a:solidFill>
                <a:latin typeface="Calibri" charset="0"/>
              </a:rPr>
              <a:t>участие  в нелегкой борьбе за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200">
                <a:solidFill>
                  <a:srgbClr val="000000"/>
                </a:solidFill>
                <a:latin typeface="Calibri" charset="0"/>
              </a:rPr>
              <a:t>звание знатоков отечественной истории.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2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Московское Училище живописи и ваяния, которое было основано в 1933 году, называли иногда второй академией художеств.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Благодаря своей цепкой памяти на лица Александров мог вспомнить любого человека, которого когда-то видел.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А.И.Куинджи был из тех мастеров, которые умели запечатлеть моменты проявления наивысшей красоты природы.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В.И.Даль – человек удивительной судьбы, который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200">
                <a:solidFill>
                  <a:srgbClr val="000000"/>
                </a:solidFill>
                <a:latin typeface="Calibri" charset="0"/>
              </a:rPr>
              <a:t>много сделал для прогресса российской науки и культуры.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Алгоритм преобразования: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928688" y="2332038"/>
            <a:ext cx="794385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определить вид придаточного;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исключить подчинительный союз;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образовать из глагола причастие.</a:t>
            </a:r>
          </a:p>
        </p:txBody>
      </p:sp>
      <p:sp>
        <p:nvSpPr>
          <p:cNvPr id="18435" name="AutoShape 3"/>
          <p:cNvSpPr>
            <a:spLocks noRot="1" noChangeAspect="1" noChangeArrowheads="1"/>
          </p:cNvSpPr>
          <p:nvPr>
            <a:videoFile r:link="rId1"/>
          </p:nvPr>
        </p:nvSpPr>
        <p:spPr bwMode="auto">
          <a:xfrm>
            <a:off x="8101013" y="5400675"/>
            <a:ext cx="585787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5" name="My_pobedim-form.urozhaja-.mid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286750" y="55006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31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4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84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8435"/>
                </p:tgtEl>
              </p:cMediaNode>
            </p:vide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3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7200" y="1079500"/>
            <a:ext cx="8229600" cy="7199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Поэт должен уметь передать настроение, которое пробудило в его душе созерцание природы.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А.Х.Востокова, который вписал немало ярких страниц в историю русского лингвистической науки, уважительно называют отцом славянской филологии.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Есть люди, которых на пути к заветной цели не остановит ни одно препятствие.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Репетиции спектакля юные актеры проводили в квартире Дмитрия Сергеевича, который жил тогда в Плотниковом переулке.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2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4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57200" y="1260475"/>
            <a:ext cx="8229600" cy="7019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Люди на холстах Сильвестра Щедрина не были условными фигурками, которым отводилась роль лишь «оживлять» прекрасные виды.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 собранных П.М.Третьяковым портретах выдающихся деятелей науки и искусства, которые вызывают всеобщее уважение своими трудами и открытиями, живет духовная история России.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Самые простые вещи, которые он использует, становятся в его рассказах поэтическими образами.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Пока трудно рассмотреть лицо человека,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Calibri" charset="0"/>
              </a:rPr>
              <a:t>который показался вдалеке на аллее сада.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5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Художник показал красоту земли, которая дает людям бессчётные богатства.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У Артемьева было серьезное лицо человека, который бережет свое внутреннее достоинство.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>
                <a:solidFill>
                  <a:srgbClr val="000000"/>
                </a:solidFill>
                <a:latin typeface="Calibri" charset="0"/>
              </a:rPr>
              <a:t>Иногда на уроках учитель читал вслух свежие номера журналов, в которых он находил сведения о новых научных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200">
                <a:solidFill>
                  <a:srgbClr val="000000"/>
                </a:solidFill>
                <a:latin typeface="Calibri" charset="0"/>
              </a:rPr>
              <a:t>открытиях.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Событие, который писатель положил в основу повести, произошло в действительности.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6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Существуют три основных проблемы, которые определяют значимость проекта.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Первым чувством, которое испытал Нехлюдов после пробуждения, было сознание каких-то грядущих перемен.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На всех четырех островах, которые одинаково плотно заросли тропическими пальмами, царило уютное благополучие.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Российские ученые предлагают разместить на Луне микроволновые станции, которые можно питать электроэнергией от солнечных батарей.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Тема урока: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6600" b="1">
                <a:solidFill>
                  <a:srgbClr val="0070C0"/>
                </a:solidFill>
                <a:latin typeface="Calibri" charset="0"/>
              </a:rPr>
              <a:t>Синтаксическая синонимия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7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С 1923 года В.В.Алёхин руководил в МГУ кафедрой геоботаники, которая была создана по его личной инициативе.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Всё творчество писателя Евгения Носова и есть большая мудрая книга, которая помогает людям быть добрее, щедрее душой.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Дело В.В.Алёхина продолжают преданные науке ученые, для которых смыслом работы стало сохранение неповторимого природного уголка соловьиного края.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 семейном архиве есть письмо актёра Щепкина, который с душевной болью сообщает о закрытии театра в Тифлисе.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8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 качестве аргументов в споре могут быть использованы факты, которые убедительно подтверждают нашу позицию.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Совестливый человек – это порядочный, честный человек, который имеет чувство достоинства и справедливости. 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На протяжении всей своей жизни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200">
                <a:solidFill>
                  <a:srgbClr val="000000"/>
                </a:solidFill>
                <a:latin typeface="Calibri" charset="0"/>
              </a:rPr>
              <a:t>И.И.Шишкин постоянно приезжал в отчий край, в котором словно черпал новые творческие силы.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Солнце и все тела, которые вращаются вокруг него, образуют Солнечную систему.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9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 глубоком пространстве между небом и морем носились волны, которые одна за другой взбегали на песчаный берег.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 иллюминаторе самолета видны камчатские реки, берега которых покрыты крупными и средней величины валунами.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Широкое применение находят сплавы на основе титана, которые характеризуются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200">
                <a:solidFill>
                  <a:srgbClr val="000000"/>
                </a:solidFill>
                <a:latin typeface="Calibri" charset="0"/>
              </a:rPr>
              <a:t>высокой химической стойкостью.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Технологические свойства металлов выявляются путём испытаний, которые называют технологическими пробами.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Вариант 10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Главный герой романа Достоевского «Идиот» князь Мышкин одновременно смешон и трагичен, подобно Дон Кихоту, с которым он ассоциируется.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В 1856 году творческие интересы Шишкина, который выделялся среди товарищей несомненным талантом, определились окончательно.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Дорога, которую указал Пугачев, оказалась спасительной для Петруши и гибельной для других.</a:t>
            </a:r>
          </a:p>
          <a:p>
            <a:pPr marL="514350" indent="-512763" algn="just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Times New Roman" pitchFamily="16" charset="0"/>
              <a:buAutoNum type="arabicParenR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200">
                <a:solidFill>
                  <a:srgbClr val="000000"/>
                </a:solidFill>
                <a:latin typeface="Calibri" charset="0"/>
              </a:rPr>
              <a:t>Девятая симфония Бетховена служила образцом для художников эпохи романтизма, которые были увлечены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ru-RU" sz="2200">
                <a:solidFill>
                  <a:srgbClr val="000000"/>
                </a:solidFill>
                <a:latin typeface="Calibri" charset="0"/>
              </a:rPr>
              <a:t>утопией синтетического искусства.</a:t>
            </a:r>
          </a:p>
          <a:p>
            <a:pPr marL="514350" indent="-51276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Ответы </a:t>
            </a:r>
          </a:p>
        </p:txBody>
      </p:sp>
      <p:graphicFrame>
        <p:nvGraphicFramePr>
          <p:cNvPr id="27650" name="Group 2"/>
          <p:cNvGraphicFramePr>
            <a:graphicFrameLocks noGrp="1"/>
          </p:cNvGraphicFramePr>
          <p:nvPr/>
        </p:nvGraphicFramePr>
        <p:xfrm>
          <a:off x="357188" y="1397000"/>
          <a:ext cx="8432800" cy="3446463"/>
        </p:xfrm>
        <a:graphic>
          <a:graphicData uri="http://schemas.openxmlformats.org/drawingml/2006/table">
            <a:tbl>
              <a:tblPr/>
              <a:tblGrid>
                <a:gridCol w="842962"/>
                <a:gridCol w="842963"/>
                <a:gridCol w="842962"/>
                <a:gridCol w="842963"/>
                <a:gridCol w="844550"/>
                <a:gridCol w="842962"/>
                <a:gridCol w="842963"/>
                <a:gridCol w="842962"/>
                <a:gridCol w="842963"/>
                <a:gridCol w="844550"/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</a:tr>
              <a:tr h="92868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1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2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2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3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3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3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4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5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3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0"/>
                        <a:cs typeface="Microsoft YaHei" charset="0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</a:tr>
              <a:tr h="120808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6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4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7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3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8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3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 9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2</a:t>
                      </a: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Вариант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10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charset="0"/>
                          <a:ea typeface="Microsoft YaHei" charset="0"/>
                          <a:cs typeface="Microsoft YaHei" charset="0"/>
                        </a:rPr>
                        <a:t>1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ea typeface="Microsoft YaHei" charset="0"/>
                        <a:cs typeface="Microsoft YaHei" charset="0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>
                <a:solidFill>
                  <a:srgbClr val="FF0000"/>
                </a:solidFill>
              </a:rPr>
              <a:t>Перспектива 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Учебник Грекова В.Ф.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С. 277 – 278, №№  418, 419, 420 (</a:t>
            </a:r>
            <a:r>
              <a:rPr lang="ru-RU" sz="3200">
                <a:solidFill>
                  <a:srgbClr val="FF0000"/>
                </a:solidFill>
                <a:latin typeface="Calibri" charset="0"/>
              </a:rPr>
              <a:t>опр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.).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С. 316, №№ 467, 468, 469 (</a:t>
            </a:r>
            <a:r>
              <a:rPr lang="ru-RU" sz="3200">
                <a:solidFill>
                  <a:srgbClr val="FF0000"/>
                </a:solidFill>
                <a:latin typeface="Calibri" charset="0"/>
              </a:rPr>
              <a:t>обст</a:t>
            </a:r>
            <a:r>
              <a:rPr lang="ru-RU" sz="3200">
                <a:solidFill>
                  <a:srgbClr val="000000"/>
                </a:solidFill>
                <a:latin typeface="Calibri" charset="0"/>
              </a:rPr>
              <a:t>.).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269875"/>
            <a:ext cx="8229600" cy="2232025"/>
          </a:xfrm>
        </p:spPr>
        <p:txBody>
          <a:bodyPr lIns="0" tIns="0" rIns="0" bIns="0" anchor="ctr"/>
          <a:lstStyle/>
          <a:p>
            <a:pPr algn="ctr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Проблема:</a:t>
            </a:r>
            <a:br>
              <a:rPr lang="ru-RU" sz="4800" b="1" smtClean="0"/>
            </a:br>
            <a:endParaRPr lang="ru-RU" sz="4800" b="1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58750" y="2309813"/>
            <a:ext cx="8839200" cy="2232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hangingPunct="1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800" b="1">
                <a:solidFill>
                  <a:srgbClr val="2300DC"/>
                </a:solidFill>
                <a:latin typeface="Calibri" charset="0"/>
              </a:rPr>
              <a:t>Как преобразовать </a:t>
            </a:r>
          </a:p>
          <a:p>
            <a:pPr algn="ctr" hangingPunct="1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800" b="1">
                <a:solidFill>
                  <a:srgbClr val="2300DC"/>
                </a:solidFill>
                <a:latin typeface="Calibri" charset="0"/>
              </a:rPr>
              <a:t>придаточное определительное </a:t>
            </a:r>
          </a:p>
          <a:p>
            <a:pPr algn="ctr" hangingPunct="1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4800" b="1">
                <a:solidFill>
                  <a:srgbClr val="2300DC"/>
                </a:solidFill>
                <a:latin typeface="Calibri" charset="0"/>
              </a:rPr>
              <a:t>в причастный оборот?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Алгоритм преобразования: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928688" y="2332038"/>
            <a:ext cx="794385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определить вид придаточного;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исключить подчинительный союз;</a:t>
            </a:r>
          </a:p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образовать из глагола причастие.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0063" y="1143000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mtClean="0"/>
              <a:t>Замените </a:t>
            </a:r>
            <a:br>
              <a:rPr lang="ru-RU" smtClean="0"/>
            </a:br>
            <a:r>
              <a:rPr lang="ru-RU" smtClean="0"/>
              <a:t>придаточное определительное причастным оборотом.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590550" y="3606800"/>
            <a:ext cx="8229600" cy="305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342900" indent="-341313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buSzPct val="4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0000"/>
                </a:solidFill>
                <a:latin typeface="Calibri" charset="0"/>
              </a:rPr>
              <a:t>С. 272, № 388.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800" smtClean="0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428625" y="2071688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>
                <a:solidFill>
                  <a:srgbClr val="0070C0"/>
                </a:solidFill>
                <a:latin typeface="Calibri" charset="0"/>
              </a:rPr>
              <a:t>Почему я вижу звезды, так ярко </a:t>
            </a:r>
            <a:r>
              <a:rPr lang="ru-RU" sz="3200" b="1">
                <a:solidFill>
                  <a:srgbClr val="FF0000"/>
                </a:solidFill>
                <a:latin typeface="Calibri" charset="0"/>
              </a:rPr>
              <a:t>светящиеся </a:t>
            </a:r>
            <a:r>
              <a:rPr lang="ru-RU" sz="3200" b="1">
                <a:solidFill>
                  <a:srgbClr val="0070C0"/>
                </a:solidFill>
                <a:latin typeface="Calibri" charset="0"/>
              </a:rPr>
              <a:t>на черно-синем болгарском небе?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800" smtClean="0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28625" y="2000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>
                <a:solidFill>
                  <a:srgbClr val="4820F2"/>
                </a:solidFill>
                <a:latin typeface="Calibri" charset="0"/>
              </a:rPr>
              <a:t>После этого он понес совершеннейшую чушь,  </a:t>
            </a:r>
            <a:r>
              <a:rPr lang="ru-RU" sz="3200" b="1">
                <a:solidFill>
                  <a:srgbClr val="FF0000"/>
                </a:solidFill>
                <a:latin typeface="Calibri" charset="0"/>
              </a:rPr>
              <a:t>доставившую</a:t>
            </a:r>
            <a:r>
              <a:rPr lang="ru-RU" sz="3200" b="1">
                <a:solidFill>
                  <a:srgbClr val="4820F2"/>
                </a:solidFill>
                <a:latin typeface="Calibri" charset="0"/>
              </a:rPr>
              <a:t> мне глубокое удовольствие.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800" smtClean="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500063" y="1928813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>
                <a:solidFill>
                  <a:srgbClr val="4820F2"/>
                </a:solidFill>
                <a:latin typeface="Calibri" charset="0"/>
              </a:rPr>
              <a:t>Пахло теплым ржаным хлебом, </a:t>
            </a:r>
            <a:r>
              <a:rPr lang="ru-RU" sz="3200" b="1">
                <a:solidFill>
                  <a:srgbClr val="FF0000"/>
                </a:solidFill>
                <a:latin typeface="Calibri" charset="0"/>
              </a:rPr>
              <a:t>выпекаемым </a:t>
            </a:r>
            <a:r>
              <a:rPr lang="ru-RU" sz="3200" b="1">
                <a:solidFill>
                  <a:srgbClr val="4820F2"/>
                </a:solidFill>
                <a:latin typeface="Calibri" charset="0"/>
              </a:rPr>
              <a:t>в подвале вокзального буфета.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1800" smtClean="0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28625" y="2000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>
                <a:solidFill>
                  <a:srgbClr val="4820F2"/>
                </a:solidFill>
                <a:latin typeface="Calibri" charset="0"/>
              </a:rPr>
              <a:t>Тут было много офицеров, </a:t>
            </a:r>
            <a:r>
              <a:rPr lang="ru-RU" sz="3200" b="1">
                <a:solidFill>
                  <a:srgbClr val="FF0000"/>
                </a:solidFill>
                <a:latin typeface="Calibri" charset="0"/>
              </a:rPr>
              <a:t>отличившихся</a:t>
            </a:r>
            <a:r>
              <a:rPr lang="ru-RU" sz="3200" b="1">
                <a:solidFill>
                  <a:srgbClr val="4820F2"/>
                </a:solidFill>
                <a:latin typeface="Calibri" charset="0"/>
              </a:rPr>
              <a:t> в королевских войсках.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Microsoft YaHei"/>
      </a:majorFont>
      <a:minorFont>
        <a:latin typeface="Calibri"/>
        <a:ea typeface="Microsoft YaHei"/>
        <a:cs typeface="Microsoft Ya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Microsoft YaHei"/>
      </a:majorFont>
      <a:minorFont>
        <a:latin typeface="Calibri"/>
        <a:ea typeface="Microsoft YaHei"/>
        <a:cs typeface="Microsoft Ya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935</Words>
  <PresentationFormat>Экран (4:3)</PresentationFormat>
  <Paragraphs>143</Paragraphs>
  <Slides>25</Slides>
  <Notes>25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Microsoft YaHei</vt:lpstr>
      <vt:lpstr>Times New Roman</vt:lpstr>
      <vt:lpstr>Calibri</vt:lpstr>
      <vt:lpstr>Arial Unicode MS</vt:lpstr>
      <vt:lpstr>Тема Office</vt:lpstr>
      <vt:lpstr>1_Тема Office</vt:lpstr>
      <vt:lpstr>Слайд 1</vt:lpstr>
      <vt:lpstr>Тема урока:</vt:lpstr>
      <vt:lpstr> Проблема: </vt:lpstr>
      <vt:lpstr>Алгоритм преобразования:</vt:lpstr>
      <vt:lpstr>Замените  придаточное определительное причастным оборотом.</vt:lpstr>
      <vt:lpstr>Слайд 6</vt:lpstr>
      <vt:lpstr>Слайд 7</vt:lpstr>
      <vt:lpstr>Слайд 8</vt:lpstr>
      <vt:lpstr>Слайд 9</vt:lpstr>
      <vt:lpstr>Слайд 10</vt:lpstr>
      <vt:lpstr>Слайд 11</vt:lpstr>
      <vt:lpstr>А 6 В каком предложении придаточную часть нельзя заменить причастным оборотом?</vt:lpstr>
      <vt:lpstr>Вариант 1</vt:lpstr>
      <vt:lpstr>Вариант 2</vt:lpstr>
      <vt:lpstr>Алгоритм преобразования:</vt:lpstr>
      <vt:lpstr>Вариант 3</vt:lpstr>
      <vt:lpstr>Вариант 4</vt:lpstr>
      <vt:lpstr>Вариант 5</vt:lpstr>
      <vt:lpstr>Вариант 6</vt:lpstr>
      <vt:lpstr>Вариант 7</vt:lpstr>
      <vt:lpstr>Вариант 8</vt:lpstr>
      <vt:lpstr>Вариант 9</vt:lpstr>
      <vt:lpstr>Вариант 10</vt:lpstr>
      <vt:lpstr>Ответы </vt:lpstr>
      <vt:lpstr>Перспектива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Елена</cp:lastModifiedBy>
  <cp:revision>1</cp:revision>
  <cp:lastPrinted>1601-01-01T00:00:00Z</cp:lastPrinted>
  <dcterms:created xsi:type="dcterms:W3CDTF">1601-01-01T00:00:00Z</dcterms:created>
  <dcterms:modified xsi:type="dcterms:W3CDTF">2013-04-14T14:16:28Z</dcterms:modified>
</cp:coreProperties>
</file>