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28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</p:sldIdLst>
  <p:sldSz cx="9144000" cy="6858000" type="screen4x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307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fld id="{EE6D6930-F26C-4FB9-A81F-BA4BD44B32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888E7B0-05F2-4508-8617-B32A8DE5CCCA}" type="slidenum">
              <a:rPr lang="ru-RU"/>
              <a:pPr/>
              <a:t>1</a:t>
            </a:fld>
            <a:endParaRPr lang="ru-RU"/>
          </a:p>
        </p:txBody>
      </p:sp>
      <p:sp>
        <p:nvSpPr>
          <p:cNvPr id="29699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9700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6B5E50D-C018-4D9E-92F2-F784E6BCFBC6}" type="slidenum">
              <a:rPr lang="ru-RU"/>
              <a:pPr/>
              <a:t>10</a:t>
            </a:fld>
            <a:endParaRPr lang="ru-RU"/>
          </a:p>
        </p:txBody>
      </p:sp>
      <p:sp>
        <p:nvSpPr>
          <p:cNvPr id="38915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8916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426CF1D1-0E8E-4F46-88BB-95F4D02537AA}" type="slidenum">
              <a:rPr lang="ru-RU"/>
              <a:pPr/>
              <a:t>11</a:t>
            </a:fld>
            <a:endParaRPr lang="ru-RU"/>
          </a:p>
        </p:txBody>
      </p:sp>
      <p:sp>
        <p:nvSpPr>
          <p:cNvPr id="39939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9940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B9D4AFF-C59E-46C2-96B9-97F871DD26BE}" type="slidenum">
              <a:rPr lang="ru-RU"/>
              <a:pPr/>
              <a:t>12</a:t>
            </a:fld>
            <a:endParaRPr lang="ru-RU"/>
          </a:p>
        </p:txBody>
      </p:sp>
      <p:sp>
        <p:nvSpPr>
          <p:cNvPr id="40963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0964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87C0496-411A-4D29-A152-375C8B4A56D8}" type="slidenum">
              <a:rPr lang="ru-RU"/>
              <a:pPr/>
              <a:t>13</a:t>
            </a:fld>
            <a:endParaRPr lang="ru-RU"/>
          </a:p>
        </p:txBody>
      </p:sp>
      <p:sp>
        <p:nvSpPr>
          <p:cNvPr id="41987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1988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DBCEF40-8984-419F-A5CE-00AA192C8E50}" type="slidenum">
              <a:rPr lang="ru-RU"/>
              <a:pPr/>
              <a:t>14</a:t>
            </a:fld>
            <a:endParaRPr lang="ru-RU"/>
          </a:p>
        </p:txBody>
      </p:sp>
      <p:sp>
        <p:nvSpPr>
          <p:cNvPr id="43011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3012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416898FA-22A3-4A8F-A239-6E6DF1288366}" type="slidenum">
              <a:rPr lang="ru-RU"/>
              <a:pPr/>
              <a:t>15</a:t>
            </a:fld>
            <a:endParaRPr lang="ru-RU"/>
          </a:p>
        </p:txBody>
      </p:sp>
      <p:sp>
        <p:nvSpPr>
          <p:cNvPr id="44035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4036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BF89BCF-C20D-429C-882A-73E25152248E}" type="slidenum">
              <a:rPr lang="ru-RU"/>
              <a:pPr/>
              <a:t>16</a:t>
            </a:fld>
            <a:endParaRPr lang="ru-RU"/>
          </a:p>
        </p:txBody>
      </p:sp>
      <p:sp>
        <p:nvSpPr>
          <p:cNvPr id="45059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5060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45EB0C71-1FFF-4334-AAD9-F8515100FA47}" type="slidenum">
              <a:rPr lang="ru-RU"/>
              <a:pPr/>
              <a:t>17</a:t>
            </a:fld>
            <a:endParaRPr lang="ru-RU"/>
          </a:p>
        </p:txBody>
      </p:sp>
      <p:sp>
        <p:nvSpPr>
          <p:cNvPr id="46083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6084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926561C-8DEA-4488-9D59-B1B4E2A95B53}" type="slidenum">
              <a:rPr lang="ru-RU"/>
              <a:pPr/>
              <a:t>18</a:t>
            </a:fld>
            <a:endParaRPr lang="ru-RU"/>
          </a:p>
        </p:txBody>
      </p:sp>
      <p:sp>
        <p:nvSpPr>
          <p:cNvPr id="47107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7108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CA3B141-E1B2-44C9-8445-AD5A70682569}" type="slidenum">
              <a:rPr lang="ru-RU"/>
              <a:pPr/>
              <a:t>19</a:t>
            </a:fld>
            <a:endParaRPr lang="ru-RU"/>
          </a:p>
        </p:txBody>
      </p:sp>
      <p:sp>
        <p:nvSpPr>
          <p:cNvPr id="48131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8132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3665336-E659-4A1C-9668-9FAFECD5C0D8}" type="slidenum">
              <a:rPr lang="ru-RU"/>
              <a:pPr/>
              <a:t>2</a:t>
            </a:fld>
            <a:endParaRPr lang="ru-RU"/>
          </a:p>
        </p:txBody>
      </p:sp>
      <p:sp>
        <p:nvSpPr>
          <p:cNvPr id="30723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0724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93D22C9-8E3A-4F79-A83C-D1A850B8D4FA}" type="slidenum">
              <a:rPr lang="ru-RU"/>
              <a:pPr/>
              <a:t>20</a:t>
            </a:fld>
            <a:endParaRPr lang="ru-RU"/>
          </a:p>
        </p:txBody>
      </p:sp>
      <p:sp>
        <p:nvSpPr>
          <p:cNvPr id="49155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9156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8A64A34-ECBE-48C0-86FC-25CE4124B0D4}" type="slidenum">
              <a:rPr lang="ru-RU"/>
              <a:pPr/>
              <a:t>21</a:t>
            </a:fld>
            <a:endParaRPr lang="ru-RU"/>
          </a:p>
        </p:txBody>
      </p:sp>
      <p:sp>
        <p:nvSpPr>
          <p:cNvPr id="50179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0180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788A975-278F-4043-BEBB-53D7009540DD}" type="slidenum">
              <a:rPr lang="ru-RU"/>
              <a:pPr/>
              <a:t>22</a:t>
            </a:fld>
            <a:endParaRPr lang="ru-RU"/>
          </a:p>
        </p:txBody>
      </p:sp>
      <p:sp>
        <p:nvSpPr>
          <p:cNvPr id="51203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1204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15B180B-8A7A-4D20-B086-E120DB26AEE0}" type="slidenum">
              <a:rPr lang="ru-RU"/>
              <a:pPr/>
              <a:t>23</a:t>
            </a:fld>
            <a:endParaRPr lang="ru-RU"/>
          </a:p>
        </p:txBody>
      </p:sp>
      <p:sp>
        <p:nvSpPr>
          <p:cNvPr id="52227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2228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4C95EFA-6F6D-4564-A1DC-9B53ABC5633E}" type="slidenum">
              <a:rPr lang="ru-RU"/>
              <a:pPr/>
              <a:t>24</a:t>
            </a:fld>
            <a:endParaRPr lang="ru-RU"/>
          </a:p>
        </p:txBody>
      </p:sp>
      <p:sp>
        <p:nvSpPr>
          <p:cNvPr id="53251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3252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9732C19-91BB-45FE-983A-F4A1FEBFB559}" type="slidenum">
              <a:rPr lang="ru-RU"/>
              <a:pPr/>
              <a:t>25</a:t>
            </a:fld>
            <a:endParaRPr lang="ru-RU"/>
          </a:p>
        </p:txBody>
      </p:sp>
      <p:sp>
        <p:nvSpPr>
          <p:cNvPr id="54275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4276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DBFDD39-E034-41DF-ACF7-3FE931E59A55}" type="slidenum">
              <a:rPr lang="ru-RU"/>
              <a:pPr/>
              <a:t>3</a:t>
            </a:fld>
            <a:endParaRPr lang="ru-RU"/>
          </a:p>
        </p:txBody>
      </p:sp>
      <p:sp>
        <p:nvSpPr>
          <p:cNvPr id="31747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1748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1EF6907-C40C-4EFF-B7B8-7F5D95B57A0C}" type="slidenum">
              <a:rPr lang="ru-RU"/>
              <a:pPr/>
              <a:t>4</a:t>
            </a:fld>
            <a:endParaRPr lang="ru-RU"/>
          </a:p>
        </p:txBody>
      </p:sp>
      <p:sp>
        <p:nvSpPr>
          <p:cNvPr id="32771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2772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1D3A6CB-EE03-4413-8B3E-F92B3EC25760}" type="slidenum">
              <a:rPr lang="ru-RU"/>
              <a:pPr/>
              <a:t>5</a:t>
            </a:fld>
            <a:endParaRPr lang="ru-RU"/>
          </a:p>
        </p:txBody>
      </p:sp>
      <p:sp>
        <p:nvSpPr>
          <p:cNvPr id="33795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3796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C30AFCF-1140-40BC-B429-75A69416EA17}" type="slidenum">
              <a:rPr lang="ru-RU"/>
              <a:pPr/>
              <a:t>6</a:t>
            </a:fld>
            <a:endParaRPr lang="ru-RU"/>
          </a:p>
        </p:txBody>
      </p:sp>
      <p:sp>
        <p:nvSpPr>
          <p:cNvPr id="34819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4820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823EF4A9-42AB-4C6D-A1CE-95BB4BFE1259}" type="slidenum">
              <a:rPr lang="ru-RU"/>
              <a:pPr/>
              <a:t>7</a:t>
            </a:fld>
            <a:endParaRPr lang="ru-RU"/>
          </a:p>
        </p:txBody>
      </p:sp>
      <p:sp>
        <p:nvSpPr>
          <p:cNvPr id="35843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E197479-44CA-4E68-96FA-BE970D936796}" type="slidenum">
              <a:rPr lang="ru-RU"/>
              <a:pPr/>
              <a:t>8</a:t>
            </a:fld>
            <a:endParaRPr lang="ru-RU"/>
          </a:p>
        </p:txBody>
      </p:sp>
      <p:sp>
        <p:nvSpPr>
          <p:cNvPr id="36867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6868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3D86125-AE4C-4CAE-91D0-F41E0A6550B8}" type="slidenum">
              <a:rPr lang="ru-RU"/>
              <a:pPr/>
              <a:t>9</a:t>
            </a:fld>
            <a:endParaRPr lang="ru-RU"/>
          </a:p>
        </p:txBody>
      </p:sp>
      <p:sp>
        <p:nvSpPr>
          <p:cNvPr id="37891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7892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7.4.13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C5A160-D999-4B85-A693-142504B493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7.4.13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8D010B-30F5-4E62-9B70-A08BDCEEC1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604963"/>
            <a:ext cx="2055813" cy="45243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4963"/>
            <a:ext cx="6019800" cy="45243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7.4.13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380C84-F893-45C4-9B8C-EEB2285F95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70813" cy="14684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7.4.13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8DDB96-7948-4526-B122-57C7B9E663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7.4.13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F0A528-CCA5-4FC6-AD72-27EAB2AD83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7.4.13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54FE6-17F3-4D6A-B4B3-837BB09668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7.4.13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BA2527-1B25-4296-A065-54AE897658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7.4.13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12AD9-965E-4EEF-B82E-97B2A039F4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7.4.13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BD98D7-C738-4379-90E7-19112C1C7E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7.4.13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B86750-8647-4B6D-8357-8064FC51BB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7.4.13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025C16-C6C7-4E78-A42C-D5B190128B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7.4.13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97A72-B26A-428E-9E44-6C1D5A7EB4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7.4.13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4AD854-2CB1-4AA5-A80E-D6521D90AB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7.4.13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50AA6-65FF-4968-9B34-90AA91CB2A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7.4.13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8AC179-1469-4AFF-AD38-CD3CE47CB0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7.4.13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6CF81F-8C9C-405A-9393-E32A741EF0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7.4.13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32CC9-3F92-4AFB-BB74-E3EB7B810D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7.4.13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E319CF-09F8-4F1A-AD23-312AC1C753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7.4.13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A04003-85F6-4792-A7D2-FA6F5DD12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7.4.13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4F31E2-C889-4B8B-9071-4AB83B0530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7.4.13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BACFED-F137-4370-8E33-70193F2DC9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7.4.13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77D5C6-2A37-45BD-BAD8-56C264B1B2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7.4.13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25D115-B47D-42E2-8D7F-7837D1C06F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130425"/>
            <a:ext cx="7770813" cy="1468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мышьюОбразец заголовка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723900" algn="l"/>
                <a:tab pos="1447800" algn="l"/>
              </a:tabLst>
              <a:defRPr smtClean="0">
                <a:solidFill>
                  <a:srgbClr val="000000"/>
                </a:solidFill>
                <a:latin typeface="+mn-lt"/>
                <a:cs typeface="Arial Unicode MS" charset="0"/>
              </a:defRPr>
            </a:lvl1pPr>
          </a:lstStyle>
          <a:p>
            <a:pPr>
              <a:defRPr/>
            </a:pPr>
            <a:r>
              <a:rPr lang="ru-RU"/>
              <a:t>7.4.13</a:t>
            </a: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723900" algn="l"/>
                <a:tab pos="1447800" algn="l"/>
              </a:tabLst>
              <a:defRPr smtClean="0">
                <a:solidFill>
                  <a:srgbClr val="000000"/>
                </a:solidFill>
                <a:latin typeface="+mn-lt"/>
                <a:cs typeface="Arial Unicode MS" charset="0"/>
              </a:defRPr>
            </a:lvl1pPr>
          </a:lstStyle>
          <a:p>
            <a:pPr>
              <a:defRPr/>
            </a:pPr>
            <a:fld id="{7D765F2C-77A6-4154-8B57-2D78253BDB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0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sldNum="0" hdr="0" ftr="0"/>
  <p:txStyles>
    <p:titleStyle>
      <a:lvl1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charset="0"/>
          <a:ea typeface="Microsoft YaHei" charset="0"/>
          <a:cs typeface="Microsoft YaHei" charset="0"/>
        </a:defRPr>
      </a:lvl2pPr>
      <a:lvl3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charset="0"/>
          <a:ea typeface="Microsoft YaHei" charset="0"/>
          <a:cs typeface="Microsoft YaHei" charset="0"/>
        </a:defRPr>
      </a:lvl3pPr>
      <a:lvl4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charset="0"/>
          <a:ea typeface="Microsoft YaHei" charset="0"/>
          <a:cs typeface="Microsoft YaHei" charset="0"/>
        </a:defRPr>
      </a:lvl4pPr>
      <a:lvl5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charset="0"/>
          <a:ea typeface="Microsoft YaHei" charset="0"/>
          <a:cs typeface="Microsoft YaHei" charset="0"/>
        </a:defRPr>
      </a:lvl5pPr>
      <a:lvl6pPr marL="25146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0"/>
          <a:cs typeface="Microsoft YaHei" charset="0"/>
        </a:defRPr>
      </a:lvl6pPr>
      <a:lvl7pPr marL="29718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0"/>
          <a:cs typeface="Microsoft YaHei" charset="0"/>
        </a:defRPr>
      </a:lvl7pPr>
      <a:lvl8pPr marL="34290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0"/>
          <a:cs typeface="Microsoft YaHei" charset="0"/>
        </a:defRPr>
      </a:lvl8pPr>
      <a:lvl9pPr marL="38862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0"/>
          <a:cs typeface="Microsoft YaHei" charset="0"/>
        </a:defRPr>
      </a:lvl9pPr>
    </p:titleStyle>
    <p:bodyStyle>
      <a:lvl1pPr marL="342900" indent="-342900" algn="l" defTabSz="449263" rtl="0" eaLnBrk="0" fontAlgn="base" hangingPunct="0">
        <a:lnSpc>
          <a:spcPct val="102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10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buChar char="–"/>
        <a:defRPr sz="24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buChar char="•"/>
        <a:defRPr sz="20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мышьюОбразец заголовка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0"/>
            <a:r>
              <a:rPr lang="en-GB" smtClean="0"/>
              <a:t>Девятый уровень структурыОбразец текста</a:t>
            </a:r>
          </a:p>
          <a:p>
            <a:pPr lvl="1"/>
            <a:r>
              <a:rPr lang="en-GB" smtClean="0"/>
              <a:t>Второй уровень</a:t>
            </a:r>
          </a:p>
          <a:p>
            <a:pPr lvl="2"/>
            <a:r>
              <a:rPr lang="en-GB" smtClean="0"/>
              <a:t>Третий уровень</a:t>
            </a:r>
          </a:p>
          <a:p>
            <a:pPr lvl="3"/>
            <a:r>
              <a:rPr lang="en-GB" smtClean="0"/>
              <a:t>Четвертый уровень</a:t>
            </a:r>
          </a:p>
          <a:p>
            <a:pPr lvl="4"/>
            <a:r>
              <a:rPr lang="en-GB" smtClean="0"/>
              <a:t>Пятый уровень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723900" algn="l"/>
                <a:tab pos="1447800" algn="l"/>
              </a:tabLst>
              <a:defRPr smtClean="0">
                <a:solidFill>
                  <a:srgbClr val="000000"/>
                </a:solidFill>
                <a:latin typeface="+mn-lt"/>
                <a:cs typeface="Arial Unicode MS" charset="0"/>
              </a:defRPr>
            </a:lvl1pPr>
          </a:lstStyle>
          <a:p>
            <a:pPr>
              <a:defRPr/>
            </a:pPr>
            <a:r>
              <a:rPr lang="ru-RU"/>
              <a:t>7.4.13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723900" algn="l"/>
                <a:tab pos="1447800" algn="l"/>
              </a:tabLst>
              <a:defRPr smtClean="0">
                <a:solidFill>
                  <a:srgbClr val="000000"/>
                </a:solidFill>
                <a:latin typeface="+mn-lt"/>
                <a:cs typeface="Arial Unicode MS" charset="0"/>
              </a:defRPr>
            </a:lvl1pPr>
          </a:lstStyle>
          <a:p>
            <a:pPr>
              <a:defRPr/>
            </a:pPr>
            <a:fld id="{8D31214E-1B12-4F55-8C90-C1A169C445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/>
  <p:txStyles>
    <p:titleStyle>
      <a:lvl1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charset="0"/>
          <a:ea typeface="Microsoft YaHei" charset="0"/>
          <a:cs typeface="Microsoft YaHei" charset="0"/>
        </a:defRPr>
      </a:lvl2pPr>
      <a:lvl3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charset="0"/>
          <a:ea typeface="Microsoft YaHei" charset="0"/>
          <a:cs typeface="Microsoft YaHei" charset="0"/>
        </a:defRPr>
      </a:lvl3pPr>
      <a:lvl4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charset="0"/>
          <a:ea typeface="Microsoft YaHei" charset="0"/>
          <a:cs typeface="Microsoft YaHei" charset="0"/>
        </a:defRPr>
      </a:lvl4pPr>
      <a:lvl5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charset="0"/>
          <a:ea typeface="Microsoft YaHei" charset="0"/>
          <a:cs typeface="Microsoft YaHei" charset="0"/>
        </a:defRPr>
      </a:lvl5pPr>
      <a:lvl6pPr marL="25146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0"/>
          <a:cs typeface="Microsoft YaHei" charset="0"/>
        </a:defRPr>
      </a:lvl6pPr>
      <a:lvl7pPr marL="29718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0"/>
          <a:cs typeface="Microsoft YaHei" charset="0"/>
        </a:defRPr>
      </a:lvl7pPr>
      <a:lvl8pPr marL="34290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0"/>
          <a:cs typeface="Microsoft YaHei" charset="0"/>
        </a:defRPr>
      </a:lvl8pPr>
      <a:lvl9pPr marL="38862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0"/>
          <a:cs typeface="Microsoft YaHei" charset="0"/>
        </a:defRPr>
      </a:lvl9pPr>
    </p:titleStyle>
    <p:bodyStyle>
      <a:lvl1pPr marL="342900" indent="-342900" algn="l" defTabSz="449263" rtl="0" eaLnBrk="0" fontAlgn="base" hangingPunct="0">
        <a:lnSpc>
          <a:spcPct val="102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10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buChar char="–"/>
        <a:defRPr sz="24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buChar char="•"/>
        <a:defRPr sz="20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audio" Target="file:///H:\&#1052;&#1086;&#1080;%20&#1076;&#1086;&#1082;&#1091;&#1084;&#1077;&#1085;&#1090;&#1099;\&#1052;&#1086;&#1103;%20&#1084;&#1091;&#1079;&#1099;&#1082;&#1072;\&#1042;&#1080;&#1073;&#1088;&#1072;&#1094;&#1080;&#1080;\antistress.mid" TargetMode="External"/><Relationship Id="rId1" Type="http://schemas.openxmlformats.org/officeDocument/2006/relationships/video" Target="file:///D:/&#1050;&#1083;&#1086;&#1082;&#1086;&#1074;&#1072;%20&#1045;&#1060;/&#1042;&#1080;&#1073;&#1088;&#1072;&#1094;&#1080;&#1080;/antistress.mid" TargetMode="Externa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audio" Target="file:///H:\&#1052;&#1086;&#1080;%20&#1076;&#1086;&#1082;&#1091;&#1084;&#1077;&#1085;&#1090;&#1099;\&#1052;&#1086;&#1103;%20&#1084;&#1091;&#1079;&#1099;&#1082;&#1072;\&#1042;&#1080;&#1073;&#1088;&#1072;&#1094;&#1080;&#1080;\My_pobedim-form.urozhaja-.mid" TargetMode="External"/><Relationship Id="rId1" Type="http://schemas.openxmlformats.org/officeDocument/2006/relationships/video" Target="file:///D:/&#1050;&#1083;&#1086;&#1082;&#1086;&#1074;&#1072;%20&#1045;&#1060;/&#1042;&#1080;&#1073;&#1088;&#1072;&#1094;&#1080;&#1080;/My_pobedim-form.urozhaja-.mid" TargetMode="External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subTitle" idx="4294967295"/>
          </p:nvPr>
        </p:nvSpPr>
        <p:spPr>
          <a:xfrm>
            <a:off x="1339850" y="3600450"/>
            <a:ext cx="6400800" cy="2700338"/>
          </a:xfrm>
        </p:spPr>
        <p:txBody>
          <a:bodyPr lIns="90000" tIns="45000" rIns="90000" bIns="45000"/>
          <a:lstStyle/>
          <a:p>
            <a:pPr marL="0" indent="0" algn="ctr" eaLnBrk="1" hangingPunct="1">
              <a:lnSpc>
                <a:spcPct val="100000"/>
              </a:lnSpc>
              <a:spcAft>
                <a:spcPct val="0"/>
              </a:spcAft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endParaRPr lang="ru-RU" sz="4400" smtClean="0"/>
          </a:p>
          <a:p>
            <a:pPr marL="0" indent="0" algn="ctr" eaLnBrk="1" hangingPunct="1">
              <a:lnSpc>
                <a:spcPct val="100000"/>
              </a:lnSpc>
              <a:spcAft>
                <a:spcPct val="0"/>
              </a:spcAft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endParaRPr lang="ru-RU" sz="2300" smtClean="0"/>
          </a:p>
          <a:p>
            <a:pPr marL="0" indent="0" algn="ctr" eaLnBrk="1" hangingPunct="1">
              <a:lnSpc>
                <a:spcPct val="100000"/>
              </a:lnSpc>
              <a:spcAft>
                <a:spcPct val="0"/>
              </a:spcAft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endParaRPr lang="ru-RU" sz="2300" smtClean="0"/>
          </a:p>
          <a:p>
            <a:pPr marL="0" indent="0" algn="ctr" eaLnBrk="1" hangingPunct="1">
              <a:lnSpc>
                <a:spcPct val="100000"/>
              </a:lnSpc>
              <a:spcAft>
                <a:spcPct val="0"/>
              </a:spcAft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ru-RU" sz="2300" b="1" smtClean="0">
                <a:solidFill>
                  <a:srgbClr val="4820F2"/>
                </a:solidFill>
              </a:rPr>
              <a:t>09.04.2013</a:t>
            </a:r>
          </a:p>
          <a:p>
            <a:pPr marL="0" indent="0" algn="ctr" eaLnBrk="1" hangingPunct="1">
              <a:lnSpc>
                <a:spcPct val="100000"/>
              </a:lnSpc>
              <a:spcAft>
                <a:spcPct val="0"/>
              </a:spcAft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endParaRPr lang="ru-RU" sz="4400" smtClean="0"/>
          </a:p>
        </p:txBody>
      </p:sp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625" y="214313"/>
            <a:ext cx="1389063" cy="172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2071688" y="428625"/>
            <a:ext cx="6643687" cy="6397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>
                <a:solidFill>
                  <a:srgbClr val="000000"/>
                </a:solidFill>
                <a:latin typeface="Calibri" charset="0"/>
              </a:rPr>
              <a:t>Муниципальное общеобразовательное учреждение</a:t>
            </a:r>
          </a:p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>
                <a:solidFill>
                  <a:srgbClr val="000000"/>
                </a:solidFill>
                <a:latin typeface="Calibri" charset="0"/>
              </a:rPr>
              <a:t>«Открытая (сменная) общеобразовательная школа г. Надыма»</a:t>
            </a:r>
          </a:p>
        </p:txBody>
      </p:sp>
      <p:sp>
        <p:nvSpPr>
          <p:cNvPr id="3077" name="Rectangle 4"/>
          <p:cNvSpPr>
            <a:spLocks noChangeArrowheads="1"/>
          </p:cNvSpPr>
          <p:nvPr/>
        </p:nvSpPr>
        <p:spPr bwMode="auto">
          <a:xfrm>
            <a:off x="1285875" y="2571750"/>
            <a:ext cx="6786563" cy="1738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 sz="3600" b="1">
                <a:solidFill>
                  <a:srgbClr val="457AB7"/>
                </a:solidFill>
                <a:latin typeface="Calibri" charset="0"/>
              </a:rPr>
              <a:t>Открытый урок русского языка</a:t>
            </a:r>
          </a:p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endParaRPr lang="ru-RU" sz="3600" b="1">
              <a:solidFill>
                <a:srgbClr val="457AB7"/>
              </a:solidFill>
              <a:latin typeface="Calibri" charset="0"/>
            </a:endParaRPr>
          </a:p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 sz="3600" b="1">
                <a:solidFill>
                  <a:srgbClr val="457AB7"/>
                </a:solidFill>
                <a:latin typeface="Calibri" charset="0"/>
              </a:rPr>
              <a:t>10 А</a:t>
            </a:r>
          </a:p>
        </p:txBody>
      </p:sp>
      <p:sp>
        <p:nvSpPr>
          <p:cNvPr id="4101" name="AutoShape 5"/>
          <p:cNvSpPr>
            <a:spLocks noRot="1" noChangeAspect="1" noChangeArrowheads="1"/>
          </p:cNvSpPr>
          <p:nvPr>
            <a:videoFile r:link="rId1"/>
          </p:nvPr>
        </p:nvSpPr>
        <p:spPr bwMode="auto">
          <a:xfrm>
            <a:off x="8377238" y="5940425"/>
            <a:ext cx="766762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7" name="antistress.mid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8001000" y="5929313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700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410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1"/>
                  </p:tgtEl>
                </p:cond>
              </p:nextCondLst>
            </p:seq>
            <p:vide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101"/>
                </p:tgtEl>
              </p:cMediaNode>
            </p:video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1800" smtClean="0"/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428625" y="2143125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 b="1">
                <a:solidFill>
                  <a:srgbClr val="4820F2"/>
                </a:solidFill>
                <a:latin typeface="Calibri" charset="0"/>
              </a:rPr>
              <a:t>Первое «лесное» слово, меня совершенно </a:t>
            </a:r>
            <a:r>
              <a:rPr lang="ru-RU" sz="3200" b="1">
                <a:solidFill>
                  <a:srgbClr val="FF0000"/>
                </a:solidFill>
                <a:latin typeface="Calibri" charset="0"/>
              </a:rPr>
              <a:t>завороживше</a:t>
            </a:r>
            <a:r>
              <a:rPr lang="ru-RU" sz="3200" b="1">
                <a:solidFill>
                  <a:srgbClr val="4820F2"/>
                </a:solidFill>
                <a:latin typeface="Calibri" charset="0"/>
              </a:rPr>
              <a:t>е, было «глухомань».</a:t>
            </a:r>
          </a:p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3200">
              <a:solidFill>
                <a:srgbClr val="000000"/>
              </a:solidFill>
              <a:latin typeface="Calibri" charset="0"/>
            </a:endParaRPr>
          </a:p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3200">
              <a:solidFill>
                <a:srgbClr val="000000"/>
              </a:solidFill>
              <a:latin typeface="Calibri" charset="0"/>
            </a:endParaRPr>
          </a:p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3200">
              <a:solidFill>
                <a:srgbClr val="000000"/>
              </a:solidFill>
              <a:latin typeface="Calibri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1800" smtClean="0"/>
          </a:p>
        </p:txBody>
      </p:sp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457200" y="1928813"/>
            <a:ext cx="8229600" cy="4197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 b="1">
                <a:solidFill>
                  <a:srgbClr val="4820F2"/>
                </a:solidFill>
                <a:latin typeface="Calibri" charset="0"/>
              </a:rPr>
              <a:t>Кроме двери, </a:t>
            </a:r>
            <a:r>
              <a:rPr lang="ru-RU" sz="3200" b="1">
                <a:solidFill>
                  <a:srgbClr val="FF0000"/>
                </a:solidFill>
                <a:latin typeface="Calibri" charset="0"/>
              </a:rPr>
              <a:t>ведущей </a:t>
            </a:r>
            <a:r>
              <a:rPr lang="ru-RU" sz="3200" b="1">
                <a:solidFill>
                  <a:srgbClr val="4820F2"/>
                </a:solidFill>
                <a:latin typeface="Calibri" charset="0"/>
              </a:rPr>
              <a:t>в переднюю, была ещё одна дверь.</a:t>
            </a:r>
          </a:p>
          <a:p>
            <a:pPr algn="ctr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3200">
              <a:solidFill>
                <a:srgbClr val="000000"/>
              </a:solidFill>
              <a:latin typeface="Calibri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title"/>
          </p:nvPr>
        </p:nvSpPr>
        <p:spPr>
          <a:xfrm>
            <a:off x="428625" y="2000250"/>
            <a:ext cx="8229600" cy="1143000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b="1" smtClean="0">
                <a:solidFill>
                  <a:srgbClr val="FF0000"/>
                </a:solidFill>
              </a:rPr>
              <a:t>А 6</a:t>
            </a:r>
            <a:r>
              <a:rPr lang="ru-RU" smtClean="0"/>
              <a:t> В каком предложении придаточную часть нельзя заменить причастным оборотом?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mtClean="0"/>
              <a:t>Вариант 1</a:t>
            </a:r>
          </a:p>
        </p:txBody>
      </p:sp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539750" y="1260475"/>
            <a:ext cx="8229600" cy="5400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514350" indent="-512763" algn="just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Times New Roman" pitchFamily="16" charset="0"/>
              <a:buAutoNum type="arabicParenR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200">
                <a:solidFill>
                  <a:srgbClr val="000000"/>
                </a:solidFill>
                <a:latin typeface="Calibri" charset="0"/>
              </a:rPr>
              <a:t>Каждый год летом открывалась знаменитая Нижегородская ярмарка, которая принимала людей со всей России.</a:t>
            </a:r>
          </a:p>
          <a:p>
            <a:pPr marL="514350" indent="-512763" algn="just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Times New Roman" pitchFamily="16" charset="0"/>
              <a:buAutoNum type="arabicParenR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200">
                <a:solidFill>
                  <a:srgbClr val="000000"/>
                </a:solidFill>
                <a:latin typeface="Calibri" charset="0"/>
              </a:rPr>
              <a:t>Ученые ежегодно обогащают науку большими и малыми открытиями, которые в дальнейшем принесут людям большую пользу.</a:t>
            </a:r>
          </a:p>
          <a:p>
            <a:pPr marL="514350" indent="-512763" algn="just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Times New Roman" pitchFamily="16" charset="0"/>
              <a:buAutoNum type="arabicParenR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200">
                <a:solidFill>
                  <a:srgbClr val="000000"/>
                </a:solidFill>
                <a:latin typeface="Calibri" charset="0"/>
              </a:rPr>
              <a:t>Из пчелиного яда вырабатывают препараты, которые применяют в</a:t>
            </a:r>
            <a:r>
              <a:rPr lang="ru-RU" sz="320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ru-RU" sz="2400">
                <a:solidFill>
                  <a:srgbClr val="000000"/>
                </a:solidFill>
                <a:latin typeface="Calibri" charset="0"/>
              </a:rPr>
              <a:t>медицине для нормализации работы суставов, мышц, кровеносных сосудов, периферической нервной системы.</a:t>
            </a:r>
          </a:p>
          <a:p>
            <a:pPr marL="514350" indent="-512763" algn="just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Times New Roman" pitchFamily="16" charset="0"/>
              <a:buAutoNum type="arabicParenR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200">
                <a:solidFill>
                  <a:srgbClr val="000000"/>
                </a:solidFill>
                <a:latin typeface="Calibri" charset="0"/>
              </a:rPr>
              <a:t>Ведущий программы представил зрителям игроков, которые пожелали принять</a:t>
            </a:r>
            <a:r>
              <a:rPr lang="ru-RU" sz="320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ru-RU" sz="2200">
                <a:solidFill>
                  <a:srgbClr val="000000"/>
                </a:solidFill>
                <a:latin typeface="Calibri" charset="0"/>
              </a:rPr>
              <a:t>участие  в нелегкой борьбе за</a:t>
            </a:r>
            <a:r>
              <a:rPr lang="ru-RU" sz="320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ru-RU" sz="2200">
                <a:solidFill>
                  <a:srgbClr val="000000"/>
                </a:solidFill>
                <a:latin typeface="Calibri" charset="0"/>
              </a:rPr>
              <a:t>звание знатоков отечественной истории.</a:t>
            </a:r>
          </a:p>
          <a:p>
            <a:pPr marL="514350" indent="-512763" algn="just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3200">
              <a:solidFill>
                <a:srgbClr val="000000"/>
              </a:solidFill>
              <a:latin typeface="Calibri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mtClean="0"/>
              <a:t>Вариант 2</a:t>
            </a:r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514350" indent="-512763" algn="just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Times New Roman" pitchFamily="16" charset="0"/>
              <a:buAutoNum type="arabicParenR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200">
                <a:solidFill>
                  <a:srgbClr val="000000"/>
                </a:solidFill>
                <a:latin typeface="Calibri" charset="0"/>
              </a:rPr>
              <a:t>Московское Училище живописи и ваяния, которое было основано в 1933 году, называли иногда второй академией художеств.</a:t>
            </a:r>
          </a:p>
          <a:p>
            <a:pPr marL="514350" indent="-512763" algn="just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Times New Roman" pitchFamily="16" charset="0"/>
              <a:buAutoNum type="arabicParenR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200">
                <a:solidFill>
                  <a:srgbClr val="000000"/>
                </a:solidFill>
                <a:latin typeface="Calibri" charset="0"/>
              </a:rPr>
              <a:t>Благодаря своей цепкой памяти на лица Александров мог вспомнить любого человека, которого когда-то видел.</a:t>
            </a:r>
          </a:p>
          <a:p>
            <a:pPr marL="514350" indent="-512763" algn="just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Times New Roman" pitchFamily="16" charset="0"/>
              <a:buAutoNum type="arabicParenR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200">
                <a:solidFill>
                  <a:srgbClr val="000000"/>
                </a:solidFill>
                <a:latin typeface="Calibri" charset="0"/>
              </a:rPr>
              <a:t>А.И.Куинджи был из тех мастеров, которые умели запечатлеть моменты проявления наивысшей красоты природы.</a:t>
            </a:r>
          </a:p>
          <a:p>
            <a:pPr marL="514350" indent="-512763" algn="just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Times New Roman" pitchFamily="16" charset="0"/>
              <a:buAutoNum type="arabicParenR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200">
                <a:solidFill>
                  <a:srgbClr val="000000"/>
                </a:solidFill>
                <a:latin typeface="Calibri" charset="0"/>
              </a:rPr>
              <a:t>В.И.Даль – человек удивительной судьбы, который</a:t>
            </a:r>
            <a:r>
              <a:rPr lang="ru-RU" sz="320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ru-RU" sz="2200">
                <a:solidFill>
                  <a:srgbClr val="000000"/>
                </a:solidFill>
                <a:latin typeface="Calibri" charset="0"/>
              </a:rPr>
              <a:t>много сделал для прогресса российской науки и культуры.</a:t>
            </a:r>
          </a:p>
          <a:p>
            <a:pPr marL="514350" indent="-512763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3200">
              <a:solidFill>
                <a:srgbClr val="000000"/>
              </a:solidFill>
              <a:latin typeface="Calibri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mtClean="0"/>
              <a:t>Алгоритм преобразования:</a:t>
            </a:r>
          </a:p>
        </p:txBody>
      </p:sp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928688" y="2332038"/>
            <a:ext cx="7943850" cy="4525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342900" indent="-341313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3200">
                <a:solidFill>
                  <a:srgbClr val="000000"/>
                </a:solidFill>
                <a:latin typeface="Calibri" charset="0"/>
              </a:rPr>
              <a:t>определить вид придаточного;</a:t>
            </a:r>
          </a:p>
          <a:p>
            <a:pPr marL="342900" indent="-341313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3200">
                <a:solidFill>
                  <a:srgbClr val="000000"/>
                </a:solidFill>
                <a:latin typeface="Calibri" charset="0"/>
              </a:rPr>
              <a:t>исключить подчинительный союз;</a:t>
            </a:r>
          </a:p>
          <a:p>
            <a:pPr marL="342900" indent="-341313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3200">
                <a:solidFill>
                  <a:srgbClr val="000000"/>
                </a:solidFill>
                <a:latin typeface="Calibri" charset="0"/>
              </a:rPr>
              <a:t>образовать из глагола причастие.</a:t>
            </a:r>
          </a:p>
        </p:txBody>
      </p:sp>
      <p:sp>
        <p:nvSpPr>
          <p:cNvPr id="18435" name="AutoShape 3"/>
          <p:cNvSpPr>
            <a:spLocks noRot="1" noChangeAspect="1" noChangeArrowheads="1"/>
          </p:cNvSpPr>
          <p:nvPr>
            <a:videoFile r:link="rId1"/>
          </p:nvPr>
        </p:nvSpPr>
        <p:spPr bwMode="auto">
          <a:xfrm>
            <a:off x="8101013" y="5400675"/>
            <a:ext cx="585787" cy="72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5" name="My_pobedim-form.urozhaja-.mid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8286750" y="550068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731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84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1843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35"/>
                  </p:tgtEl>
                </p:cond>
              </p:nextCondLst>
            </p:seq>
            <p:vide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8435"/>
                </p:tgtEl>
              </p:cMediaNode>
            </p:video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mtClean="0"/>
              <a:t>Вариант 3</a:t>
            </a:r>
          </a:p>
        </p:txBody>
      </p:sp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457200" y="1079500"/>
            <a:ext cx="8229600" cy="7199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514350" indent="-512763" algn="just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Times New Roman" pitchFamily="16" charset="0"/>
              <a:buAutoNum type="arabicParenR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200">
                <a:solidFill>
                  <a:srgbClr val="000000"/>
                </a:solidFill>
                <a:latin typeface="Calibri" charset="0"/>
              </a:rPr>
              <a:t>Поэт должен уметь передать настроение, которое пробудило в его душе созерцание природы.</a:t>
            </a:r>
          </a:p>
          <a:p>
            <a:pPr marL="514350" indent="-512763" algn="just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Times New Roman" pitchFamily="16" charset="0"/>
              <a:buAutoNum type="arabicParenR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200">
                <a:solidFill>
                  <a:srgbClr val="000000"/>
                </a:solidFill>
                <a:latin typeface="Calibri" charset="0"/>
              </a:rPr>
              <a:t>А.Х.Востокова, который вписал немало ярких страниц в историю русского лингвистической науки, уважительно называют отцом славянской филологии.</a:t>
            </a:r>
          </a:p>
          <a:p>
            <a:pPr marL="514350" indent="-512763" algn="just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Times New Roman" pitchFamily="16" charset="0"/>
              <a:buAutoNum type="arabicParenR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200">
                <a:solidFill>
                  <a:srgbClr val="000000"/>
                </a:solidFill>
                <a:latin typeface="Calibri" charset="0"/>
              </a:rPr>
              <a:t>Есть люди, которых на пути к заветной цели не остановит ни одно препятствие.</a:t>
            </a:r>
          </a:p>
          <a:p>
            <a:pPr marL="514350" indent="-512763" algn="just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Times New Roman" pitchFamily="16" charset="0"/>
              <a:buAutoNum type="arabicParenR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200">
                <a:solidFill>
                  <a:srgbClr val="000000"/>
                </a:solidFill>
                <a:latin typeface="Calibri" charset="0"/>
              </a:rPr>
              <a:t>Репетиции спектакля юные актеры проводили в квартире Дмитрия Сергеевича, который жил тогда в Плотниковом переулке.</a:t>
            </a:r>
          </a:p>
          <a:p>
            <a:pPr marL="514350" indent="-512763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2200">
              <a:solidFill>
                <a:srgbClr val="000000"/>
              </a:solidFill>
              <a:latin typeface="Calibri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mtClean="0"/>
              <a:t>Вариант 4</a:t>
            </a:r>
          </a:p>
        </p:txBody>
      </p:sp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457200" y="1260475"/>
            <a:ext cx="8229600" cy="7019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514350" indent="-512763" algn="just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Times New Roman" pitchFamily="16" charset="0"/>
              <a:buAutoNum type="arabicParenR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200">
                <a:solidFill>
                  <a:srgbClr val="000000"/>
                </a:solidFill>
                <a:latin typeface="Calibri" charset="0"/>
              </a:rPr>
              <a:t>Люди на холстах Сильвестра Щедрина не были условными фигурками, которым отводилась роль лишь «оживлять» прекрасные виды.</a:t>
            </a:r>
          </a:p>
          <a:p>
            <a:pPr marL="514350" indent="-512763" algn="just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Times New Roman" pitchFamily="16" charset="0"/>
              <a:buAutoNum type="arabicParenR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200">
                <a:solidFill>
                  <a:srgbClr val="000000"/>
                </a:solidFill>
                <a:latin typeface="Calibri" charset="0"/>
              </a:rPr>
              <a:t>В собранных П.М.Третьяковым портретах выдающихся деятелей науки и искусства, которые вызывают всеобщее уважение своими трудами и открытиями, живет духовная история России.</a:t>
            </a:r>
          </a:p>
          <a:p>
            <a:pPr marL="514350" indent="-512763" algn="just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Times New Roman" pitchFamily="16" charset="0"/>
              <a:buAutoNum type="arabicParenR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200">
                <a:solidFill>
                  <a:srgbClr val="000000"/>
                </a:solidFill>
                <a:latin typeface="Calibri" charset="0"/>
              </a:rPr>
              <a:t>Самые простые вещи, которые он использует, становятся в его рассказах поэтическими образами.</a:t>
            </a:r>
          </a:p>
          <a:p>
            <a:pPr marL="514350" indent="-512763" algn="just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Times New Roman" pitchFamily="16" charset="0"/>
              <a:buAutoNum type="arabicParenR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200">
                <a:solidFill>
                  <a:srgbClr val="000000"/>
                </a:solidFill>
                <a:latin typeface="Calibri" charset="0"/>
              </a:rPr>
              <a:t>Пока трудно рассмотреть лицо человека,</a:t>
            </a:r>
            <a:r>
              <a:rPr lang="ru-RU" sz="320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ru-RU" sz="2400">
                <a:solidFill>
                  <a:srgbClr val="000000"/>
                </a:solidFill>
                <a:latin typeface="Calibri" charset="0"/>
              </a:rPr>
              <a:t>который показался вдалеке на аллее сада.</a:t>
            </a:r>
          </a:p>
          <a:p>
            <a:pPr marL="514350" indent="-512763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3200">
              <a:solidFill>
                <a:srgbClr val="000000"/>
              </a:solidFill>
              <a:latin typeface="Calibri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mtClean="0"/>
              <a:t>Вариант 5</a:t>
            </a:r>
          </a:p>
        </p:txBody>
      </p:sp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514350" indent="-512763" algn="just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Times New Roman" pitchFamily="16" charset="0"/>
              <a:buAutoNum type="arabicParenR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400">
                <a:solidFill>
                  <a:srgbClr val="000000"/>
                </a:solidFill>
                <a:latin typeface="Calibri" charset="0"/>
              </a:rPr>
              <a:t>Художник показал красоту земли, которая дает людям бессчётные богатства.</a:t>
            </a:r>
          </a:p>
          <a:p>
            <a:pPr marL="514350" indent="-512763" algn="just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Times New Roman" pitchFamily="16" charset="0"/>
              <a:buAutoNum type="arabicParenR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400">
                <a:solidFill>
                  <a:srgbClr val="000000"/>
                </a:solidFill>
                <a:latin typeface="Calibri" charset="0"/>
              </a:rPr>
              <a:t>У Артемьева было серьезное лицо человека, который бережет свое внутреннее достоинство.</a:t>
            </a:r>
          </a:p>
          <a:p>
            <a:pPr marL="514350" indent="-512763" algn="just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Times New Roman" pitchFamily="16" charset="0"/>
              <a:buAutoNum type="arabicParenR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400">
                <a:solidFill>
                  <a:srgbClr val="000000"/>
                </a:solidFill>
                <a:latin typeface="Calibri" charset="0"/>
              </a:rPr>
              <a:t>Иногда на уроках учитель читал вслух свежие номера журналов, в которых он находил сведения о новых научных</a:t>
            </a:r>
            <a:r>
              <a:rPr lang="ru-RU" sz="320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ru-RU" sz="2200">
                <a:solidFill>
                  <a:srgbClr val="000000"/>
                </a:solidFill>
                <a:latin typeface="Calibri" charset="0"/>
              </a:rPr>
              <a:t>открытиях.</a:t>
            </a:r>
          </a:p>
          <a:p>
            <a:pPr marL="514350" indent="-512763" algn="just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Times New Roman" pitchFamily="16" charset="0"/>
              <a:buAutoNum type="arabicParenR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200">
                <a:solidFill>
                  <a:srgbClr val="000000"/>
                </a:solidFill>
                <a:latin typeface="Calibri" charset="0"/>
              </a:rPr>
              <a:t>Событие, который писатель положил в основу повести, произошло в действительности.</a:t>
            </a:r>
          </a:p>
          <a:p>
            <a:pPr marL="514350" indent="-512763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3200">
              <a:solidFill>
                <a:srgbClr val="000000"/>
              </a:solidFill>
              <a:latin typeface="Calibri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mtClean="0"/>
              <a:t>Вариант 6</a:t>
            </a: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514350" indent="-512763" algn="just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Times New Roman" pitchFamily="16" charset="0"/>
              <a:buAutoNum type="arabicParenR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200">
                <a:solidFill>
                  <a:srgbClr val="000000"/>
                </a:solidFill>
                <a:latin typeface="Calibri" charset="0"/>
              </a:rPr>
              <a:t>Существуют три основных проблемы, которые определяют значимость проекта.</a:t>
            </a:r>
          </a:p>
          <a:p>
            <a:pPr marL="514350" indent="-512763" algn="just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Times New Roman" pitchFamily="16" charset="0"/>
              <a:buAutoNum type="arabicParenR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200">
                <a:solidFill>
                  <a:srgbClr val="000000"/>
                </a:solidFill>
                <a:latin typeface="Calibri" charset="0"/>
              </a:rPr>
              <a:t>Первым чувством, которое испытал Нехлюдов после пробуждения, было сознание каких-то грядущих перемен.</a:t>
            </a:r>
          </a:p>
          <a:p>
            <a:pPr marL="514350" indent="-512763" algn="just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Times New Roman" pitchFamily="16" charset="0"/>
              <a:buAutoNum type="arabicParenR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200">
                <a:solidFill>
                  <a:srgbClr val="000000"/>
                </a:solidFill>
                <a:latin typeface="Calibri" charset="0"/>
              </a:rPr>
              <a:t>На всех четырех островах, которые одинаково плотно заросли тропическими пальмами, царило уютное благополучие.</a:t>
            </a:r>
          </a:p>
          <a:p>
            <a:pPr marL="514350" indent="-512763" algn="just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Times New Roman" pitchFamily="16" charset="0"/>
              <a:buAutoNum type="arabicParenR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200">
                <a:solidFill>
                  <a:srgbClr val="000000"/>
                </a:solidFill>
                <a:latin typeface="Calibri" charset="0"/>
              </a:rPr>
              <a:t>Российские ученые предлагают разместить на Луне микроволновые станции, которые можно питать электроэнергией от солнечных батарей.</a:t>
            </a:r>
          </a:p>
          <a:p>
            <a:pPr marL="514350" indent="-512763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3200">
              <a:solidFill>
                <a:srgbClr val="000000"/>
              </a:solidFill>
              <a:latin typeface="Calibri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mtClean="0"/>
              <a:t>Тема урока:</a:t>
            </a: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6600" b="1">
                <a:solidFill>
                  <a:srgbClr val="0070C0"/>
                </a:solidFill>
                <a:latin typeface="Calibri" charset="0"/>
              </a:rPr>
              <a:t>Синтаксическая синонимия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mtClean="0"/>
              <a:t>Вариант 7</a:t>
            </a:r>
          </a:p>
        </p:txBody>
      </p:sp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514350" indent="-512763" algn="just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Times New Roman" pitchFamily="16" charset="0"/>
              <a:buAutoNum type="arabicParenR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200">
                <a:solidFill>
                  <a:srgbClr val="000000"/>
                </a:solidFill>
                <a:latin typeface="Calibri" charset="0"/>
              </a:rPr>
              <a:t>С 1923 года В.В.Алёхин руководил в МГУ кафедрой геоботаники, которая была создана по его личной инициативе.</a:t>
            </a:r>
          </a:p>
          <a:p>
            <a:pPr marL="514350" indent="-512763" algn="just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Times New Roman" pitchFamily="16" charset="0"/>
              <a:buAutoNum type="arabicParenR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200">
                <a:solidFill>
                  <a:srgbClr val="000000"/>
                </a:solidFill>
                <a:latin typeface="Calibri" charset="0"/>
              </a:rPr>
              <a:t>Всё творчество писателя Евгения Носова и есть большая мудрая книга, которая помогает людям быть добрее, щедрее душой.</a:t>
            </a:r>
          </a:p>
          <a:p>
            <a:pPr marL="514350" indent="-512763" algn="just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Times New Roman" pitchFamily="16" charset="0"/>
              <a:buAutoNum type="arabicParenR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200">
                <a:solidFill>
                  <a:srgbClr val="000000"/>
                </a:solidFill>
                <a:latin typeface="Calibri" charset="0"/>
              </a:rPr>
              <a:t>Дело В.В.Алёхина продолжают преданные науке ученые, для которых смыслом работы стало сохранение неповторимого природного уголка соловьиного края.</a:t>
            </a:r>
          </a:p>
          <a:p>
            <a:pPr marL="514350" indent="-512763" algn="just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Times New Roman" pitchFamily="16" charset="0"/>
              <a:buAutoNum type="arabicParenR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200">
                <a:solidFill>
                  <a:srgbClr val="000000"/>
                </a:solidFill>
                <a:latin typeface="Calibri" charset="0"/>
              </a:rPr>
              <a:t>В семейном архиве есть письмо актёра Щепкина, который с душевной болью сообщает о закрытии театра в Тифлисе.</a:t>
            </a:r>
          </a:p>
          <a:p>
            <a:pPr marL="514350" indent="-512763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3200">
              <a:solidFill>
                <a:srgbClr val="000000"/>
              </a:solidFill>
              <a:latin typeface="Calibri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mtClean="0"/>
              <a:t>Вариант 8</a:t>
            </a:r>
          </a:p>
        </p:txBody>
      </p:sp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514350" indent="-512763" algn="just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Times New Roman" pitchFamily="16" charset="0"/>
              <a:buAutoNum type="arabicParenR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200">
                <a:solidFill>
                  <a:srgbClr val="000000"/>
                </a:solidFill>
                <a:latin typeface="Calibri" charset="0"/>
              </a:rPr>
              <a:t>В качестве аргументов в споре могут быть использованы факты, которые убедительно подтверждают нашу позицию.</a:t>
            </a:r>
          </a:p>
          <a:p>
            <a:pPr marL="514350" indent="-512763" algn="just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Times New Roman" pitchFamily="16" charset="0"/>
              <a:buAutoNum type="arabicParenR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200">
                <a:solidFill>
                  <a:srgbClr val="000000"/>
                </a:solidFill>
                <a:latin typeface="Calibri" charset="0"/>
              </a:rPr>
              <a:t>Совестливый человек – это порядочный, честный человек, который имеет чувство достоинства и справедливости. </a:t>
            </a:r>
          </a:p>
          <a:p>
            <a:pPr marL="514350" indent="-512763" algn="just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Times New Roman" pitchFamily="16" charset="0"/>
              <a:buAutoNum type="arabicParenR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200">
                <a:solidFill>
                  <a:srgbClr val="000000"/>
                </a:solidFill>
                <a:latin typeface="Calibri" charset="0"/>
              </a:rPr>
              <a:t>На протяжении всей своей жизни</a:t>
            </a:r>
            <a:r>
              <a:rPr lang="ru-RU" sz="320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ru-RU" sz="2200">
                <a:solidFill>
                  <a:srgbClr val="000000"/>
                </a:solidFill>
                <a:latin typeface="Calibri" charset="0"/>
              </a:rPr>
              <a:t>И.И.Шишкин постоянно приезжал в отчий край, в котором словно черпал новые творческие силы.</a:t>
            </a:r>
          </a:p>
          <a:p>
            <a:pPr marL="514350" indent="-512763" algn="just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Times New Roman" pitchFamily="16" charset="0"/>
              <a:buAutoNum type="arabicParenR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200">
                <a:solidFill>
                  <a:srgbClr val="000000"/>
                </a:solidFill>
                <a:latin typeface="Calibri" charset="0"/>
              </a:rPr>
              <a:t>Солнце и все тела, которые вращаются вокруг него, образуют Солнечную систему.</a:t>
            </a:r>
          </a:p>
          <a:p>
            <a:pPr marL="514350" indent="-512763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3200">
              <a:solidFill>
                <a:srgbClr val="000000"/>
              </a:solidFill>
              <a:latin typeface="Calibri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mtClean="0"/>
              <a:t>Вариант 9</a:t>
            </a:r>
          </a:p>
        </p:txBody>
      </p:sp>
      <p:sp>
        <p:nvSpPr>
          <p:cNvPr id="24579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514350" indent="-512763" algn="just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Times New Roman" pitchFamily="16" charset="0"/>
              <a:buAutoNum type="arabicParenR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200">
                <a:solidFill>
                  <a:srgbClr val="000000"/>
                </a:solidFill>
                <a:latin typeface="Calibri" charset="0"/>
              </a:rPr>
              <a:t>В глубоком пространстве между небом и морем носились волны, которые одна за другой взбегали на песчаный берег.</a:t>
            </a:r>
          </a:p>
          <a:p>
            <a:pPr marL="514350" indent="-512763" algn="just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Times New Roman" pitchFamily="16" charset="0"/>
              <a:buAutoNum type="arabicParenR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200">
                <a:solidFill>
                  <a:srgbClr val="000000"/>
                </a:solidFill>
                <a:latin typeface="Calibri" charset="0"/>
              </a:rPr>
              <a:t>В иллюминаторе самолета видны камчатские реки, берега которых покрыты крупными и средней величины валунами.</a:t>
            </a:r>
          </a:p>
          <a:p>
            <a:pPr marL="514350" indent="-512763" algn="just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Times New Roman" pitchFamily="16" charset="0"/>
              <a:buAutoNum type="arabicParenR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200">
                <a:solidFill>
                  <a:srgbClr val="000000"/>
                </a:solidFill>
                <a:latin typeface="Calibri" charset="0"/>
              </a:rPr>
              <a:t>Широкое применение находят сплавы на основе титана, которые характеризуются</a:t>
            </a:r>
            <a:r>
              <a:rPr lang="ru-RU" sz="320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ru-RU" sz="2200">
                <a:solidFill>
                  <a:srgbClr val="000000"/>
                </a:solidFill>
                <a:latin typeface="Calibri" charset="0"/>
              </a:rPr>
              <a:t>высокой химической стойкостью.</a:t>
            </a:r>
          </a:p>
          <a:p>
            <a:pPr marL="514350" indent="-512763" algn="just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Times New Roman" pitchFamily="16" charset="0"/>
              <a:buAutoNum type="arabicParenR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200">
                <a:solidFill>
                  <a:srgbClr val="000000"/>
                </a:solidFill>
                <a:latin typeface="Calibri" charset="0"/>
              </a:rPr>
              <a:t>Технологические свойства металлов выявляются путём испытаний, которые называют технологическими пробами.</a:t>
            </a:r>
          </a:p>
          <a:p>
            <a:pPr marL="514350" indent="-512763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3200">
              <a:solidFill>
                <a:srgbClr val="000000"/>
              </a:solidFill>
              <a:latin typeface="Calibri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mtClean="0"/>
              <a:t>Вариант 10</a:t>
            </a:r>
          </a:p>
        </p:txBody>
      </p:sp>
      <p:sp>
        <p:nvSpPr>
          <p:cNvPr id="25603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514350" indent="-512763" algn="just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Times New Roman" pitchFamily="16" charset="0"/>
              <a:buAutoNum type="arabicParenR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200">
                <a:solidFill>
                  <a:srgbClr val="000000"/>
                </a:solidFill>
                <a:latin typeface="Calibri" charset="0"/>
              </a:rPr>
              <a:t>Главный герой романа Достоевского «Идиот» князь Мышкин одновременно смешон и трагичен, подобно Дон Кихоту, с которым он ассоциируется.</a:t>
            </a:r>
          </a:p>
          <a:p>
            <a:pPr marL="514350" indent="-512763" algn="just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Times New Roman" pitchFamily="16" charset="0"/>
              <a:buAutoNum type="arabicParenR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200">
                <a:solidFill>
                  <a:srgbClr val="000000"/>
                </a:solidFill>
                <a:latin typeface="Calibri" charset="0"/>
              </a:rPr>
              <a:t>В 1856 году творческие интересы Шишкина, который выделялся среди товарищей несомненным талантом, определились окончательно.</a:t>
            </a:r>
          </a:p>
          <a:p>
            <a:pPr marL="514350" indent="-512763" algn="just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Times New Roman" pitchFamily="16" charset="0"/>
              <a:buAutoNum type="arabicParenR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200">
                <a:solidFill>
                  <a:srgbClr val="000000"/>
                </a:solidFill>
                <a:latin typeface="Calibri" charset="0"/>
              </a:rPr>
              <a:t>Дорога, которую указал Пугачев, оказалась спасительной для Петруши и гибельной для других.</a:t>
            </a:r>
          </a:p>
          <a:p>
            <a:pPr marL="514350" indent="-512763" algn="just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Times New Roman" pitchFamily="16" charset="0"/>
              <a:buAutoNum type="arabicParenR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200">
                <a:solidFill>
                  <a:srgbClr val="000000"/>
                </a:solidFill>
                <a:latin typeface="Calibri" charset="0"/>
              </a:rPr>
              <a:t>Девятая симфония Бетховена служила образцом для художников эпохи романтизма, которые были увлечены</a:t>
            </a:r>
            <a:r>
              <a:rPr lang="ru-RU" sz="320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ru-RU" sz="2200">
                <a:solidFill>
                  <a:srgbClr val="000000"/>
                </a:solidFill>
                <a:latin typeface="Calibri" charset="0"/>
              </a:rPr>
              <a:t>утопией синтетического искусства.</a:t>
            </a:r>
          </a:p>
          <a:p>
            <a:pPr marL="514350" indent="-512763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3200">
              <a:solidFill>
                <a:srgbClr val="000000"/>
              </a:solidFill>
              <a:latin typeface="Calibri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mtClean="0"/>
              <a:t>Ответы </a:t>
            </a:r>
          </a:p>
        </p:txBody>
      </p:sp>
      <p:graphicFrame>
        <p:nvGraphicFramePr>
          <p:cNvPr id="27650" name="Group 2"/>
          <p:cNvGraphicFramePr>
            <a:graphicFrameLocks noGrp="1"/>
          </p:cNvGraphicFramePr>
          <p:nvPr/>
        </p:nvGraphicFramePr>
        <p:xfrm>
          <a:off x="357188" y="1397000"/>
          <a:ext cx="8432800" cy="3446463"/>
        </p:xfrm>
        <a:graphic>
          <a:graphicData uri="http://schemas.openxmlformats.org/drawingml/2006/table">
            <a:tbl>
              <a:tblPr/>
              <a:tblGrid>
                <a:gridCol w="842962"/>
                <a:gridCol w="842963"/>
                <a:gridCol w="842962"/>
                <a:gridCol w="842963"/>
                <a:gridCol w="844550"/>
                <a:gridCol w="842962"/>
                <a:gridCol w="842963"/>
                <a:gridCol w="842962"/>
                <a:gridCol w="842963"/>
                <a:gridCol w="844550"/>
              </a:tblGrid>
              <a:tr h="43497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0"/>
                        <a:cs typeface="Microsoft YaHei" charset="0"/>
                      </a:endParaRPr>
                    </a:p>
                  </a:txBody>
                  <a:tcPr marT="61596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0"/>
                        <a:cs typeface="Microsoft YaHei" charset="0"/>
                      </a:endParaRPr>
                    </a:p>
                  </a:txBody>
                  <a:tcPr marT="61596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0"/>
                        <a:cs typeface="Microsoft YaHei" charset="0"/>
                      </a:endParaRPr>
                    </a:p>
                  </a:txBody>
                  <a:tcPr marT="61596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0"/>
                        <a:cs typeface="Microsoft YaHei" charset="0"/>
                      </a:endParaRPr>
                    </a:p>
                  </a:txBody>
                  <a:tcPr marT="61596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0"/>
                        <a:cs typeface="Microsoft YaHei" charset="0"/>
                      </a:endParaRPr>
                    </a:p>
                  </a:txBody>
                  <a:tcPr marT="61596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0"/>
                        <a:cs typeface="Microsoft YaHei" charset="0"/>
                      </a:endParaRPr>
                    </a:p>
                  </a:txBody>
                  <a:tcPr marT="61596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0"/>
                        <a:cs typeface="Microsoft YaHei" charset="0"/>
                      </a:endParaRPr>
                    </a:p>
                  </a:txBody>
                  <a:tcPr marT="61596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0"/>
                        <a:cs typeface="Microsoft YaHei" charset="0"/>
                      </a:endParaRPr>
                    </a:p>
                  </a:txBody>
                  <a:tcPr marT="61596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0"/>
                        <a:cs typeface="Microsoft YaHei" charset="0"/>
                      </a:endParaRPr>
                    </a:p>
                  </a:txBody>
                  <a:tcPr marT="61596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0"/>
                        <a:cs typeface="Microsoft YaHei" charset="0"/>
                      </a:endParaRPr>
                    </a:p>
                  </a:txBody>
                  <a:tcPr marT="61596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0"/>
                        <a:cs typeface="Microsoft YaHei" charset="0"/>
                      </a:endParaRPr>
                    </a:p>
                  </a:txBody>
                  <a:tcPr marT="61596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6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0"/>
                        <a:cs typeface="Microsoft YaHei" charset="0"/>
                      </a:endParaRPr>
                    </a:p>
                  </a:txBody>
                  <a:tcPr marT="61596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6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0"/>
                        <a:cs typeface="Microsoft YaHei" charset="0"/>
                      </a:endParaRPr>
                    </a:p>
                  </a:txBody>
                  <a:tcPr marT="61596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6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0"/>
                        <a:cs typeface="Microsoft YaHei" charset="0"/>
                      </a:endParaRPr>
                    </a:p>
                  </a:txBody>
                  <a:tcPr marT="61596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6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0"/>
                        <a:cs typeface="Microsoft YaHei" charset="0"/>
                      </a:endParaRPr>
                    </a:p>
                  </a:txBody>
                  <a:tcPr marT="61596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6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0"/>
                        <a:cs typeface="Microsoft YaHei" charset="0"/>
                      </a:endParaRPr>
                    </a:p>
                  </a:txBody>
                  <a:tcPr marT="61596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6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0"/>
                        <a:cs typeface="Microsoft YaHei" charset="0"/>
                      </a:endParaRPr>
                    </a:p>
                  </a:txBody>
                  <a:tcPr marT="61596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6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0"/>
                        <a:cs typeface="Microsoft YaHei" charset="0"/>
                      </a:endParaRPr>
                    </a:p>
                  </a:txBody>
                  <a:tcPr marT="61596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6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0"/>
                        <a:cs typeface="Microsoft YaHei" charset="0"/>
                      </a:endParaRPr>
                    </a:p>
                  </a:txBody>
                  <a:tcPr marT="61596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6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0"/>
                        <a:cs typeface="Microsoft YaHei" charset="0"/>
                      </a:endParaRPr>
                    </a:p>
                  </a:txBody>
                  <a:tcPr marT="61596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6D1"/>
                    </a:solidFill>
                  </a:tcPr>
                </a:tc>
              </a:tr>
              <a:tr h="92868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0"/>
                          <a:cs typeface="Microsoft YaHei" charset="0"/>
                        </a:rPr>
                        <a:t>Вариант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0"/>
                          <a:cs typeface="Microsoft YaHei" charset="0"/>
                        </a:rPr>
                        <a:t> 1 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icrosoft YaHei" charset="0"/>
                        <a:cs typeface="Microsoft YaHei" charset="0"/>
                      </a:endParaRPr>
                    </a:p>
                  </a:txBody>
                  <a:tcPr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Microsoft YaHei" charset="0"/>
                          <a:cs typeface="Microsoft YaHei" charset="0"/>
                        </a:rPr>
                        <a:t>2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Microsoft YaHei" charset="0"/>
                        <a:cs typeface="Microsoft YaHei" charset="0"/>
                      </a:endParaRPr>
                    </a:p>
                  </a:txBody>
                  <a:tcPr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0"/>
                          <a:cs typeface="Microsoft YaHei" charset="0"/>
                        </a:rPr>
                        <a:t>Вариант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0"/>
                          <a:cs typeface="Microsoft YaHei" charset="0"/>
                        </a:rPr>
                        <a:t> 2 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icrosoft YaHei" charset="0"/>
                        <a:cs typeface="Microsoft YaHei" charset="0"/>
                      </a:endParaRPr>
                    </a:p>
                  </a:txBody>
                  <a:tcPr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Microsoft YaHei" charset="0"/>
                          <a:cs typeface="Microsoft YaHei" charset="0"/>
                        </a:rPr>
                        <a:t>3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Microsoft YaHei" charset="0"/>
                        <a:cs typeface="Microsoft YaHei" charset="0"/>
                      </a:endParaRPr>
                    </a:p>
                  </a:txBody>
                  <a:tcPr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0"/>
                          <a:cs typeface="Microsoft YaHei" charset="0"/>
                        </a:rPr>
                        <a:t>Вариант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0"/>
                          <a:cs typeface="Microsoft YaHei" charset="0"/>
                        </a:rPr>
                        <a:t> 3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icrosoft YaHei" charset="0"/>
                        <a:cs typeface="Microsoft YaHei" charset="0"/>
                      </a:endParaRPr>
                    </a:p>
                  </a:txBody>
                  <a:tcPr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Microsoft YaHei" charset="0"/>
                          <a:cs typeface="Microsoft YaHei" charset="0"/>
                        </a:rPr>
                        <a:t>3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Microsoft YaHei" charset="0"/>
                        <a:cs typeface="Microsoft YaHei" charset="0"/>
                      </a:endParaRPr>
                    </a:p>
                  </a:txBody>
                  <a:tcPr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0"/>
                          <a:cs typeface="Microsoft YaHei" charset="0"/>
                        </a:rPr>
                        <a:t>Вариант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0"/>
                          <a:cs typeface="Microsoft YaHei" charset="0"/>
                        </a:rPr>
                        <a:t> 4 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icrosoft YaHei" charset="0"/>
                        <a:cs typeface="Microsoft YaHei" charset="0"/>
                      </a:endParaRPr>
                    </a:p>
                  </a:txBody>
                  <a:tcPr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Microsoft YaHei" charset="0"/>
                          <a:cs typeface="Microsoft YaHei" charset="0"/>
                        </a:rPr>
                        <a:t>1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Microsoft YaHei" charset="0"/>
                        <a:cs typeface="Microsoft YaHei" charset="0"/>
                      </a:endParaRPr>
                    </a:p>
                  </a:txBody>
                  <a:tcPr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0"/>
                          <a:cs typeface="Microsoft YaHei" charset="0"/>
                        </a:rPr>
                        <a:t>Вариант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0"/>
                          <a:cs typeface="Microsoft YaHei" charset="0"/>
                        </a:rPr>
                        <a:t> 5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icrosoft YaHei" charset="0"/>
                        <a:cs typeface="Microsoft YaHei" charset="0"/>
                      </a:endParaRPr>
                    </a:p>
                  </a:txBody>
                  <a:tcPr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Microsoft YaHei" charset="0"/>
                          <a:cs typeface="Microsoft YaHei" charset="0"/>
                        </a:rPr>
                        <a:t>3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Microsoft YaHei" charset="0"/>
                        <a:cs typeface="Microsoft YaHei" charset="0"/>
                      </a:endParaRPr>
                    </a:p>
                  </a:txBody>
                  <a:tcPr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9"/>
                    </a:solidFill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0"/>
                        <a:cs typeface="Microsoft YaHei" charset="0"/>
                      </a:endParaRPr>
                    </a:p>
                  </a:txBody>
                  <a:tcPr marT="61596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6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0"/>
                        <a:cs typeface="Microsoft YaHei" charset="0"/>
                      </a:endParaRPr>
                    </a:p>
                  </a:txBody>
                  <a:tcPr marT="61596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6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0"/>
                        <a:cs typeface="Microsoft YaHei" charset="0"/>
                      </a:endParaRPr>
                    </a:p>
                  </a:txBody>
                  <a:tcPr marT="61596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6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0"/>
                        <a:cs typeface="Microsoft YaHei" charset="0"/>
                      </a:endParaRPr>
                    </a:p>
                  </a:txBody>
                  <a:tcPr marT="61596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6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0"/>
                        <a:cs typeface="Microsoft YaHei" charset="0"/>
                      </a:endParaRPr>
                    </a:p>
                  </a:txBody>
                  <a:tcPr marT="61596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6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0"/>
                        <a:cs typeface="Microsoft YaHei" charset="0"/>
                      </a:endParaRPr>
                    </a:p>
                  </a:txBody>
                  <a:tcPr marT="61596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6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0"/>
                        <a:cs typeface="Microsoft YaHei" charset="0"/>
                      </a:endParaRPr>
                    </a:p>
                  </a:txBody>
                  <a:tcPr marT="61596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6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0"/>
                        <a:cs typeface="Microsoft YaHei" charset="0"/>
                      </a:endParaRPr>
                    </a:p>
                  </a:txBody>
                  <a:tcPr marT="61596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6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0"/>
                        <a:cs typeface="Microsoft YaHei" charset="0"/>
                      </a:endParaRPr>
                    </a:p>
                  </a:txBody>
                  <a:tcPr marT="61596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6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0"/>
                        <a:cs typeface="Microsoft YaHei" charset="0"/>
                      </a:endParaRPr>
                    </a:p>
                  </a:txBody>
                  <a:tcPr marT="61596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6D1"/>
                    </a:solidFill>
                  </a:tcPr>
                </a:tc>
              </a:tr>
              <a:tr h="120808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0"/>
                          <a:cs typeface="Microsoft YaHei" charset="0"/>
                        </a:rPr>
                        <a:t>Вариант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0"/>
                          <a:cs typeface="Microsoft YaHei" charset="0"/>
                        </a:rPr>
                        <a:t> 6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icrosoft YaHei" charset="0"/>
                        <a:cs typeface="Microsoft YaHei" charset="0"/>
                      </a:endParaRPr>
                    </a:p>
                  </a:txBody>
                  <a:tcPr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Microsoft YaHei" charset="0"/>
                          <a:cs typeface="Microsoft YaHei" charset="0"/>
                        </a:rPr>
                        <a:t>4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Microsoft YaHei" charset="0"/>
                        <a:cs typeface="Microsoft YaHei" charset="0"/>
                      </a:endParaRPr>
                    </a:p>
                  </a:txBody>
                  <a:tcPr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0"/>
                          <a:cs typeface="Microsoft YaHei" charset="0"/>
                        </a:rPr>
                        <a:t>Вариант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0"/>
                          <a:cs typeface="Microsoft YaHei" charset="0"/>
                        </a:rPr>
                        <a:t>7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icrosoft YaHei" charset="0"/>
                        <a:cs typeface="Microsoft YaHei" charset="0"/>
                      </a:endParaRPr>
                    </a:p>
                  </a:txBody>
                  <a:tcPr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Microsoft YaHei" charset="0"/>
                          <a:cs typeface="Microsoft YaHei" charset="0"/>
                        </a:rPr>
                        <a:t>3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Microsoft YaHei" charset="0"/>
                        <a:cs typeface="Microsoft YaHei" charset="0"/>
                      </a:endParaRPr>
                    </a:p>
                  </a:txBody>
                  <a:tcPr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0"/>
                          <a:cs typeface="Microsoft YaHei" charset="0"/>
                        </a:rPr>
                        <a:t>Вариант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0"/>
                          <a:cs typeface="Microsoft YaHei" charset="0"/>
                        </a:rPr>
                        <a:t>8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icrosoft YaHei" charset="0"/>
                        <a:cs typeface="Microsoft YaHei" charset="0"/>
                      </a:endParaRPr>
                    </a:p>
                  </a:txBody>
                  <a:tcPr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Microsoft YaHei" charset="0"/>
                          <a:cs typeface="Microsoft YaHei" charset="0"/>
                        </a:rPr>
                        <a:t>3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Microsoft YaHei" charset="0"/>
                        <a:cs typeface="Microsoft YaHei" charset="0"/>
                      </a:endParaRPr>
                    </a:p>
                  </a:txBody>
                  <a:tcPr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0"/>
                          <a:cs typeface="Microsoft YaHei" charset="0"/>
                        </a:rPr>
                        <a:t>Вариант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0"/>
                          <a:cs typeface="Microsoft YaHei" charset="0"/>
                        </a:rPr>
                        <a:t> 9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icrosoft YaHei" charset="0"/>
                        <a:cs typeface="Microsoft YaHei" charset="0"/>
                      </a:endParaRPr>
                    </a:p>
                  </a:txBody>
                  <a:tcPr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Microsoft YaHei" charset="0"/>
                          <a:cs typeface="Microsoft YaHei" charset="0"/>
                        </a:rPr>
                        <a:t>2</a:t>
                      </a:r>
                    </a:p>
                  </a:txBody>
                  <a:tcPr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0"/>
                          <a:cs typeface="Microsoft YaHei" charset="0"/>
                        </a:rPr>
                        <a:t>Вариант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0"/>
                          <a:cs typeface="Microsoft YaHei" charset="0"/>
                        </a:rPr>
                        <a:t>10 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icrosoft YaHei" charset="0"/>
                        <a:cs typeface="Microsoft YaHei" charset="0"/>
                      </a:endParaRPr>
                    </a:p>
                  </a:txBody>
                  <a:tcPr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Microsoft YaHei" charset="0"/>
                          <a:cs typeface="Microsoft YaHei" charset="0"/>
                        </a:rPr>
                        <a:t>1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Microsoft YaHei" charset="0"/>
                        <a:cs typeface="Microsoft YaHei" charset="0"/>
                      </a:endParaRPr>
                    </a:p>
                  </a:txBody>
                  <a:tcPr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mtClean="0">
                <a:solidFill>
                  <a:srgbClr val="FF0000"/>
                </a:solidFill>
              </a:rPr>
              <a:t>Перспектива </a:t>
            </a:r>
          </a:p>
        </p:txBody>
      </p:sp>
      <p:sp>
        <p:nvSpPr>
          <p:cNvPr id="27651" name="Text Box 2"/>
          <p:cNvSpPr txBox="1">
            <a:spLocks noChangeArrowheads="1"/>
          </p:cNvSpPr>
          <p:nvPr/>
        </p:nvSpPr>
        <p:spPr bwMode="auto">
          <a:xfrm>
            <a:off x="457200" y="1857375"/>
            <a:ext cx="8229600" cy="426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342900" indent="-341313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>
                <a:solidFill>
                  <a:srgbClr val="000000"/>
                </a:solidFill>
                <a:latin typeface="Calibri" charset="0"/>
              </a:rPr>
              <a:t>Учебник Грекова В.Ф.</a:t>
            </a:r>
          </a:p>
          <a:p>
            <a:pPr marL="342900" indent="-341313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>
                <a:solidFill>
                  <a:srgbClr val="000000"/>
                </a:solidFill>
                <a:latin typeface="Calibri" charset="0"/>
              </a:rPr>
              <a:t>С. 277 – 278, №№  418, 419, 420 (</a:t>
            </a:r>
            <a:r>
              <a:rPr lang="ru-RU" sz="3200">
                <a:solidFill>
                  <a:srgbClr val="FF0000"/>
                </a:solidFill>
                <a:latin typeface="Calibri" charset="0"/>
              </a:rPr>
              <a:t>опр</a:t>
            </a:r>
            <a:r>
              <a:rPr lang="ru-RU" sz="3200">
                <a:solidFill>
                  <a:srgbClr val="000000"/>
                </a:solidFill>
                <a:latin typeface="Calibri" charset="0"/>
              </a:rPr>
              <a:t>.).</a:t>
            </a:r>
          </a:p>
          <a:p>
            <a:pPr marL="342900" indent="-341313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>
                <a:solidFill>
                  <a:srgbClr val="000000"/>
                </a:solidFill>
                <a:latin typeface="Calibri" charset="0"/>
              </a:rPr>
              <a:t>С. 316, №№ 467, 468, 469 (</a:t>
            </a:r>
            <a:r>
              <a:rPr lang="ru-RU" sz="3200">
                <a:solidFill>
                  <a:srgbClr val="FF0000"/>
                </a:solidFill>
                <a:latin typeface="Calibri" charset="0"/>
              </a:rPr>
              <a:t>обст</a:t>
            </a:r>
            <a:r>
              <a:rPr lang="ru-RU" sz="3200">
                <a:solidFill>
                  <a:srgbClr val="000000"/>
                </a:solidFill>
                <a:latin typeface="Calibri" charset="0"/>
              </a:rPr>
              <a:t>.).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-269875"/>
            <a:ext cx="8229600" cy="2232025"/>
          </a:xfrm>
        </p:spPr>
        <p:txBody>
          <a:bodyPr lIns="0" tIns="0" rIns="0" bIns="0" anchor="ctr"/>
          <a:lstStyle/>
          <a:p>
            <a:pPr algn="ctr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4800" b="1" smtClean="0"/>
              <a:t/>
            </a:r>
            <a:br>
              <a:rPr lang="ru-RU" sz="4800" b="1" smtClean="0"/>
            </a:br>
            <a:r>
              <a:rPr lang="ru-RU" sz="4800" b="1" smtClean="0"/>
              <a:t>Проблема:</a:t>
            </a:r>
            <a:br>
              <a:rPr lang="ru-RU" sz="4800" b="1" smtClean="0"/>
            </a:br>
            <a:endParaRPr lang="ru-RU" sz="4800" b="1" smtClean="0"/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158750" y="2309813"/>
            <a:ext cx="8839200" cy="2232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hangingPunct="1">
              <a:lnSpc>
                <a:spcPct val="102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4800" b="1">
                <a:solidFill>
                  <a:srgbClr val="2300DC"/>
                </a:solidFill>
                <a:latin typeface="Calibri" charset="0"/>
              </a:rPr>
              <a:t>Как преобразовать </a:t>
            </a:r>
          </a:p>
          <a:p>
            <a:pPr algn="ctr" hangingPunct="1">
              <a:lnSpc>
                <a:spcPct val="102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4800" b="1">
                <a:solidFill>
                  <a:srgbClr val="2300DC"/>
                </a:solidFill>
                <a:latin typeface="Calibri" charset="0"/>
              </a:rPr>
              <a:t>придаточное определительное </a:t>
            </a:r>
          </a:p>
          <a:p>
            <a:pPr algn="ctr" hangingPunct="1">
              <a:lnSpc>
                <a:spcPct val="102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4800" b="1">
                <a:solidFill>
                  <a:srgbClr val="2300DC"/>
                </a:solidFill>
                <a:latin typeface="Calibri" charset="0"/>
              </a:rPr>
              <a:t>в причастный оборот?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mtClean="0"/>
              <a:t>Алгоритм преобразования:</a:t>
            </a:r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928688" y="2332038"/>
            <a:ext cx="7943850" cy="4525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342900" indent="-341313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3200">
                <a:solidFill>
                  <a:srgbClr val="000000"/>
                </a:solidFill>
                <a:latin typeface="Calibri" charset="0"/>
              </a:rPr>
              <a:t>определить вид придаточного;</a:t>
            </a:r>
          </a:p>
          <a:p>
            <a:pPr marL="342900" indent="-341313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3200">
                <a:solidFill>
                  <a:srgbClr val="000000"/>
                </a:solidFill>
                <a:latin typeface="Calibri" charset="0"/>
              </a:rPr>
              <a:t>исключить подчинительный союз;</a:t>
            </a:r>
          </a:p>
          <a:p>
            <a:pPr marL="342900" indent="-341313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3200">
                <a:solidFill>
                  <a:srgbClr val="000000"/>
                </a:solidFill>
                <a:latin typeface="Calibri" charset="0"/>
              </a:rPr>
              <a:t>образовать из глагола причастие.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/>
          </p:nvPr>
        </p:nvSpPr>
        <p:spPr>
          <a:xfrm>
            <a:off x="500063" y="1143000"/>
            <a:ext cx="8229600" cy="1143000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mtClean="0"/>
              <a:t>Замените </a:t>
            </a:r>
            <a:br>
              <a:rPr lang="ru-RU" smtClean="0"/>
            </a:br>
            <a:r>
              <a:rPr lang="ru-RU" smtClean="0"/>
              <a:t>придаточное определительное причастным оборотом.</a:t>
            </a:r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590550" y="3606800"/>
            <a:ext cx="8229600" cy="3054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342900" indent="-341313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>
                <a:solidFill>
                  <a:srgbClr val="000000"/>
                </a:solidFill>
                <a:latin typeface="Calibri" charset="0"/>
              </a:rPr>
              <a:t>С. 272, № 388.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1800" smtClean="0"/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428625" y="2071688"/>
            <a:ext cx="8229600" cy="4525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 b="1">
                <a:solidFill>
                  <a:srgbClr val="0070C0"/>
                </a:solidFill>
                <a:latin typeface="Calibri" charset="0"/>
              </a:rPr>
              <a:t>Почему я вижу звезды, так ярко </a:t>
            </a:r>
            <a:r>
              <a:rPr lang="ru-RU" sz="3200" b="1">
                <a:solidFill>
                  <a:srgbClr val="FF0000"/>
                </a:solidFill>
                <a:latin typeface="Calibri" charset="0"/>
              </a:rPr>
              <a:t>светящиеся </a:t>
            </a:r>
            <a:r>
              <a:rPr lang="ru-RU" sz="3200" b="1">
                <a:solidFill>
                  <a:srgbClr val="0070C0"/>
                </a:solidFill>
                <a:latin typeface="Calibri" charset="0"/>
              </a:rPr>
              <a:t>на черно-синем болгарском небе?</a:t>
            </a:r>
          </a:p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3200">
              <a:solidFill>
                <a:srgbClr val="000000"/>
              </a:solidFill>
              <a:latin typeface="Calibri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1800" smtClean="0"/>
          </a:p>
        </p:txBody>
      </p:sp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428625" y="200025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 b="1">
                <a:solidFill>
                  <a:srgbClr val="4820F2"/>
                </a:solidFill>
                <a:latin typeface="Calibri" charset="0"/>
              </a:rPr>
              <a:t>После этого он понес совершеннейшую чушь,  </a:t>
            </a:r>
            <a:r>
              <a:rPr lang="ru-RU" sz="3200" b="1">
                <a:solidFill>
                  <a:srgbClr val="FF0000"/>
                </a:solidFill>
                <a:latin typeface="Calibri" charset="0"/>
              </a:rPr>
              <a:t>доставившую</a:t>
            </a:r>
            <a:r>
              <a:rPr lang="ru-RU" sz="3200" b="1">
                <a:solidFill>
                  <a:srgbClr val="4820F2"/>
                </a:solidFill>
                <a:latin typeface="Calibri" charset="0"/>
              </a:rPr>
              <a:t> мне глубокое удовольствие.</a:t>
            </a:r>
          </a:p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3200">
              <a:solidFill>
                <a:srgbClr val="000000"/>
              </a:solidFill>
              <a:latin typeface="Calibri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1800" smtClean="0"/>
          </a:p>
        </p:txBody>
      </p:sp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500063" y="1928813"/>
            <a:ext cx="8229600" cy="4525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 b="1">
                <a:solidFill>
                  <a:srgbClr val="4820F2"/>
                </a:solidFill>
                <a:latin typeface="Calibri" charset="0"/>
              </a:rPr>
              <a:t>Пахло теплым ржаным хлебом, </a:t>
            </a:r>
            <a:r>
              <a:rPr lang="ru-RU" sz="3200" b="1">
                <a:solidFill>
                  <a:srgbClr val="FF0000"/>
                </a:solidFill>
                <a:latin typeface="Calibri" charset="0"/>
              </a:rPr>
              <a:t>выпекаемым </a:t>
            </a:r>
            <a:r>
              <a:rPr lang="ru-RU" sz="3200" b="1">
                <a:solidFill>
                  <a:srgbClr val="4820F2"/>
                </a:solidFill>
                <a:latin typeface="Calibri" charset="0"/>
              </a:rPr>
              <a:t>в подвале вокзального буфета.</a:t>
            </a:r>
          </a:p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3200">
              <a:solidFill>
                <a:srgbClr val="000000"/>
              </a:solidFill>
              <a:latin typeface="Calibri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1800" smtClean="0"/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428625" y="200025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 b="1">
                <a:solidFill>
                  <a:srgbClr val="4820F2"/>
                </a:solidFill>
                <a:latin typeface="Calibri" charset="0"/>
              </a:rPr>
              <a:t>Тут было много офицеров, </a:t>
            </a:r>
            <a:r>
              <a:rPr lang="ru-RU" sz="3200" b="1">
                <a:solidFill>
                  <a:srgbClr val="FF0000"/>
                </a:solidFill>
                <a:latin typeface="Calibri" charset="0"/>
              </a:rPr>
              <a:t>отличившихся</a:t>
            </a:r>
            <a:r>
              <a:rPr lang="ru-RU" sz="3200" b="1">
                <a:solidFill>
                  <a:srgbClr val="4820F2"/>
                </a:solidFill>
                <a:latin typeface="Calibri" charset="0"/>
              </a:rPr>
              <a:t> в королевских войсках.</a:t>
            </a:r>
          </a:p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3200">
              <a:solidFill>
                <a:srgbClr val="000000"/>
              </a:solidFill>
              <a:latin typeface="Calibri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Calibri"/>
        <a:ea typeface="Microsoft YaHei"/>
        <a:cs typeface="Microsoft YaHei"/>
      </a:majorFont>
      <a:minorFont>
        <a:latin typeface="Calibri"/>
        <a:ea typeface="Microsoft YaHei"/>
        <a:cs typeface="Microsoft YaHei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Calibri"/>
        <a:ea typeface="Microsoft YaHei"/>
        <a:cs typeface="Microsoft YaHei"/>
      </a:majorFont>
      <a:minorFont>
        <a:latin typeface="Calibri"/>
        <a:ea typeface="Microsoft YaHei"/>
        <a:cs typeface="Microsoft YaHei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935</Words>
  <PresentationFormat>Экран (4:3)</PresentationFormat>
  <Paragraphs>143</Paragraphs>
  <Slides>25</Slides>
  <Notes>25</Notes>
  <HiddenSlides>0</HiddenSlides>
  <MMClips>4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25</vt:i4>
      </vt:variant>
    </vt:vector>
  </HeadingPairs>
  <TitlesOfParts>
    <vt:vector size="32" baseType="lpstr">
      <vt:lpstr>Arial</vt:lpstr>
      <vt:lpstr>Microsoft YaHei</vt:lpstr>
      <vt:lpstr>Times New Roman</vt:lpstr>
      <vt:lpstr>Calibri</vt:lpstr>
      <vt:lpstr>Arial Unicode MS</vt:lpstr>
      <vt:lpstr>Тема Office</vt:lpstr>
      <vt:lpstr>1_Тема Office</vt:lpstr>
      <vt:lpstr>Слайд 1</vt:lpstr>
      <vt:lpstr>Тема урока:</vt:lpstr>
      <vt:lpstr> Проблема: </vt:lpstr>
      <vt:lpstr>Алгоритм преобразования:</vt:lpstr>
      <vt:lpstr>Замените  придаточное определительное причастным оборотом.</vt:lpstr>
      <vt:lpstr>Слайд 6</vt:lpstr>
      <vt:lpstr>Слайд 7</vt:lpstr>
      <vt:lpstr>Слайд 8</vt:lpstr>
      <vt:lpstr>Слайд 9</vt:lpstr>
      <vt:lpstr>Слайд 10</vt:lpstr>
      <vt:lpstr>Слайд 11</vt:lpstr>
      <vt:lpstr>А 6 В каком предложении придаточную часть нельзя заменить причастным оборотом?</vt:lpstr>
      <vt:lpstr>Вариант 1</vt:lpstr>
      <vt:lpstr>Вариант 2</vt:lpstr>
      <vt:lpstr>Алгоритм преобразования:</vt:lpstr>
      <vt:lpstr>Вариант 3</vt:lpstr>
      <vt:lpstr>Вариант 4</vt:lpstr>
      <vt:lpstr>Вариант 5</vt:lpstr>
      <vt:lpstr>Вариант 6</vt:lpstr>
      <vt:lpstr>Вариант 7</vt:lpstr>
      <vt:lpstr>Вариант 8</vt:lpstr>
      <vt:lpstr>Вариант 9</vt:lpstr>
      <vt:lpstr>Вариант 10</vt:lpstr>
      <vt:lpstr>Ответы </vt:lpstr>
      <vt:lpstr>Перспектива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Елена</cp:lastModifiedBy>
  <cp:revision>1</cp:revision>
  <cp:lastPrinted>1601-01-01T00:00:00Z</cp:lastPrinted>
  <dcterms:created xsi:type="dcterms:W3CDTF">1601-01-01T00:00:00Z</dcterms:created>
  <dcterms:modified xsi:type="dcterms:W3CDTF">2013-04-14T14:16:28Z</dcterms:modified>
</cp:coreProperties>
</file>