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7" r:id="rId3"/>
    <p:sldId id="262" r:id="rId4"/>
    <p:sldId id="299" r:id="rId5"/>
    <p:sldId id="257" r:id="rId6"/>
    <p:sldId id="259" r:id="rId7"/>
    <p:sldId id="298" r:id="rId8"/>
    <p:sldId id="263" r:id="rId9"/>
    <p:sldId id="300" r:id="rId10"/>
    <p:sldId id="260" r:id="rId11"/>
    <p:sldId id="261" r:id="rId12"/>
    <p:sldId id="264" r:id="rId13"/>
    <p:sldId id="301" r:id="rId14"/>
    <p:sldId id="294" r:id="rId15"/>
    <p:sldId id="265" r:id="rId16"/>
    <p:sldId id="269" r:id="rId17"/>
    <p:sldId id="270" r:id="rId18"/>
    <p:sldId id="271" r:id="rId19"/>
    <p:sldId id="302" r:id="rId20"/>
    <p:sldId id="306" r:id="rId21"/>
    <p:sldId id="295" r:id="rId22"/>
    <p:sldId id="307" r:id="rId23"/>
    <p:sldId id="308" r:id="rId24"/>
    <p:sldId id="314" r:id="rId25"/>
    <p:sldId id="305" r:id="rId26"/>
    <p:sldId id="309" r:id="rId27"/>
    <p:sldId id="313" r:id="rId28"/>
    <p:sldId id="266" r:id="rId29"/>
    <p:sldId id="296" r:id="rId30"/>
    <p:sldId id="26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94660"/>
  </p:normalViewPr>
  <p:slideViewPr>
    <p:cSldViewPr>
      <p:cViewPr>
        <p:scale>
          <a:sx n="76" d="100"/>
          <a:sy n="76" d="100"/>
        </p:scale>
        <p:origin x="-120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66E4E-93F7-4AA6-9EC2-AAD9AFE4202A}" type="datetimeFigureOut">
              <a:rPr lang="ru-RU" smtClean="0"/>
              <a:pPr/>
              <a:t>11.04.2013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523F4-AFB1-488D-81CD-3CA26D2AFF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726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808D3-E961-421C-8DE2-049F298B10A2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808D3-E961-421C-8DE2-049F298B10A2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808D3-E961-421C-8DE2-049F298B10A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808D3-E961-421C-8DE2-049F298B10A2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9808D3-E961-421C-8DE2-049F298B10A2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0523F4-AFB1-488D-81CD-3CA26D2AFFC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5010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4/11/2013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  <a:prstGeom prst="rect">
            <a:avLst/>
          </a:prstGeom>
        </p:spPr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63282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444F8F9-A65C-45C0-BFE1-24AD923F23D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2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>
            <a:alpha val="6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etrad3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260648"/>
            <a:ext cx="8640960" cy="6336704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8" name="Рисунок 7" descr="pen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12360" y="5661248"/>
            <a:ext cx="1032098" cy="8367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9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prv2.lori-images.net/perevaya-ruchka-na-pustoi-stranitse-tetradi-v-lineiku-0002200530-preview.jpg&amp;iorient=&amp;icolor=&amp;site=&amp;text=%D1%82%D0%B5%D1%82%D1%80%D0%B0%D0%B4%D1%8C%20%20%D0%B2%20%D0%BB%D0%B8%D0%BD%D0%B5%D0%B9%D0%BA%D1%83%20%D1%81%20%D1%80%D1%83%D1%87%D0%BA%D0%BE%D0%B9&amp;wp=&amp;pos=4&amp;isize=&amp;type=&amp;recent=&amp;rpt=simage&amp;itype=&amp;nojs=1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prv2.lori-images.net/perevaya-ruchka-na-pustoi-stranitse-tetradi-v-lineiku-0002200530-preview.jpg&amp;iorient=&amp;icolor=&amp;site=&amp;text=%D1%82%D0%B5%D1%82%D1%80%D0%B0%D0%B4%D1%8C%20%20%D0%B2%20%D0%BB%D0%B8%D0%BD%D0%B5%D0%B9%D0%BA%D1%83%20%D1%81%20%D1%80%D1%83%D1%87%D0%BA%D0%BE%D0%B9&amp;wp=&amp;pos=4&amp;isize=&amp;type=&amp;recent=&amp;rpt=simage&amp;itype=&amp;nojs=1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hyperlink" Target="http://images.yandex.ru/yandsearch?p=4&amp;text=%D1%81%D0%BC%D0%B0%D0%B9%D0%BB%D0%B8%D0%BA%D0%B8&amp;noreask=1&amp;img_url=http://smaylik.ru/uploads/posts/2000/619/image.jpg&amp;pos=140&amp;rpt=simage&amp;lr=213" TargetMode="External"/><Relationship Id="rId3" Type="http://schemas.openxmlformats.org/officeDocument/2006/relationships/hyperlink" Target="http://images.yandex.ru/yandsearch?p=1&amp;text=%D1%81%D0%BC%D0%B0%D0%B9%D0%BB%D0%B8%D0%BA%D0%B8&amp;noreask=1&amp;img_url=http://smileys.smileycentral.com/cat/8/8_5_19.gif&amp;pos=45&amp;rpt=simage&amp;lr=213" TargetMode="External"/><Relationship Id="rId7" Type="http://schemas.openxmlformats.org/officeDocument/2006/relationships/hyperlink" Target="http://images.yandex.ru/yandsearch?p=2&amp;text=%D1%81%D0%BC%D0%B0%D0%B9%D0%BB%D0%B8%D0%BA%D0%B8&amp;noreask=1&amp;img_url=http://www.aif.ru/application/public/news/645/fad12078d229098b2376846762f3d7c2_big.jpg&amp;pos=68&amp;rpt=simage&amp;lr=213" TargetMode="External"/><Relationship Id="rId12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hyperlink" Target="http://images.yandex.ru/yandsearch?p=2&amp;text=%D1%81%D0%BC%D0%B0%D0%B9%D0%BB%D0%B8%D0%BA%D0%B8&amp;noreask=1&amp;img_url=http://avapic.ru/blog/wp-content/uploads/2011/08/smiles_207.gif&amp;pos=88&amp;rpt=simage&amp;lr=213" TargetMode="External"/><Relationship Id="rId5" Type="http://schemas.openxmlformats.org/officeDocument/2006/relationships/hyperlink" Target="http://images.yandex.ru/yandsearch?p=1&amp;text=%D1%81%D0%BC%D0%B0%D0%B9%D0%BB%D0%B8%D0%BA%D0%B8&amp;noreask=1&amp;img_url=http://img-fotki.yandex.ru/get/5816/71079315.33/0_98d6d_bded942d_XL&amp;pos=44&amp;rpt=simage&amp;lr=213" TargetMode="External"/><Relationship Id="rId15" Type="http://schemas.openxmlformats.org/officeDocument/2006/relationships/hyperlink" Target="http://images.yandex.ru/yandsearch?p=1&amp;text=%D1%81%D0%BC%D0%B0%D0%B9%D0%BB%D0%B8%D0%BA%D0%B8&amp;noreask=1&amp;img_url=http://i.smiles2k.net/big_smiles/super_smilies096.gif&amp;pos=51&amp;rpt=simage&amp;lr=213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7.jpeg"/><Relationship Id="rId9" Type="http://schemas.openxmlformats.org/officeDocument/2006/relationships/hyperlink" Target="http://images.yandex.ru/yandsearch?p=2&amp;text=%D1%81%D0%BC%D0%B0%D0%B9%D0%BB%D0%B8%D0%BA%D0%B8&amp;noreask=1&amp;img_url=http://userava.ru/diary/wp-content/uploads/2011/03/2100_confused_emotion.jpg&amp;pos=87&amp;rpt=simage&amp;lr=213" TargetMode="External"/><Relationship Id="rId1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img_url=http://thehappybooker.blogs.com/the_happy_booker/images/2007/06/29/signin_book.jpg&amp;iorient=&amp;icolor=&amp;p=1&amp;site=&amp;text=%D0%B3%D0%B8%D1%84%D1%8B%20%D1%82%D0%B5%D1%82%D1%80%D0%B0%D0%B4%D1%8C&amp;wp=&amp;pos=50&amp;isize=&amp;type=&amp;recent=&amp;rpt=simage&amp;itype=&amp;nojs=1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608" y="-1827584"/>
            <a:ext cx="9144000" cy="8064896"/>
          </a:xfrm>
        </p:spPr>
        <p:txBody>
          <a:bodyPr/>
          <a:lstStyle/>
          <a:p>
            <a:r>
              <a:rPr lang="ru-RU" i="1" dirty="0" smtClean="0"/>
              <a:t>Двадцать четвёртое января.</a:t>
            </a:r>
            <a:br>
              <a:rPr lang="ru-RU" i="1" dirty="0" smtClean="0"/>
            </a:br>
            <a:r>
              <a:rPr lang="ru-RU" i="1" dirty="0" smtClean="0"/>
              <a:t>Классная работа.</a:t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437112"/>
            <a:ext cx="3816424" cy="4320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А. С. Грибоедов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«Горе от ума»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( А. А. Чацкий)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844824"/>
            <a:ext cx="84969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Когда в делах - я от веселий прячусь,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Когда дурачиться - дурачусь,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А смешивать два  этих ремесла</a:t>
            </a:r>
            <a:b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200" b="1" dirty="0">
                <a:solidFill>
                  <a:schemeClr val="accent4">
                    <a:lumMod val="75000"/>
                  </a:schemeClr>
                </a:solidFill>
              </a:rPr>
              <a:t>Есть тьма искусников, я не из их числа… </a:t>
            </a:r>
          </a:p>
        </p:txBody>
      </p:sp>
      <p:pic>
        <p:nvPicPr>
          <p:cNvPr id="6" name="Рисунок 5" descr="http://www.maly.ru/!_work/photo/goreotuma1975/00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61047"/>
            <a:ext cx="2943225" cy="271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142984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8000"/>
                </a:solidFill>
              </a:rPr>
              <a:t>СПП с несколькими придаточными.</a:t>
            </a:r>
          </a:p>
          <a:p>
            <a:pPr algn="ctr"/>
            <a:r>
              <a:rPr lang="ru-RU" sz="4000" b="1" i="1" dirty="0" smtClean="0">
                <a:solidFill>
                  <a:srgbClr val="008000"/>
                </a:solidFill>
              </a:rPr>
              <a:t>Виды подчинения придаточных предложений.</a:t>
            </a:r>
            <a:endParaRPr lang="ru-RU" sz="40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29683" y="404664"/>
            <a:ext cx="74888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ТЕМА УРОКА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9" y="3645024"/>
            <a:ext cx="43199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B050"/>
                </a:solidFill>
              </a:rPr>
              <a:t>(соподчинения)</a:t>
            </a: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357422" y="2500306"/>
            <a:ext cx="214314" cy="1071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admin\Desktop\анимашки\children_0149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000504"/>
            <a:ext cx="2786082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00042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ЦЕЛИ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2643182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ЗАДАЧИ  УРОКА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480" y="571480"/>
            <a:ext cx="70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b="1" dirty="0" smtClean="0"/>
              <a:t>Сформировать  понятие </a:t>
            </a:r>
          </a:p>
          <a:p>
            <a:pPr marL="457200" indent="-457200"/>
            <a:r>
              <a:rPr lang="ru-RU" sz="2800" b="1" dirty="0" smtClean="0"/>
              <a:t>     «СПП с несколькими придаточными»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sz="2800" b="1" dirty="0" smtClean="0"/>
              <a:t>Изучить виды подчинения придаточных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sz="2800" b="1" dirty="0" smtClean="0"/>
              <a:t>Развивать  речь, внимание , мышление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43240" y="2643182"/>
            <a:ext cx="55721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Рассмотреть СПП с несколькими придаточными;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Научиться характеризовать синтаксическую структуру СПП с несколькими придаточными;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Потренироваться в определении вида подчинения придаточных и построении схем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Использовать в речи СПП с несколькими придаточными.</a:t>
            </a:r>
            <a:endParaRPr lang="ru-RU" sz="2400" b="1" dirty="0"/>
          </a:p>
        </p:txBody>
      </p:sp>
      <p:pic>
        <p:nvPicPr>
          <p:cNvPr id="6" name="Picture 7" descr="Рисунок4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2705">
            <a:off x="690272" y="3561962"/>
            <a:ext cx="2160588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488832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РАБОТА В ПАРАХ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ЛИСТ ЗАДАНИЙ №1</a:t>
            </a:r>
            <a:endParaRPr lang="ru-RU" sz="28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0342" y="2342867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Вывесить схему – эталон на каждый вид подчинения придаточных , дав ему своё название.</a:t>
            </a:r>
            <a:endParaRPr lang="ru-RU" sz="3600" b="1" dirty="0"/>
          </a:p>
        </p:txBody>
      </p:sp>
      <p:pic>
        <p:nvPicPr>
          <p:cNvPr id="5" name="Picture 2" descr="C:\Users\admin\Desktop\анимашки\304879852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500438"/>
            <a:ext cx="2752752" cy="23574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912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488832" cy="85010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РАБОТА С УЧЕБНИКОМ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353794"/>
            <a:ext cx="864096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стр.86-87- </a:t>
            </a:r>
          </a:p>
          <a:p>
            <a:r>
              <a:rPr lang="ru-RU" sz="3600" b="1" dirty="0" smtClean="0"/>
              <a:t>№</a:t>
            </a:r>
            <a:r>
              <a:rPr lang="ru-RU" sz="3600" b="1" dirty="0"/>
              <a:t>1-3-без правил в рамках и </a:t>
            </a:r>
            <a:r>
              <a:rPr lang="ru-RU" sz="3600" b="1" dirty="0" smtClean="0"/>
              <a:t>примечаний</a:t>
            </a:r>
            <a:endParaRPr lang="ru-RU" sz="3600" b="1" dirty="0"/>
          </a:p>
          <a:p>
            <a:r>
              <a:rPr lang="ru-RU" sz="3600" dirty="0"/>
              <a:t>       </a:t>
            </a:r>
            <a:endParaRPr lang="ru-RU" sz="3600" dirty="0" smtClean="0"/>
          </a:p>
          <a:p>
            <a:endParaRPr lang="ru-RU" sz="3600" b="1" dirty="0" smtClean="0"/>
          </a:p>
          <a:p>
            <a:r>
              <a:rPr lang="ru-RU" sz="3600" b="1" dirty="0"/>
              <a:t> </a:t>
            </a:r>
            <a:r>
              <a:rPr lang="ru-RU" sz="3600" b="1" dirty="0" smtClean="0"/>
              <a:t>             Если </a:t>
            </a:r>
            <a:r>
              <a:rPr lang="ru-RU" sz="3600" b="1" dirty="0"/>
              <a:t>возникли затруднения</a:t>
            </a:r>
            <a:r>
              <a:rPr lang="ru-RU" sz="3600" b="1" dirty="0" smtClean="0"/>
              <a:t>,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         обратитесь к </a:t>
            </a:r>
            <a:r>
              <a:rPr lang="ru-RU" sz="3600" b="1" dirty="0"/>
              <a:t>дополнительному  </a:t>
            </a:r>
            <a:endParaRPr lang="ru-RU" sz="3600" b="1" dirty="0" smtClean="0"/>
          </a:p>
          <a:p>
            <a:r>
              <a:rPr lang="ru-RU" sz="3600" b="1" dirty="0" smtClean="0">
                <a:solidFill>
                  <a:srgbClr val="C00000"/>
                </a:solidFill>
              </a:rPr>
              <a:t>          листу теории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sp>
        <p:nvSpPr>
          <p:cNvPr id="5" name="7-конечная звезда 4"/>
          <p:cNvSpPr/>
          <p:nvPr/>
        </p:nvSpPr>
        <p:spPr>
          <a:xfrm>
            <a:off x="539552" y="2881753"/>
            <a:ext cx="914400" cy="914400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C:\Users\admin\Desktop\анимашки\children_01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7984" y="214290"/>
            <a:ext cx="2071734" cy="17859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41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57200"/>
            <a:ext cx="8229600" cy="955675"/>
          </a:xfrm>
        </p:spPr>
        <p:txBody>
          <a:bodyPr/>
          <a:lstStyle/>
          <a:p>
            <a:r>
              <a:rPr lang="ru-RU" b="1" dirty="0"/>
              <a:t>     </a:t>
            </a:r>
            <a:r>
              <a:rPr lang="ru-RU" b="1" dirty="0">
                <a:solidFill>
                  <a:srgbClr val="990033"/>
                </a:solidFill>
              </a:rPr>
              <a:t>Гимнастика для глаз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785926"/>
            <a:ext cx="8229600" cy="4525963"/>
          </a:xfrm>
        </p:spPr>
        <p:txBody>
          <a:bodyPr/>
          <a:lstStyle/>
          <a:p>
            <a:r>
              <a:rPr lang="ru-RU" b="1" dirty="0"/>
              <a:t>1</a:t>
            </a:r>
            <a:r>
              <a:rPr lang="ru-RU" dirty="0"/>
              <a:t>.   </a:t>
            </a:r>
            <a:r>
              <a:rPr lang="ru-RU" b="1" dirty="0"/>
              <a:t>Резкие повороты вправо  и влево. Взгляд по ходу движения (5раз).</a:t>
            </a:r>
          </a:p>
          <a:p>
            <a:r>
              <a:rPr lang="ru-RU" b="1" dirty="0"/>
              <a:t>2. Крепко зажмурить глаза на 5 сек. Затем открыть (3-4 раза).</a:t>
            </a:r>
          </a:p>
          <a:p>
            <a:r>
              <a:rPr lang="ru-RU" b="1" dirty="0"/>
              <a:t>3. Круговые движения глазами в одном, а затем в другом направлении (5 раз).</a:t>
            </a:r>
          </a:p>
          <a:p>
            <a:pPr>
              <a:buFontTx/>
              <a:buNone/>
            </a:pPr>
            <a:endParaRPr lang="ru-RU" b="1" dirty="0"/>
          </a:p>
          <a:p>
            <a:endParaRPr lang="ru-RU" b="1" dirty="0"/>
          </a:p>
        </p:txBody>
      </p:sp>
      <p:pic>
        <p:nvPicPr>
          <p:cNvPr id="94212" name="Picture 4" descr="0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285728"/>
            <a:ext cx="25908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06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344816" cy="85010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АЛГОРИТМ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85860"/>
            <a:ext cx="85725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Найти границы главного и придаточных предложений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Задать вопросы от главного предложения к придаточным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…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/>
              <a:t>…</a:t>
            </a:r>
            <a:endParaRPr lang="ru-RU" sz="2800" b="1" dirty="0"/>
          </a:p>
        </p:txBody>
      </p:sp>
      <p:pic>
        <p:nvPicPr>
          <p:cNvPr id="5" name="Picture 4" descr="C41-13 ко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59" y="3041562"/>
            <a:ext cx="3286148" cy="3346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156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вид?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85926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[    ] ,   (       ), (        ), (         )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endParaRPr lang="ru-RU" sz="40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2" name="Выгнутая вверх стрелка 31"/>
          <p:cNvSpPr/>
          <p:nvPr/>
        </p:nvSpPr>
        <p:spPr>
          <a:xfrm>
            <a:off x="857224" y="2500306"/>
            <a:ext cx="1571636" cy="42862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Выгнутая вверх стрелка 34"/>
          <p:cNvSpPr/>
          <p:nvPr/>
        </p:nvSpPr>
        <p:spPr>
          <a:xfrm>
            <a:off x="928662" y="1928802"/>
            <a:ext cx="4643470" cy="802958"/>
          </a:xfrm>
          <a:prstGeom prst="curvedDownArrow">
            <a:avLst>
              <a:gd name="adj1" fmla="val 25000"/>
              <a:gd name="adj2" fmla="val 50000"/>
              <a:gd name="adj3" fmla="val 606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верх стрелка 35"/>
          <p:cNvSpPr/>
          <p:nvPr/>
        </p:nvSpPr>
        <p:spPr>
          <a:xfrm>
            <a:off x="571472" y="1428736"/>
            <a:ext cx="3714776" cy="150019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7215206" y="1500174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0" name="Блок-схема: процесс 39"/>
          <p:cNvSpPr/>
          <p:nvPr/>
        </p:nvSpPr>
        <p:spPr>
          <a:xfrm>
            <a:off x="6429388" y="3000372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42" name="Блок-схема: процесс 41"/>
          <p:cNvSpPr/>
          <p:nvPr/>
        </p:nvSpPr>
        <p:spPr>
          <a:xfrm>
            <a:off x="7786710" y="3000372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44" name="Стрелка вниз 43"/>
          <p:cNvSpPr/>
          <p:nvPr/>
        </p:nvSpPr>
        <p:spPr>
          <a:xfrm rot="2331333">
            <a:off x="7248877" y="1951041"/>
            <a:ext cx="399417" cy="9314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низ 46"/>
          <p:cNvSpPr/>
          <p:nvPr/>
        </p:nvSpPr>
        <p:spPr>
          <a:xfrm rot="19616274" flipH="1">
            <a:off x="7864943" y="2009640"/>
            <a:ext cx="301616" cy="900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Блок-схема: процесс 47"/>
          <p:cNvSpPr/>
          <p:nvPr/>
        </p:nvSpPr>
        <p:spPr>
          <a:xfrm>
            <a:off x="7215206" y="4357694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9" name="Стрелка вниз 48"/>
          <p:cNvSpPr/>
          <p:nvPr/>
        </p:nvSpPr>
        <p:spPr>
          <a:xfrm>
            <a:off x="7500957" y="2214554"/>
            <a:ext cx="285753" cy="204997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142976" y="4714884"/>
            <a:ext cx="6000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8000"/>
                </a:solidFill>
              </a:rPr>
              <a:t>однородное подчинение</a:t>
            </a:r>
            <a:endParaRPr lang="ru-RU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7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 это какой вид подчинения?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643050"/>
            <a:ext cx="8820472" cy="4525963"/>
          </a:xfrm>
        </p:spPr>
        <p:txBody>
          <a:bodyPr/>
          <a:lstStyle/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en-US" b="1" dirty="0" smtClean="0">
                <a:solidFill>
                  <a:srgbClr val="C00000"/>
                </a:solidFill>
              </a:rPr>
              <a:t>[      ], (        ), (           )</a:t>
            </a:r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8000"/>
                </a:solidFill>
              </a:rPr>
              <a:t>параллельное подчинение</a:t>
            </a:r>
          </a:p>
          <a:p>
            <a:pPr marL="0" indent="0">
              <a:buNone/>
            </a:pPr>
            <a:r>
              <a:rPr lang="ru-RU" b="1" smtClean="0">
                <a:solidFill>
                  <a:srgbClr val="008000"/>
                </a:solidFill>
              </a:rPr>
              <a:t>(неоднородное)</a:t>
            </a:r>
            <a:endParaRPr lang="ru-RU" b="1" dirty="0" smtClean="0">
              <a:solidFill>
                <a:srgbClr val="00800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</a:endParaRP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000100" y="2000240"/>
            <a:ext cx="1428760" cy="357190"/>
          </a:xfrm>
          <a:prstGeom prst="curvedDownArrow">
            <a:avLst>
              <a:gd name="adj1" fmla="val 50000"/>
              <a:gd name="adj2" fmla="val 50000"/>
              <a:gd name="adj3" fmla="val 210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1428728" y="1714488"/>
            <a:ext cx="2428892" cy="57150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6429388" y="1785926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786446" y="3357562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7072330" y="3357562"/>
            <a:ext cx="914400" cy="64294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6215074" y="2428868"/>
            <a:ext cx="357190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flipH="1">
            <a:off x="7143768" y="2428868"/>
            <a:ext cx="357190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74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Самый простой вид подчинения…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en-US" sz="4000" b="1" dirty="0" smtClean="0">
                <a:solidFill>
                  <a:srgbClr val="C00000"/>
                </a:solidFill>
              </a:rPr>
              <a:t>[      ],  (       ), (        )</a:t>
            </a:r>
          </a:p>
          <a:p>
            <a:pPr marL="0" indent="0">
              <a:buNone/>
            </a:pP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1214414" y="1785926"/>
            <a:ext cx="1571636" cy="500066"/>
          </a:xfrm>
          <a:prstGeom prst="curvedDownArrow">
            <a:avLst>
              <a:gd name="adj1" fmla="val 50000"/>
              <a:gd name="adj2" fmla="val 50000"/>
              <a:gd name="adj3" fmla="val 2109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3071802" y="1571612"/>
            <a:ext cx="1571636" cy="71438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7000892" y="1785926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7215206" y="2500306"/>
            <a:ext cx="357190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7000892" y="3214686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7215206" y="3857628"/>
            <a:ext cx="357190" cy="7143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7000892" y="4643446"/>
            <a:ext cx="914400" cy="61264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3643314"/>
            <a:ext cx="592935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8000"/>
                </a:solidFill>
              </a:rPr>
              <a:t>последовательное подчинение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88226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640960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281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ВЗАИМОПРОВЕРКА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5" name="Picture 4" descr="12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93"/>
          <a:stretch>
            <a:fillRect/>
          </a:stretch>
        </p:blipFill>
        <p:spPr bwMode="auto">
          <a:xfrm>
            <a:off x="5857884" y="3786190"/>
            <a:ext cx="2314575" cy="263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14282" y="2428868"/>
            <a:ext cx="6572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последовательное подчинение –  </a:t>
            </a:r>
            <a:r>
              <a:rPr lang="ru-RU" sz="4000" b="1" dirty="0" smtClean="0">
                <a:solidFill>
                  <a:srgbClr val="008000"/>
                </a:solidFill>
              </a:rPr>
              <a:t>2,3,4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86124"/>
            <a:ext cx="6072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параллельное</a:t>
            </a:r>
            <a:r>
              <a:rPr lang="ru-RU" b="1" dirty="0" smtClean="0"/>
              <a:t> </a:t>
            </a:r>
            <a:r>
              <a:rPr lang="ru-RU" sz="2800" b="1" dirty="0" smtClean="0"/>
              <a:t>подчинение –  </a:t>
            </a:r>
            <a:r>
              <a:rPr lang="ru-RU" sz="4000" b="1" dirty="0" smtClean="0">
                <a:solidFill>
                  <a:srgbClr val="008000"/>
                </a:solidFill>
              </a:rPr>
              <a:t>1,5,8</a:t>
            </a:r>
            <a:endParaRPr lang="ru-RU" sz="2800" b="1" dirty="0" smtClean="0">
              <a:solidFill>
                <a:srgbClr val="008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071942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однородное</a:t>
            </a:r>
            <a:r>
              <a:rPr lang="ru-RU" b="1" dirty="0" smtClean="0"/>
              <a:t> </a:t>
            </a:r>
            <a:r>
              <a:rPr lang="ru-RU" sz="2800" b="1" dirty="0" smtClean="0"/>
              <a:t>подчинение –   </a:t>
            </a:r>
            <a:r>
              <a:rPr lang="ru-RU" sz="4000" b="1" dirty="0" smtClean="0">
                <a:solidFill>
                  <a:srgbClr val="008000"/>
                </a:solidFill>
              </a:rPr>
              <a:t>6,7</a:t>
            </a:r>
            <a:endParaRPr lang="ru-RU" sz="28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94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i="1" dirty="0"/>
              <a:t>Двадцать четвёртое января.</a:t>
            </a:r>
            <a:br>
              <a:rPr lang="ru-RU" sz="4800" i="1" dirty="0"/>
            </a:br>
            <a:r>
              <a:rPr lang="ru-RU" sz="4800" i="1" dirty="0"/>
              <a:t>Классная работа.</a:t>
            </a:r>
            <a:br>
              <a:rPr lang="ru-RU" sz="4800" i="1" dirty="0"/>
            </a:br>
            <a:endParaRPr lang="ru-RU" sz="48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393471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ОПРОС</a:t>
            </a:r>
          </a:p>
        </p:txBody>
      </p:sp>
      <p:pic>
        <p:nvPicPr>
          <p:cNvPr id="5" name="Picture 2" descr="C:\Users\admin\Desktop\анимашки\61444841.gif"/>
          <p:cNvPicPr>
            <a:picLocks noGrp="1" noChangeAspect="1" noChangeArrowheads="1" noCrop="1"/>
          </p:cNvPicPr>
          <p:nvPr>
            <p:ph type="tbl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5214" y="3356992"/>
            <a:ext cx="3541564" cy="26642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301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142984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ЦЕЛИ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3071810"/>
            <a:ext cx="32397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ЗАДАЧИ  УРОКА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1214422"/>
            <a:ext cx="70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800" b="1" dirty="0" smtClean="0"/>
              <a:t>Сформировать  понятие </a:t>
            </a:r>
          </a:p>
          <a:p>
            <a:pPr marL="457200" indent="-457200"/>
            <a:r>
              <a:rPr lang="ru-RU" sz="2800" b="1" dirty="0" smtClean="0"/>
              <a:t>     «СПП с несколькими придаточными»</a:t>
            </a:r>
          </a:p>
          <a:p>
            <a:pPr marL="457200" indent="-457200">
              <a:buFont typeface="+mj-lt"/>
              <a:buAutoNum type="arabicPeriod" startAt="2"/>
            </a:pPr>
            <a:r>
              <a:rPr lang="ru-RU" sz="2800" b="1" dirty="0" smtClean="0"/>
              <a:t>Изучить виды подчинения придаточных</a:t>
            </a:r>
          </a:p>
          <a:p>
            <a:pPr marL="457200" indent="-457200">
              <a:buFont typeface="+mj-lt"/>
              <a:buAutoNum type="arabicPeriod" startAt="3"/>
            </a:pPr>
            <a:r>
              <a:rPr lang="ru-RU" sz="2800" b="1" dirty="0" smtClean="0"/>
              <a:t>Развивать  речь, внимание , мышление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00364" y="3143248"/>
            <a:ext cx="55721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Рассмотреть СПП с несколькими придаточными;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Научиться характеризовать синтаксическую структуру СПП с несколькими придаточными;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Потренироваться в определении вида подчинения придаточных и построении схем</a:t>
            </a: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ru-RU" sz="2400" b="1" dirty="0" smtClean="0"/>
              <a:t>Использовать в речи СПП с несколькими придаточными.</a:t>
            </a:r>
            <a:endParaRPr lang="ru-RU" sz="2400" b="1" dirty="0"/>
          </a:p>
        </p:txBody>
      </p:sp>
      <p:pic>
        <p:nvPicPr>
          <p:cNvPr id="6" name="Picture 7" descr="Рисунок4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52705">
            <a:off x="453397" y="4426735"/>
            <a:ext cx="2160588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28794" y="500042"/>
            <a:ext cx="57316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ПОДВЕДЁМ ИТОГИ УРОКА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214282" y="188913"/>
            <a:ext cx="8534431" cy="64801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FF0066"/>
                </a:solidFill>
              </a:rPr>
              <a:t>			</a:t>
            </a:r>
            <a:r>
              <a:rPr lang="ru-RU" sz="4000" b="1" dirty="0" smtClean="0">
                <a:solidFill>
                  <a:srgbClr val="FF0066"/>
                </a:solidFill>
              </a:rPr>
              <a:t>	                                           </a:t>
            </a:r>
            <a:r>
              <a:rPr lang="ru-RU" sz="3600" b="1" i="1" dirty="0" smtClean="0">
                <a:solidFill>
                  <a:srgbClr val="C00000"/>
                </a:solidFill>
              </a:rPr>
              <a:t>СПП с несколькими придаточными</a:t>
            </a:r>
            <a:r>
              <a:rPr lang="ru-RU" sz="3600" dirty="0" smtClean="0">
                <a:solidFill>
                  <a:srgbClr val="C00000"/>
                </a:solidFill>
              </a:rPr>
              <a:t> - </a:t>
            </a:r>
            <a:r>
              <a:rPr lang="ru-RU" sz="3600" b="1" dirty="0" smtClean="0"/>
              <a:t>такое СПП, в котором  … предложения могут  …  к главному </a:t>
            </a:r>
          </a:p>
          <a:p>
            <a:pPr>
              <a:buFont typeface="Wingdings" pitchFamily="2" charset="2"/>
              <a:buNone/>
            </a:pPr>
            <a:r>
              <a:rPr lang="ru-RU" sz="3600" b="1" dirty="0" smtClean="0"/>
              <a:t>   при помощи  …  подчинения, </a:t>
            </a:r>
          </a:p>
          <a:p>
            <a:pPr>
              <a:buFont typeface="Wingdings" pitchFamily="2" charset="2"/>
              <a:buNone/>
            </a:pPr>
            <a:r>
              <a:rPr lang="ru-RU" sz="3600" b="1" dirty="0" smtClean="0"/>
              <a:t>    … подчинения </a:t>
            </a:r>
          </a:p>
          <a:p>
            <a:pPr>
              <a:buFont typeface="Wingdings" pitchFamily="2" charset="2"/>
              <a:buNone/>
            </a:pPr>
            <a:r>
              <a:rPr lang="ru-RU" sz="3600" b="1" dirty="0" smtClean="0"/>
              <a:t>    и … подчинения.</a:t>
            </a:r>
            <a:endParaRPr lang="ru-RU" sz="3600" b="1" dirty="0"/>
          </a:p>
        </p:txBody>
      </p:sp>
      <p:pic>
        <p:nvPicPr>
          <p:cNvPr id="3" name="Picture 2" descr="C:\Users\admin\Desktop\анимашки\children_00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643314"/>
            <a:ext cx="3500462" cy="2143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0545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14422"/>
            <a:ext cx="8892480" cy="52608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</a:rPr>
              <a:t>Виды подчинения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</a:rPr>
              <a:t>Однородное   </a:t>
            </a:r>
            <a:r>
              <a:rPr lang="ru-RU" b="1" dirty="0" smtClean="0"/>
              <a:t>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параллельное</a:t>
            </a:r>
          </a:p>
          <a:p>
            <a:pPr marL="0" indent="0">
              <a:buNone/>
            </a:pPr>
            <a:r>
              <a:rPr lang="ru-RU" b="1" dirty="0" smtClean="0"/>
              <a:t>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последовательное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928794" y="2143116"/>
            <a:ext cx="357190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14810" y="2000240"/>
            <a:ext cx="413194" cy="21214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643702" y="2143116"/>
            <a:ext cx="35719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86116" y="785794"/>
            <a:ext cx="2214578" cy="10715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643306" y="2428868"/>
            <a:ext cx="135732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000364" y="5357826"/>
            <a:ext cx="1000132" cy="78581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643306" y="3786190"/>
            <a:ext cx="1357322" cy="8572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572000" y="5357826"/>
            <a:ext cx="1000132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214810" y="2000240"/>
            <a:ext cx="214314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286248" y="3429000"/>
            <a:ext cx="21431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571868" y="4643446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857752" y="4643446"/>
            <a:ext cx="28575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572264" y="214290"/>
            <a:ext cx="1143008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Б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И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В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Е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14422"/>
            <a:ext cx="8892480" cy="52608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8000"/>
                </a:solidFill>
              </a:rPr>
              <a:t>Виды подчинения</a:t>
            </a:r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     </a:t>
            </a:r>
            <a:r>
              <a:rPr lang="ru-RU" b="1" dirty="0" smtClean="0">
                <a:solidFill>
                  <a:srgbClr val="C00000"/>
                </a:solidFill>
              </a:rPr>
              <a:t>Однородное   </a:t>
            </a:r>
            <a:r>
              <a:rPr lang="ru-RU" b="1" dirty="0" smtClean="0"/>
              <a:t>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параллельное</a:t>
            </a:r>
          </a:p>
          <a:p>
            <a:pPr marL="0" indent="0">
              <a:buNone/>
            </a:pPr>
            <a:r>
              <a:rPr lang="ru-RU" b="1" dirty="0" smtClean="0"/>
              <a:t>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последовательное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928794" y="2143116"/>
            <a:ext cx="357190" cy="15001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214810" y="2000240"/>
            <a:ext cx="413194" cy="21214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643702" y="2143116"/>
            <a:ext cx="357190" cy="14287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6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08720"/>
            <a:ext cx="7981656" cy="85010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Нет </a:t>
            </a:r>
            <a:r>
              <a:rPr lang="ru-RU" b="1" dirty="0"/>
              <a:t>силы более могучей, чем знание; человек, вооруженный знанием, - </a:t>
            </a:r>
            <a:r>
              <a:rPr lang="ru-RU" b="1" dirty="0" smtClean="0"/>
              <a:t>непобедим.</a:t>
            </a:r>
            <a:endParaRPr lang="ru-RU" b="1" dirty="0"/>
          </a:p>
        </p:txBody>
      </p:sp>
      <p:pic>
        <p:nvPicPr>
          <p:cNvPr id="1026" name="Picture 2" descr="http://www.cirota.ru/forum/images/11/1118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643182"/>
            <a:ext cx="2857520" cy="3613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86314" y="414338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А.М.ГОРЬКИЙ</a:t>
            </a:r>
            <a:endParaRPr lang="ru-RU" sz="3600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2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392314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САМООЦЕНКА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281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РАБОЧИЙ ЛИСТ УРОКА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4" descr="http://im8-tub-ru.yandex.net/i?id=475823792-50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071810"/>
            <a:ext cx="3429024" cy="27391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09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7392314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 ЗАДАНИЕ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772816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РАБОЧИЙ ЛИСТ УРОКА 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6" name="Picture 4" descr="http://im8-tub-ru.yandex.net/i?id=475823792-50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071810"/>
            <a:ext cx="3429024" cy="27391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098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3-tub-ru.yandex.net/i?id=129262147-37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857222"/>
            <a:ext cx="2071702" cy="207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4-tub-ru.yandex.net/i?id=32563529-12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46" y="2714620"/>
            <a:ext cx="2500330" cy="1875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7-tub-ru.yandex.net/i?id=321099080-31-72&amp;n=21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6" y="2643182"/>
            <a:ext cx="2071690" cy="172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5-tub-ru.yandex.net/i?id=417194688-37-72&amp;n=21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4357694"/>
            <a:ext cx="2486030" cy="207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5-tub-ru.yandex.net/i?id=165565470-22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14883"/>
            <a:ext cx="2571768" cy="176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8-tub-ru.yandex.net/i?id=125490090-60-72&amp;n=21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5" y="500042"/>
            <a:ext cx="2720343" cy="171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0-tub-ru.yandex.net/i?id=5879723-51-72&amp;n=21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7" y="571480"/>
            <a:ext cx="2186955" cy="200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2910" y="57148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1.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428604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2.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72462" y="150017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3.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6314" y="371475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4.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858148" y="3786190"/>
            <a:ext cx="71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5.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14612" y="5572140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6.</a:t>
            </a:r>
            <a:endParaRPr lang="ru-RU" sz="3600" b="1" dirty="0">
              <a:solidFill>
                <a:srgbClr val="660033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86644" y="550070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660033"/>
                </a:solidFill>
              </a:rPr>
              <a:t>7.</a:t>
            </a:r>
            <a:endParaRPr lang="ru-RU" sz="3600" b="1" dirty="0">
              <a:solidFill>
                <a:srgbClr val="660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9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67" name="Group 5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748911"/>
              </p:ext>
            </p:extLst>
          </p:nvPr>
        </p:nvGraphicFramePr>
        <p:xfrm>
          <a:off x="214282" y="214290"/>
          <a:ext cx="8713788" cy="6406896"/>
        </p:xfrm>
        <a:graphic>
          <a:graphicData uri="http://schemas.openxmlformats.org/drawingml/2006/table">
            <a:tbl>
              <a:tblPr/>
              <a:tblGrid>
                <a:gridCol w="4500594"/>
                <a:gridCol w="4213194"/>
              </a:tblGrid>
              <a:tr h="5170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 На уроке я работал(а)</a:t>
                      </a:r>
                      <a:b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Своей работой на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уроке я</a:t>
                      </a:r>
                      <a:b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Материал урока мне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был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Домашнее задание мне кажется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активно / пассивно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доволен / не доволен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понятен / непонятен</a:t>
                      </a:r>
                      <a:b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полезен / бесполезен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легким / трудным</a:t>
                      </a:r>
                      <a:b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интересным/</a:t>
                      </a:r>
                      <a:r>
                        <a:rPr kumimoji="0" lang="ru-RU" sz="2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неинте-ресным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.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Picture 2" descr="C:\Users\admin\Desktop\анимашки\47429425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857760"/>
            <a:ext cx="1262067" cy="15001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7440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53735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БЛИЦ - ОПРОС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23728" y="1680528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Самопроверка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3212976"/>
            <a:ext cx="62646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101  101  1001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admin\Desktop\анимашки\2777839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4357694"/>
            <a:ext cx="2786082" cy="1857364"/>
          </a:xfrm>
          <a:prstGeom prst="rect">
            <a:avLst/>
          </a:prstGeom>
          <a:noFill/>
        </p:spPr>
      </p:pic>
      <p:pic>
        <p:nvPicPr>
          <p:cNvPr id="7" name="Picture 2" descr="C:\Users\admin\Desktop\анимашки\2777839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549734" flipV="1">
            <a:off x="411260" y="791158"/>
            <a:ext cx="2168903" cy="1566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176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 СПАСИБО ЗА УРОК!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pou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71736" y="2214554"/>
            <a:ext cx="3529013" cy="30368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94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i="1" dirty="0"/>
              <a:t>Двадцать четвёртое января.</a:t>
            </a:r>
            <a:br>
              <a:rPr lang="ru-RU" sz="4800" i="1" dirty="0"/>
            </a:br>
            <a:r>
              <a:rPr lang="ru-RU" sz="4800" i="1" dirty="0"/>
              <a:t>Классная работа.</a:t>
            </a:r>
            <a:br>
              <a:rPr lang="ru-RU" sz="4800" i="1" dirty="0"/>
            </a:br>
            <a:endParaRPr lang="ru-RU" sz="48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393471"/>
            <a:ext cx="85689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Проверка домашнего задания.</a:t>
            </a:r>
            <a:br>
              <a:rPr lang="ru-RU" sz="4400" b="1" dirty="0">
                <a:solidFill>
                  <a:srgbClr val="C00000"/>
                </a:solidFill>
              </a:rPr>
            </a:br>
            <a:endParaRPr lang="ru-RU" sz="4400" dirty="0"/>
          </a:p>
        </p:txBody>
      </p:sp>
      <p:pic>
        <p:nvPicPr>
          <p:cNvPr id="90118" name="Picture 6" descr="http://im5-tub-ru.yandex.net/i?id=163322989-61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80295" y="3270521"/>
            <a:ext cx="3491903" cy="2658809"/>
          </a:xfrm>
          <a:prstGeom prst="rect">
            <a:avLst/>
          </a:prstGeom>
          <a:noFill/>
        </p:spPr>
      </p:pic>
      <p:sp>
        <p:nvSpPr>
          <p:cNvPr id="13" name="Таблица 12"/>
          <p:cNvSpPr>
            <a:spLocks noGrp="1"/>
          </p:cNvSpPr>
          <p:nvPr>
            <p:ph type="tbl" idx="1"/>
          </p:nvPr>
        </p:nvSpPr>
        <p:spPr>
          <a:xfrm>
            <a:off x="428596" y="1643050"/>
            <a:ext cx="8229600" cy="4525963"/>
          </a:xfrm>
        </p:spPr>
      </p:sp>
    </p:spTree>
    <p:extLst>
      <p:ext uri="{BB962C8B-B14F-4D97-AF65-F5344CB8AC3E}">
        <p14:creationId xmlns:p14="http://schemas.microsoft.com/office/powerpoint/2010/main" val="169778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53735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3816424" cy="5016758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Причины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Времени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Определительное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Степени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Уступки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Причины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3928" y="1278621"/>
            <a:ext cx="43924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Определительное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Определительное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Изъяснительное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Цели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Времени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11"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Причины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476672"/>
            <a:ext cx="7320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Тренировочная работа(ГИА)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269341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4">
                    <a:lumMod val="75000"/>
                  </a:schemeClr>
                </a:solidFill>
              </a:rPr>
              <a:t>ВАРИАНТ 1</a:t>
            </a:r>
            <a:endParaRPr lang="ru-RU" sz="32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1316330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4">
                    <a:lumMod val="75000"/>
                  </a:schemeClr>
                </a:solidFill>
              </a:rPr>
              <a:t>ВАРИАНТ 2</a:t>
            </a:r>
            <a:endParaRPr lang="ru-RU" sz="32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1988840"/>
            <a:ext cx="316835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А1 – </a:t>
            </a:r>
            <a:r>
              <a:rPr lang="ru-RU" sz="4000" b="1" dirty="0" smtClean="0">
                <a:solidFill>
                  <a:srgbClr val="C00000"/>
                </a:solidFill>
              </a:rPr>
              <a:t>3</a:t>
            </a:r>
          </a:p>
          <a:p>
            <a:r>
              <a:rPr lang="ru-RU" sz="4000" b="1" dirty="0" smtClean="0"/>
              <a:t>А2 – </a:t>
            </a:r>
            <a:r>
              <a:rPr lang="ru-RU" sz="4000" b="1" dirty="0" smtClean="0">
                <a:solidFill>
                  <a:srgbClr val="C00000"/>
                </a:solidFill>
              </a:rPr>
              <a:t>2</a:t>
            </a:r>
          </a:p>
          <a:p>
            <a:r>
              <a:rPr lang="ru-RU" sz="4000" b="1" dirty="0" smtClean="0"/>
              <a:t>А3 – </a:t>
            </a:r>
            <a:r>
              <a:rPr lang="ru-RU" sz="4000" b="1" dirty="0" smtClean="0">
                <a:solidFill>
                  <a:srgbClr val="C00000"/>
                </a:solidFill>
              </a:rPr>
              <a:t>3</a:t>
            </a:r>
          </a:p>
          <a:p>
            <a:r>
              <a:rPr lang="ru-RU" sz="4000" b="1" dirty="0" smtClean="0"/>
              <a:t>А4 – </a:t>
            </a:r>
            <a:r>
              <a:rPr lang="ru-RU" sz="4000" b="1" dirty="0" smtClean="0">
                <a:solidFill>
                  <a:srgbClr val="C00000"/>
                </a:solidFill>
              </a:rPr>
              <a:t>4</a:t>
            </a:r>
          </a:p>
          <a:p>
            <a:r>
              <a:rPr lang="ru-RU" sz="4000" b="1" dirty="0" smtClean="0"/>
              <a:t>А5 – </a:t>
            </a:r>
            <a:r>
              <a:rPr lang="ru-RU" sz="4000" b="1" dirty="0" smtClean="0">
                <a:solidFill>
                  <a:srgbClr val="C00000"/>
                </a:solidFill>
              </a:rPr>
              <a:t>2</a:t>
            </a:r>
          </a:p>
          <a:p>
            <a:r>
              <a:rPr lang="ru-RU" sz="4000" b="1" dirty="0" smtClean="0"/>
              <a:t>А6 – </a:t>
            </a:r>
            <a:r>
              <a:rPr lang="ru-RU" sz="4000" b="1" dirty="0" smtClean="0">
                <a:solidFill>
                  <a:srgbClr val="C00000"/>
                </a:solidFill>
              </a:rPr>
              <a:t>1</a:t>
            </a:r>
          </a:p>
          <a:p>
            <a:r>
              <a:rPr lang="ru-RU" sz="4000" b="1" dirty="0" smtClean="0"/>
              <a:t>А7 – </a:t>
            </a:r>
            <a:r>
              <a:rPr lang="ru-RU" sz="4000" b="1" dirty="0" smtClean="0">
                <a:solidFill>
                  <a:srgbClr val="C00000"/>
                </a:solidFill>
              </a:rPr>
              <a:t>4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268151" y="2037212"/>
            <a:ext cx="273630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А1 – </a:t>
            </a:r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4000" b="1" dirty="0"/>
              <a:t>А2 – </a:t>
            </a:r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4000" b="1" dirty="0"/>
              <a:t>А3 – </a:t>
            </a:r>
            <a:r>
              <a:rPr lang="ru-RU" sz="4000" b="1" dirty="0">
                <a:solidFill>
                  <a:srgbClr val="C00000"/>
                </a:solidFill>
              </a:rPr>
              <a:t>3</a:t>
            </a:r>
          </a:p>
          <a:p>
            <a:r>
              <a:rPr lang="ru-RU" sz="4000" b="1" dirty="0"/>
              <a:t>А4 – </a:t>
            </a:r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4000" b="1" dirty="0"/>
              <a:t>А5 – </a:t>
            </a:r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4000" b="1" dirty="0"/>
              <a:t>А6 – </a:t>
            </a:r>
            <a:r>
              <a:rPr lang="ru-RU" sz="4000" b="1" dirty="0">
                <a:solidFill>
                  <a:srgbClr val="C00000"/>
                </a:solidFill>
              </a:rPr>
              <a:t>1</a:t>
            </a:r>
          </a:p>
          <a:p>
            <a:r>
              <a:rPr lang="ru-RU" sz="4000" b="1" dirty="0"/>
              <a:t>А7 – </a:t>
            </a:r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7" y="122729"/>
            <a:ext cx="7320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Тренировочная работа(ГИА)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0536" y="830615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4">
                    <a:lumMod val="75000"/>
                  </a:schemeClr>
                </a:solidFill>
              </a:rPr>
              <a:t>ВАРИАНТ 1</a:t>
            </a:r>
            <a:endParaRPr lang="ru-RU" sz="32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2040" y="831712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4">
                    <a:lumMod val="75000"/>
                  </a:schemeClr>
                </a:solidFill>
              </a:rPr>
              <a:t>ВАРИАНТ 2</a:t>
            </a:r>
            <a:endParaRPr lang="ru-RU" sz="3200" b="1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379576"/>
            <a:ext cx="43204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В1 </a:t>
            </a:r>
            <a:r>
              <a:rPr lang="ru-RU" sz="2400" b="1" dirty="0" smtClean="0">
                <a:solidFill>
                  <a:srgbClr val="C00000"/>
                </a:solidFill>
              </a:rPr>
              <a:t>поесть, покушать, закусить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/>
              <a:t>В2 – </a:t>
            </a:r>
            <a:r>
              <a:rPr lang="ru-RU" sz="2800" b="1" dirty="0" smtClean="0">
                <a:solidFill>
                  <a:srgbClr val="C00000"/>
                </a:solidFill>
              </a:rPr>
              <a:t>отряд партизан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r>
              <a:rPr lang="ru-RU" sz="3200" b="1" dirty="0" smtClean="0"/>
              <a:t>В3 – </a:t>
            </a:r>
            <a:r>
              <a:rPr lang="ru-RU" sz="2800" b="1" dirty="0" smtClean="0">
                <a:solidFill>
                  <a:srgbClr val="C00000"/>
                </a:solidFill>
              </a:rPr>
              <a:t>хотелось сказать</a:t>
            </a:r>
          </a:p>
          <a:p>
            <a:r>
              <a:rPr lang="ru-RU" sz="3200" b="1" dirty="0" smtClean="0"/>
              <a:t>В4 – </a:t>
            </a:r>
            <a:r>
              <a:rPr lang="ru-RU" sz="3200" b="1" dirty="0" smtClean="0">
                <a:solidFill>
                  <a:srgbClr val="C00000"/>
                </a:solidFill>
              </a:rPr>
              <a:t>42</a:t>
            </a:r>
          </a:p>
          <a:p>
            <a:r>
              <a:rPr lang="ru-RU" sz="3200" b="1" dirty="0" smtClean="0"/>
              <a:t>В5 – </a:t>
            </a:r>
            <a:r>
              <a:rPr lang="ru-RU" sz="3200" b="1" dirty="0" smtClean="0">
                <a:solidFill>
                  <a:srgbClr val="C00000"/>
                </a:solidFill>
              </a:rPr>
              <a:t>6</a:t>
            </a:r>
          </a:p>
          <a:p>
            <a:r>
              <a:rPr lang="ru-RU" sz="3200" b="1" dirty="0" smtClean="0"/>
              <a:t>В6 – </a:t>
            </a:r>
            <a:r>
              <a:rPr lang="ru-RU" sz="3200" b="1" dirty="0" smtClean="0">
                <a:solidFill>
                  <a:srgbClr val="C00000"/>
                </a:solidFill>
              </a:rPr>
              <a:t>2</a:t>
            </a:r>
          </a:p>
          <a:p>
            <a:r>
              <a:rPr lang="ru-RU" sz="3200" b="1" dirty="0" smtClean="0"/>
              <a:t>В7 – </a:t>
            </a:r>
            <a:r>
              <a:rPr lang="ru-RU" sz="3200" b="1" dirty="0" smtClean="0">
                <a:solidFill>
                  <a:srgbClr val="C00000"/>
                </a:solidFill>
              </a:rPr>
              <a:t>3,4</a:t>
            </a:r>
          </a:p>
          <a:p>
            <a:r>
              <a:rPr lang="ru-RU" sz="3600" b="1" dirty="0" smtClean="0">
                <a:solidFill>
                  <a:srgbClr val="008000"/>
                </a:solidFill>
              </a:rPr>
              <a:t>В8 </a:t>
            </a:r>
            <a:r>
              <a:rPr lang="ru-RU" sz="3600" b="1" dirty="0">
                <a:solidFill>
                  <a:srgbClr val="008000"/>
                </a:solidFill>
              </a:rPr>
              <a:t>– </a:t>
            </a:r>
            <a:r>
              <a:rPr lang="ru-RU" sz="3600" b="1" dirty="0" smtClean="0">
                <a:solidFill>
                  <a:srgbClr val="008000"/>
                </a:solidFill>
              </a:rPr>
              <a:t>2</a:t>
            </a:r>
            <a:endParaRPr lang="ru-RU" sz="3600" b="1" dirty="0">
              <a:solidFill>
                <a:srgbClr val="008000"/>
              </a:solidFill>
            </a:endParaRPr>
          </a:p>
          <a:p>
            <a:r>
              <a:rPr lang="ru-RU" sz="3600" b="1" dirty="0" smtClean="0"/>
              <a:t>В9 </a:t>
            </a:r>
            <a:r>
              <a:rPr lang="ru-RU" sz="3600" b="1" dirty="0"/>
              <a:t>– </a:t>
            </a:r>
            <a:r>
              <a:rPr lang="ru-RU" sz="3600" b="1" dirty="0" smtClean="0">
                <a:solidFill>
                  <a:srgbClr val="C00000"/>
                </a:solidFill>
              </a:rPr>
              <a:t>5</a:t>
            </a:r>
            <a:endParaRPr lang="ru-RU" sz="3600" b="1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499992" y="1416487"/>
            <a:ext cx="464400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В1 </a:t>
            </a:r>
            <a:r>
              <a:rPr lang="ru-RU" sz="2400" b="1" dirty="0" err="1" smtClean="0">
                <a:solidFill>
                  <a:srgbClr val="C00000"/>
                </a:solidFill>
              </a:rPr>
              <a:t>бойкий,быстрый,ловкий</a:t>
            </a:r>
            <a:r>
              <a:rPr lang="ru-RU" sz="2400" b="1" dirty="0" smtClean="0">
                <a:solidFill>
                  <a:srgbClr val="C00000"/>
                </a:solidFill>
              </a:rPr>
              <a:t>,</a:t>
            </a:r>
          </a:p>
          <a:p>
            <a:r>
              <a:rPr lang="ru-RU" sz="2400" b="1" dirty="0" err="1" smtClean="0">
                <a:solidFill>
                  <a:srgbClr val="C00000"/>
                </a:solidFill>
              </a:rPr>
              <a:t>резвый,подвижный,проворный,расторопный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В2 – </a:t>
            </a:r>
            <a:r>
              <a:rPr lang="ru-RU" sz="3200" b="1" dirty="0" smtClean="0">
                <a:solidFill>
                  <a:srgbClr val="C00000"/>
                </a:solidFill>
              </a:rPr>
              <a:t>запретил участие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В3 – </a:t>
            </a:r>
            <a:r>
              <a:rPr lang="ru-RU" sz="3200" b="1" dirty="0" smtClean="0">
                <a:solidFill>
                  <a:srgbClr val="C00000"/>
                </a:solidFill>
              </a:rPr>
              <a:t>можно позвать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В4 – </a:t>
            </a:r>
            <a:r>
              <a:rPr lang="ru-RU" sz="3200" b="1" dirty="0" smtClean="0">
                <a:solidFill>
                  <a:srgbClr val="C00000"/>
                </a:solidFill>
              </a:rPr>
              <a:t>41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В5 – </a:t>
            </a:r>
            <a:r>
              <a:rPr lang="ru-RU" sz="3200" b="1" dirty="0" smtClean="0">
                <a:solidFill>
                  <a:srgbClr val="C00000"/>
                </a:solidFill>
              </a:rPr>
              <a:t>5,6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В6 – </a:t>
            </a:r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/>
              <a:t>В7 – </a:t>
            </a:r>
            <a:r>
              <a:rPr lang="ru-RU" sz="3200" b="1" dirty="0" smtClean="0">
                <a:solidFill>
                  <a:srgbClr val="C00000"/>
                </a:solidFill>
              </a:rPr>
              <a:t>5</a:t>
            </a:r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600" b="1" dirty="0">
                <a:solidFill>
                  <a:srgbClr val="008000"/>
                </a:solidFill>
              </a:rPr>
              <a:t>В8 – </a:t>
            </a:r>
            <a:r>
              <a:rPr lang="ru-RU" sz="3600" b="1" dirty="0" smtClean="0">
                <a:solidFill>
                  <a:srgbClr val="008000"/>
                </a:solidFill>
              </a:rPr>
              <a:t>4</a:t>
            </a:r>
            <a:endParaRPr lang="ru-RU" sz="3600" b="1" dirty="0">
              <a:solidFill>
                <a:srgbClr val="008000"/>
              </a:solidFill>
            </a:endParaRPr>
          </a:p>
          <a:p>
            <a:r>
              <a:rPr lang="ru-RU" sz="3600" b="1" dirty="0"/>
              <a:t>В9 – </a:t>
            </a:r>
            <a:r>
              <a:rPr lang="ru-RU" sz="3600" b="1" dirty="0" smtClean="0">
                <a:solidFill>
                  <a:srgbClr val="C00000"/>
                </a:solidFill>
              </a:rPr>
              <a:t>12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5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53735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к ГИА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305054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>
                <a:solidFill>
                  <a:schemeClr val="accent4">
                    <a:lumMod val="75000"/>
                  </a:schemeClr>
                </a:solidFill>
              </a:rPr>
              <a:t>ВАРИАНТ 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4048" y="130505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chemeClr val="accent4">
                    <a:lumMod val="75000"/>
                  </a:schemeClr>
                </a:solidFill>
              </a:rPr>
              <a:t>ВАРИАНТ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2060848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Среди предложений ……. найдите сложноподчинённое  предложение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3140968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с однородным , с параллельным </a:t>
            </a:r>
            <a:r>
              <a:rPr lang="ru-RU" sz="3600" b="1" dirty="0" smtClean="0"/>
              <a:t>,</a:t>
            </a:r>
          </a:p>
          <a:p>
            <a:r>
              <a:rPr lang="ru-RU" sz="3600" b="1" dirty="0" smtClean="0"/>
              <a:t>с последовательным подчинением  </a:t>
            </a:r>
            <a:r>
              <a:rPr lang="ru-RU" sz="3600" b="1" dirty="0"/>
              <a:t>придаточных.</a:t>
            </a:r>
          </a:p>
        </p:txBody>
      </p:sp>
    </p:spTree>
    <p:extLst>
      <p:ext uri="{BB962C8B-B14F-4D97-AF65-F5344CB8AC3E}">
        <p14:creationId xmlns:p14="http://schemas.microsoft.com/office/powerpoint/2010/main" val="160875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53735"/>
            <a:ext cx="6912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к ГИА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854" y="3861048"/>
            <a:ext cx="81525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2.</a:t>
            </a:r>
            <a:r>
              <a:rPr lang="ru-RU" sz="2800" b="1" i="1" dirty="0" smtClean="0"/>
              <a:t>Вечером , когда офицеры отряда сидели в маленькой избушке и Петя вместе со всеми ел поджаренную на вертеле душистую баранину , он обратился к Денисову.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7854" y="1161621"/>
            <a:ext cx="822458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</a:rPr>
              <a:t>1.</a:t>
            </a:r>
            <a:r>
              <a:rPr lang="ru-RU" sz="2800" b="1" i="1" dirty="0" smtClean="0"/>
              <a:t>Когда 21 октября 1812 года его генерал выразил желание послать кого-нибудь со срочным донесением в партизанский отряд под командованием Денисова , Петя так просил послать его , что генерал не мог отказать.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206908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Линейка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713</Words>
  <Application>Microsoft Office PowerPoint</Application>
  <PresentationFormat>Экран (4:3)</PresentationFormat>
  <Paragraphs>252</Paragraphs>
  <Slides>30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Линейка6</vt:lpstr>
      <vt:lpstr>Двадцать четвёртое января. Классная работа.   </vt:lpstr>
      <vt:lpstr>Двадцать четвёртое января. Классная работа. </vt:lpstr>
      <vt:lpstr>Презентация PowerPoint</vt:lpstr>
      <vt:lpstr>Двадцать четвёртое января. Классная работа.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ПАРАХ</vt:lpstr>
      <vt:lpstr>РАБОТА С УЧЕБНИКОМ</vt:lpstr>
      <vt:lpstr>     Гимнастика для глаз</vt:lpstr>
      <vt:lpstr>АЛГОРИТМ</vt:lpstr>
      <vt:lpstr>Какой вид?</vt:lpstr>
      <vt:lpstr>А это какой вид подчинения?</vt:lpstr>
      <vt:lpstr>Самый простой вид подчинения…</vt:lpstr>
      <vt:lpstr>САМОСТОЯТЕЛЬНАЯ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Нет силы более могучей, чем знание; человек, вооруженный знанием, - непобедим.</vt:lpstr>
      <vt:lpstr>   САМООЦЕНКА</vt:lpstr>
      <vt:lpstr>ДОМАШНЕЕ  ЗАДАНИЕ</vt:lpstr>
      <vt:lpstr>Презентация PowerPoint</vt:lpstr>
      <vt:lpstr>Презентация PowerPoint</vt:lpstr>
      <vt:lpstr>ВСЕМ 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Akimova</dc:creator>
  <cp:lastModifiedBy>Akimova</cp:lastModifiedBy>
  <cp:revision>51</cp:revision>
  <dcterms:created xsi:type="dcterms:W3CDTF">2013-01-17T12:20:06Z</dcterms:created>
  <dcterms:modified xsi:type="dcterms:W3CDTF">2013-04-11T09:38:57Z</dcterms:modified>
</cp:coreProperties>
</file>