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59" r:id="rId4"/>
    <p:sldId id="260" r:id="rId5"/>
    <p:sldId id="261" r:id="rId6"/>
    <p:sldId id="300" r:id="rId7"/>
    <p:sldId id="307" r:id="rId8"/>
    <p:sldId id="301" r:id="rId9"/>
    <p:sldId id="302" r:id="rId10"/>
    <p:sldId id="305" r:id="rId11"/>
    <p:sldId id="304" r:id="rId12"/>
    <p:sldId id="310" r:id="rId13"/>
    <p:sldId id="308" r:id="rId14"/>
    <p:sldId id="309" r:id="rId15"/>
    <p:sldId id="306" r:id="rId16"/>
    <p:sldId id="267" r:id="rId17"/>
    <p:sldId id="293" r:id="rId18"/>
    <p:sldId id="312" r:id="rId19"/>
    <p:sldId id="294" r:id="rId20"/>
    <p:sldId id="295" r:id="rId21"/>
    <p:sldId id="296" r:id="rId22"/>
    <p:sldId id="297" r:id="rId23"/>
    <p:sldId id="298" r:id="rId24"/>
    <p:sldId id="299" r:id="rId25"/>
    <p:sldId id="283" r:id="rId26"/>
    <p:sldId id="271" r:id="rId27"/>
    <p:sldId id="284" r:id="rId28"/>
    <p:sldId id="315" r:id="rId29"/>
    <p:sldId id="316" r:id="rId30"/>
    <p:sldId id="317" r:id="rId31"/>
    <p:sldId id="269" r:id="rId32"/>
    <p:sldId id="285" r:id="rId33"/>
    <p:sldId id="272" r:id="rId34"/>
    <p:sldId id="273" r:id="rId35"/>
    <p:sldId id="279" r:id="rId36"/>
    <p:sldId id="275" r:id="rId37"/>
    <p:sldId id="276" r:id="rId38"/>
    <p:sldId id="314" r:id="rId3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E70B2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717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6688D7-0FC7-4881-991A-AD1132C4E5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F7081-718B-4640-B4CD-A11E39F2F7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FD74B-1B09-4359-A4F9-1BFE0723D8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71281C-7BDF-40D8-BEDB-E544472147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C824D-B1C6-4811-A794-2A8F8726A3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838200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838200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A488DA-C750-49A6-A6D8-D86AFC3C1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F353E8-B9FF-4DF6-B83B-A9F4C5CC5A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5230E-0DEC-4282-9190-49D3B1B0AF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785B32-727E-47A5-A90B-8AB666197E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24CC5-93CC-4A22-B531-E1578E9560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C1BFD8-BF95-4381-A854-60F6DA9915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33733-4A6B-46B7-AE91-82234871D1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ED296-0360-41EA-85D0-2B8E33CCE5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E707B-D4B0-4453-B1D5-31A5462BF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614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4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11B6C71-5B3E-4CD3-A6A5-6319E4AEB00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15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5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8" r:id="rId1"/>
    <p:sldLayoutId id="2147483677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7" r:id="rId12"/>
    <p:sldLayoutId id="2147483666" r:id="rId13"/>
    <p:sldLayoutId id="2147483665" r:id="rId14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61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1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1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8" grpId="0"/>
      <p:bldP spid="615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1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61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61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0.xml"/><Relationship Id="rId7" Type="http://schemas.openxmlformats.org/officeDocument/2006/relationships/slide" Target="slide24.xml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23.xml"/><Relationship Id="rId5" Type="http://schemas.openxmlformats.org/officeDocument/2006/relationships/slide" Target="slide22.xml"/><Relationship Id="rId4" Type="http://schemas.openxmlformats.org/officeDocument/2006/relationships/slide" Target="slide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6.jpeg"/><Relationship Id="rId4" Type="http://schemas.openxmlformats.org/officeDocument/2006/relationships/image" Target="../media/image3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9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jpeg"/><Relationship Id="rId7" Type="http://schemas.openxmlformats.org/officeDocument/2006/relationships/image" Target="../media/image4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48.gif"/><Relationship Id="rId4" Type="http://schemas.openxmlformats.org/officeDocument/2006/relationships/image" Target="../media/image4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7" Type="http://schemas.openxmlformats.org/officeDocument/2006/relationships/image" Target="../media/image54.jpe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3.jpeg"/><Relationship Id="rId5" Type="http://schemas.openxmlformats.org/officeDocument/2006/relationships/image" Target="../media/image52.jpeg"/><Relationship Id="rId4" Type="http://schemas.openxmlformats.org/officeDocument/2006/relationships/image" Target="../media/image51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jpeg"/><Relationship Id="rId2" Type="http://schemas.openxmlformats.org/officeDocument/2006/relationships/image" Target="../media/image5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8.gif"/><Relationship Id="rId4" Type="http://schemas.openxmlformats.org/officeDocument/2006/relationships/image" Target="../media/image5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0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9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7" Type="http://schemas.openxmlformats.org/officeDocument/2006/relationships/image" Target="../media/image64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jpeg"/><Relationship Id="rId7" Type="http://schemas.openxmlformats.org/officeDocument/2006/relationships/image" Target="../media/image64.jpeg"/><Relationship Id="rId2" Type="http://schemas.openxmlformats.org/officeDocument/2006/relationships/image" Target="../media/image5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jpeg"/><Relationship Id="rId5" Type="http://schemas.openxmlformats.org/officeDocument/2006/relationships/image" Target="../media/image62.jpeg"/><Relationship Id="rId4" Type="http://schemas.openxmlformats.org/officeDocument/2006/relationships/image" Target="../media/image6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slide" Target="slide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762000"/>
            <a:ext cx="17272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" y="228600"/>
            <a:ext cx="2663825" cy="2592388"/>
            <a:chOff x="113" y="255"/>
            <a:chExt cx="3175" cy="2948"/>
          </a:xfrm>
        </p:grpSpPr>
        <p:sp>
          <p:nvSpPr>
            <p:cNvPr id="3080" name="AutoShape 6"/>
            <p:cNvSpPr>
              <a:spLocks noChangeArrowheads="1"/>
            </p:cNvSpPr>
            <p:nvPr/>
          </p:nvSpPr>
          <p:spPr bwMode="auto">
            <a:xfrm>
              <a:off x="113" y="255"/>
              <a:ext cx="3175" cy="2948"/>
            </a:xfrm>
            <a:prstGeom prst="cloudCallout">
              <a:avLst>
                <a:gd name="adj1" fmla="val 19764"/>
                <a:gd name="adj2" fmla="val 6017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3081" name="Picture 7" descr="j03372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" y="935"/>
              <a:ext cx="2304" cy="1644"/>
            </a:xfrm>
            <a:prstGeom prst="rect">
              <a:avLst/>
            </a:prstGeom>
            <a:solidFill>
              <a:srgbClr val="99CCFF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78" name="Picture 8" descr="514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4800600"/>
            <a:ext cx="1700213" cy="185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4800600"/>
            <a:ext cx="1439863" cy="1871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1219200" y="3124200"/>
            <a:ext cx="7239000" cy="13477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>
                <a:ln w="317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33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Вредные привычки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подростк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228600"/>
            <a:ext cx="169703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685800" y="53340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  <a:latin typeface="Stencil" pitchFamily="82" charset="0"/>
              </a:rPr>
              <a:t>Второй фактор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447800" y="3962400"/>
            <a:ext cx="685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sng" dirty="0">
                <a:latin typeface="Stencil" pitchFamily="82" charset="0"/>
              </a:rPr>
              <a:t>Факторы влияния сверстников</a:t>
            </a:r>
            <a:r>
              <a:rPr lang="ru-RU" sz="2800" b="1" dirty="0">
                <a:latin typeface="Stencil" pitchFamily="82" charset="0"/>
              </a:rPr>
              <a:t> (употребление алкоголя ровесниками и одобрение с их стороны)</a:t>
            </a:r>
          </a:p>
        </p:txBody>
      </p:sp>
      <p:sp>
        <p:nvSpPr>
          <p:cNvPr id="44037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5867400"/>
            <a:ext cx="533400" cy="609600"/>
          </a:xfrm>
          <a:prstGeom prst="actionButtonBackPrevious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  <p:bldP spid="1331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спир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685800"/>
            <a:ext cx="3505200" cy="231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609600" y="685800"/>
            <a:ext cx="1752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  <a:latin typeface="Stencil" pitchFamily="82" charset="0"/>
              </a:rPr>
              <a:t>Третий фактор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905000" y="3505200"/>
            <a:ext cx="54864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latin typeface="Stencil" pitchFamily="82" charset="0"/>
              </a:rPr>
              <a:t>Факторы, связанные с отношениями в семье, такие как употребление алкоголя родителями и протест против власти родителей</a:t>
            </a:r>
          </a:p>
        </p:txBody>
      </p:sp>
      <p:sp>
        <p:nvSpPr>
          <p:cNvPr id="45061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29600" y="6019800"/>
            <a:ext cx="533400" cy="533400"/>
          </a:xfrm>
          <a:prstGeom prst="actionButtonBackPrevious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autoUpdateAnimBg="0"/>
      <p:bldP spid="1434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Миф и реальность об алкоголе. 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905000"/>
          <a:ext cx="8007350" cy="4577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434975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Миф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Реальность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Алкоголь – пищевой продукт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Алкоголь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не переваривается в желудке, как пища. Он попадает в кровь, а затем в мозг.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Алкоголь – не основная</a:t>
                      </a:r>
                      <a:r>
                        <a:rPr lang="ru-RU" baseline="0" dirty="0" smtClean="0"/>
                        <a:t> причина смертности среди молодежи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Подростки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и молодежь чаще всего гибнут в результате несчастных случаев, связанных со злоупотреблением алкоголем.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Выпившие люди дружелюбны и общительны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Обычно напившиеся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люди теряют над собой контроль, становятся агрессивными и злыми, ввязываются в драки.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Алкоголь</a:t>
                      </a:r>
                      <a:r>
                        <a:rPr lang="ru-RU" baseline="0" dirty="0" smtClean="0"/>
                        <a:t> стимулирует, придает силы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Алкоголь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угнетает центральную нервную систему, затормаживает нормальные реакции организма. 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употребления алкоголя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Гибнут клетки коры головного мозга, тканей печени, </a:t>
            </a:r>
            <a:r>
              <a:rPr lang="ru-RU" dirty="0" err="1" smtClean="0"/>
              <a:t>глаз,горла</a:t>
            </a:r>
            <a:r>
              <a:rPr lang="ru-RU" dirty="0" smtClean="0"/>
              <a:t>, легких, сердца</a:t>
            </a:r>
          </a:p>
          <a:p>
            <a:r>
              <a:rPr lang="ru-RU" dirty="0" smtClean="0"/>
              <a:t>Продолжительность жизни алкоголика сокращается на 20 лет.</a:t>
            </a:r>
          </a:p>
          <a:p>
            <a:r>
              <a:rPr lang="ru-RU" dirty="0" smtClean="0"/>
              <a:t>В России в год от алкоголя умирает 900 человек.</a:t>
            </a:r>
          </a:p>
          <a:p>
            <a:r>
              <a:rPr lang="ru-RU" dirty="0" smtClean="0"/>
              <a:t>6</a:t>
            </a:r>
            <a:r>
              <a:rPr lang="ru-RU" dirty="0" smtClean="0"/>
              <a:t>0 </a:t>
            </a:r>
            <a:r>
              <a:rPr lang="ru-RU" dirty="0" smtClean="0"/>
              <a:t>% преступлений совершаются в алкогольном опьянении 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Последствия употребления алкоголя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Приводит к депрессии </a:t>
            </a:r>
          </a:p>
          <a:p>
            <a:r>
              <a:rPr lang="ru-RU" dirty="0" smtClean="0"/>
              <a:t>Алкоголь это горе и слезы семьи, он разрушает семьи 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E70B20"/>
                </a:solidFill>
              </a:rPr>
              <a:t>Вывод:</a:t>
            </a:r>
          </a:p>
        </p:txBody>
      </p:sp>
      <p:sp>
        <p:nvSpPr>
          <p:cNvPr id="450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2800" dirty="0" smtClean="0">
                <a:latin typeface="Arial Black" pitchFamily="34" charset="0"/>
              </a:rPr>
              <a:t>Алкоголь опасен для вашего здоровья .</a:t>
            </a:r>
          </a:p>
          <a:p>
            <a:pPr algn="ctr" eaLnBrk="1" hangingPunct="1">
              <a:defRPr/>
            </a:pPr>
            <a:r>
              <a:rPr lang="ru-RU" sz="2800" dirty="0" smtClean="0">
                <a:latin typeface="Arial Black" pitchFamily="34" charset="0"/>
              </a:rPr>
              <a:t>«Счастлив </a:t>
            </a:r>
            <a:r>
              <a:rPr lang="ru-RU" sz="2800" dirty="0" smtClean="0">
                <a:latin typeface="Arial Black" pitchFamily="34" charset="0"/>
              </a:rPr>
              <a:t>тот, кто вина не пьет </a:t>
            </a:r>
            <a:r>
              <a:rPr lang="ru-RU" sz="2800" dirty="0" smtClean="0">
                <a:latin typeface="Arial Black" pitchFamily="34" charset="0"/>
              </a:rPr>
              <a:t>!»</a:t>
            </a:r>
            <a:endParaRPr lang="ru-RU" sz="2800" dirty="0" smtClean="0">
              <a:latin typeface="Arial Black" pitchFamily="34" charset="0"/>
            </a:endParaRPr>
          </a:p>
        </p:txBody>
      </p:sp>
      <p:pic>
        <p:nvPicPr>
          <p:cNvPr id="11268" name="Picture 4" descr="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38100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3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3581400"/>
            <a:ext cx="21526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buFontTx/>
              <a:buChar char="•"/>
              <a:defRPr/>
            </a:pPr>
            <a:r>
              <a:rPr lang="ru-RU" smtClean="0">
                <a:solidFill>
                  <a:srgbClr val="FF0066"/>
                </a:solidFill>
              </a:rPr>
              <a:t>Наркотики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95600" y="1752600"/>
            <a:ext cx="5040313" cy="4679950"/>
            <a:chOff x="113" y="255"/>
            <a:chExt cx="3175" cy="2948"/>
          </a:xfrm>
        </p:grpSpPr>
        <p:sp>
          <p:nvSpPr>
            <p:cNvPr id="12295" name="AutoShape 5"/>
            <p:cNvSpPr>
              <a:spLocks noChangeArrowheads="1"/>
            </p:cNvSpPr>
            <p:nvPr/>
          </p:nvSpPr>
          <p:spPr bwMode="auto">
            <a:xfrm>
              <a:off x="113" y="255"/>
              <a:ext cx="3175" cy="2948"/>
            </a:xfrm>
            <a:prstGeom prst="cloudCallout">
              <a:avLst>
                <a:gd name="adj1" fmla="val 19764"/>
                <a:gd name="adj2" fmla="val 60176"/>
              </a:avLst>
            </a:prstGeom>
            <a:solidFill>
              <a:srgbClr val="FF99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12296" name="Picture 6" descr="j033728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1" y="935"/>
              <a:ext cx="2304" cy="1644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2292" name="Picture 7" descr="563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228600"/>
            <a:ext cx="172878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8" descr="nark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4149725"/>
            <a:ext cx="2297113" cy="177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4" name="Picture 9" descr="1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2000" y="144780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743200" y="228600"/>
            <a:ext cx="5867400" cy="1143000"/>
          </a:xfrm>
          <a:noFill/>
          <a:ln/>
        </p:spPr>
        <p:txBody>
          <a:bodyPr/>
          <a:lstStyle/>
          <a:p>
            <a:pPr eaLnBrk="1" hangingPunct="1"/>
            <a:r>
              <a:rPr lang="ru-RU" sz="4800" b="0" smtClean="0">
                <a:solidFill>
                  <a:schemeClr val="folHlink"/>
                </a:solidFill>
                <a:effectLst/>
              </a:rPr>
              <a:t>О наркотиках</a:t>
            </a:r>
          </a:p>
        </p:txBody>
      </p:sp>
      <p:pic>
        <p:nvPicPr>
          <p:cNvPr id="15363" name="Picture 3" descr="j03372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1676400"/>
            <a:ext cx="20574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4" descr="виды наркотиков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1400" y="1676400"/>
            <a:ext cx="1676400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укол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304800"/>
            <a:ext cx="2001838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990600" y="3276600"/>
            <a:ext cx="77724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i="1" u="sng">
                <a:latin typeface="Stencil" pitchFamily="82" charset="0"/>
              </a:rPr>
              <a:t>Наркотики – это вещества, которые: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>
                <a:latin typeface="Stencil" pitchFamily="82" charset="0"/>
              </a:rPr>
              <a:t> способны вызывать эйфорию (приподнятое настроение);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>
                <a:latin typeface="Stencil" pitchFamily="82" charset="0"/>
              </a:rPr>
              <a:t> способны вызывать зависимость (психическую или физическую);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>
                <a:latin typeface="Stencil" pitchFamily="82" charset="0"/>
              </a:rPr>
              <a:t> наносят существенный вред, приносимый психическому и физическому здоровью регулярно употребляющих их;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ru-RU" sz="2000">
                <a:latin typeface="Stencil" pitchFamily="82" charset="0"/>
              </a:rPr>
              <a:t> создают опасность широкого распространения этих веществ среди населения;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2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utoUpdateAnimBg="0"/>
      <p:bldP spid="15367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9248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900" i="1" smtClean="0">
                <a:latin typeface="Times New Roman" pitchFamily="18" charset="0"/>
              </a:rPr>
              <a:t>Фотографии людей до и после того как они начали принимать наркотики</a:t>
            </a:r>
          </a:p>
        </p:txBody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endParaRPr lang="ru-RU" smtClean="0"/>
          </a:p>
        </p:txBody>
      </p:sp>
      <p:pic>
        <p:nvPicPr>
          <p:cNvPr id="177156" name="Picture 4" descr="newfac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835275"/>
            <a:ext cx="3073400" cy="2305050"/>
          </a:xfrm>
          <a:prstGeom prst="rect">
            <a:avLst/>
          </a:prstGeom>
          <a:noFill/>
          <a:ln w="76200">
            <a:solidFill>
              <a:srgbClr val="FF6600"/>
            </a:solidFill>
            <a:miter lim="800000"/>
            <a:headEnd/>
            <a:tailEnd/>
          </a:ln>
        </p:spPr>
      </p:pic>
      <p:pic>
        <p:nvPicPr>
          <p:cNvPr id="177157" name="Picture 5" descr="faces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8313" y="4581525"/>
            <a:ext cx="2952750" cy="1860550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  <p:pic>
        <p:nvPicPr>
          <p:cNvPr id="177158" name="Picture 6" descr="faces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3850" y="1557338"/>
            <a:ext cx="2879725" cy="1814512"/>
          </a:xfrm>
          <a:prstGeom prst="rect">
            <a:avLst/>
          </a:prstGeom>
          <a:noFill/>
          <a:ln w="76200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177159" name="Picture 7" descr="faces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651500" y="4437063"/>
            <a:ext cx="2952750" cy="1860550"/>
          </a:xfrm>
          <a:prstGeom prst="rect">
            <a:avLst/>
          </a:prstGeom>
          <a:noFill/>
          <a:ln w="76200">
            <a:solidFill>
              <a:srgbClr val="33CC33"/>
            </a:solidFill>
            <a:miter lim="800000"/>
            <a:headEnd/>
            <a:tailEnd/>
          </a:ln>
        </p:spPr>
      </p:pic>
      <p:pic>
        <p:nvPicPr>
          <p:cNvPr id="177160" name="Picture 8" descr="faces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24525" y="1557338"/>
            <a:ext cx="2879725" cy="1814512"/>
          </a:xfrm>
          <a:prstGeom prst="rect">
            <a:avLst/>
          </a:prstGeom>
          <a:noFill/>
          <a:ln w="76200">
            <a:solidFill>
              <a:srgbClr val="FFFF00"/>
            </a:solidFill>
            <a:miter lim="800000"/>
            <a:headEnd/>
            <a:tailEnd/>
          </a:ln>
        </p:spPr>
      </p:pic>
    </p:spTree>
  </p:cSld>
  <p:clrMapOvr>
    <a:masterClrMapping/>
  </p:clrMapOvr>
  <p:transition advTm="6000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7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77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77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000"/>
                            </p:stCondLst>
                            <p:childTnLst>
                              <p:par>
                                <p:cTn id="2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77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8000"/>
                            </p:stCondLst>
                            <p:childTnLst>
                              <p:par>
                                <p:cTn id="31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77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0"/>
                            </p:stCondLst>
                            <p:childTnLst>
                              <p:par>
                                <p:cTn id="38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7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715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0"/>
            <a:ext cx="7772400" cy="1143000"/>
          </a:xfrm>
          <a:noFill/>
          <a:ln/>
        </p:spPr>
        <p:txBody>
          <a:bodyPr/>
          <a:lstStyle/>
          <a:p>
            <a:pPr eaLnBrk="1" hangingPunct="1"/>
            <a:r>
              <a:rPr lang="ru-RU" b="0" smtClean="0">
                <a:solidFill>
                  <a:schemeClr val="folHlink"/>
                </a:solidFill>
                <a:effectLst/>
              </a:rPr>
              <a:t>Классификация наркотиков</a:t>
            </a:r>
          </a:p>
        </p:txBody>
      </p:sp>
      <p:pic>
        <p:nvPicPr>
          <p:cNvPr id="16387" name="Picture 3" descr="плакат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752600"/>
            <a:ext cx="199072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228600" y="1600200"/>
            <a:ext cx="2667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Stencil" pitchFamily="82" charset="0"/>
                <a:hlinkClick r:id="rId3" action="ppaction://hlinksldjump"/>
              </a:rPr>
              <a:t>Производные конопли</a:t>
            </a:r>
            <a:endParaRPr lang="ru-RU" sz="2400">
              <a:latin typeface="Stencil" pitchFamily="82" charset="0"/>
            </a:endParaRP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6248400" y="3657600"/>
            <a:ext cx="2133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Stencil" pitchFamily="82" charset="0"/>
                <a:hlinkClick r:id="rId4" action="ppaction://hlinksldjump"/>
              </a:rPr>
              <a:t>Опиатные наркотики</a:t>
            </a:r>
            <a:endParaRPr lang="ru-RU" sz="2400">
              <a:latin typeface="Stencil" pitchFamily="82" charset="0"/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04800" y="3810000"/>
            <a:ext cx="281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Stencil" pitchFamily="82" charset="0"/>
                <a:hlinkClick r:id="rId5" action="ppaction://hlinksldjump"/>
              </a:rPr>
              <a:t>Психостимуляторы</a:t>
            </a:r>
            <a:endParaRPr lang="ru-RU" sz="2400">
              <a:latin typeface="Stencil" pitchFamily="82" charset="0"/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5181600" y="15240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Stencil" pitchFamily="82" charset="0"/>
                <a:hlinkClick r:id="rId6" action="ppaction://hlinksldjump"/>
              </a:rPr>
              <a:t>Галлюциногены</a:t>
            </a:r>
            <a:endParaRPr lang="ru-RU" sz="2400">
              <a:latin typeface="Stencil" pitchFamily="82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2971800" y="5257800"/>
            <a:ext cx="3124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>
                <a:latin typeface="Stencil" pitchFamily="82" charset="0"/>
                <a:hlinkClick r:id="rId7" action="ppaction://hlinksldjump"/>
              </a:rPr>
              <a:t>Летучие наркотически действующие вещества</a:t>
            </a:r>
            <a:endParaRPr lang="ru-RU" sz="2400">
              <a:latin typeface="Stencil" pitchFamily="82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H="1" flipV="1">
            <a:off x="2514600" y="1981200"/>
            <a:ext cx="9144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>
            <a:off x="4419600" y="4114800"/>
            <a:ext cx="0" cy="1295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V="1">
            <a:off x="5562600" y="1981200"/>
            <a:ext cx="1066800" cy="533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>
            <a:off x="1981200" y="3124200"/>
            <a:ext cx="13716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6400" name="Line 16"/>
          <p:cNvSpPr>
            <a:spLocks noChangeShapeType="1"/>
          </p:cNvSpPr>
          <p:nvPr/>
        </p:nvSpPr>
        <p:spPr bwMode="auto">
          <a:xfrm>
            <a:off x="5562600" y="3124200"/>
            <a:ext cx="1066800" cy="6096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3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1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0" dur="500"/>
                                        <p:tgtEl>
                                          <p:spTgt spid="16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500"/>
                            </p:stCondLst>
                            <p:childTnLst>
                              <p:par>
                                <p:cTn id="5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59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nimBg="1"/>
      <p:bldP spid="16397" grpId="0" animBg="1"/>
      <p:bldP spid="16398" grpId="0" animBg="1"/>
      <p:bldP spid="16399" grpId="0" animBg="1"/>
      <p:bldP spid="1640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8000" smtClean="0"/>
              <a:t>Какие бывают привычки?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381000"/>
            <a:ext cx="6934200" cy="1143000"/>
          </a:xfrm>
          <a:noFill/>
          <a:ln/>
        </p:spPr>
        <p:txBody>
          <a:bodyPr/>
          <a:lstStyle/>
          <a:p>
            <a:pPr eaLnBrk="1" hangingPunct="1"/>
            <a:r>
              <a:rPr lang="ru-RU" b="0" smtClean="0">
                <a:solidFill>
                  <a:schemeClr val="folHlink"/>
                </a:solidFill>
                <a:effectLst/>
              </a:rPr>
              <a:t>Производные конопли</a:t>
            </a:r>
          </a:p>
        </p:txBody>
      </p:sp>
      <p:pic>
        <p:nvPicPr>
          <p:cNvPr id="17411" name="Picture 3" descr="анаша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724400"/>
            <a:ext cx="2286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марихуан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447800"/>
            <a:ext cx="22098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" y="2362200"/>
            <a:ext cx="5791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tencil" pitchFamily="82" charset="0"/>
              </a:rPr>
              <a:t>Марихуана</a:t>
            </a:r>
            <a:r>
              <a:rPr lang="ru-RU" sz="2400" b="1">
                <a:latin typeface="Stencil" pitchFamily="82" charset="0"/>
              </a:rPr>
              <a:t> </a:t>
            </a:r>
            <a:r>
              <a:rPr lang="ru-RU" sz="2400">
                <a:latin typeface="Stencil" pitchFamily="82" charset="0"/>
              </a:rPr>
              <a:t>– высушенная или не высушенная зеленая травянистая часть конопли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3048000" y="4648200"/>
            <a:ext cx="5867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tencil" pitchFamily="82" charset="0"/>
              </a:rPr>
              <a:t>Анаша, гашиш, план</a:t>
            </a:r>
            <a:r>
              <a:rPr lang="ru-RU" sz="2400">
                <a:latin typeface="Stencil" pitchFamily="82" charset="0"/>
              </a:rPr>
              <a:t> – прессованная часть смолы, пыльцы и мелко измельченных верхушек конопли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4" grpId="0" autoUpdateAnimBg="0"/>
      <p:bldP spid="17415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228600"/>
            <a:ext cx="8153400" cy="1066800"/>
          </a:xfrm>
          <a:noFill/>
          <a:ln/>
        </p:spPr>
        <p:txBody>
          <a:bodyPr/>
          <a:lstStyle/>
          <a:p>
            <a:pPr eaLnBrk="1" hangingPunct="1"/>
            <a:r>
              <a:rPr lang="ru-RU" b="0" smtClean="0">
                <a:solidFill>
                  <a:schemeClr val="folHlink"/>
                </a:solidFill>
                <a:effectLst/>
              </a:rPr>
              <a:t>Опиатные наркотики</a:t>
            </a:r>
          </a:p>
        </p:txBody>
      </p:sp>
      <p:pic>
        <p:nvPicPr>
          <p:cNvPr id="18435" name="Picture 3" descr="герои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5029200"/>
            <a:ext cx="22098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4" descr="коде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37425" y="4495800"/>
            <a:ext cx="1579563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7" name="Picture 5" descr="кокаин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48400" y="1066800"/>
            <a:ext cx="1905000" cy="135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8" name="Picture 6" descr="j01452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1143000"/>
            <a:ext cx="12763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447800" y="1600200"/>
            <a:ext cx="403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latin typeface="Stencil" pitchFamily="82" charset="0"/>
              </a:rPr>
              <a:t>«Маковая соломка»</a:t>
            </a:r>
            <a:r>
              <a:rPr lang="ru-RU" sz="2000" dirty="0">
                <a:latin typeface="Stencil" pitchFamily="82" charset="0"/>
              </a:rPr>
              <a:t> - мелко размолотые коричневато-желтые сухие части растений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410200" y="2514600"/>
            <a:ext cx="37338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latin typeface="Stencil" pitchFamily="82" charset="0"/>
              </a:rPr>
              <a:t>Героин</a:t>
            </a:r>
            <a:r>
              <a:rPr lang="ru-RU" sz="2000" dirty="0">
                <a:latin typeface="Stencil" pitchFamily="82" charset="0"/>
              </a:rPr>
              <a:t> – светлый серовато-коричневый порошок в виде мелких кристалликов с неприятным запахом</a:t>
            </a:r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3886200" y="4876800"/>
            <a:ext cx="32766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 dirty="0">
                <a:latin typeface="Stencil" pitchFamily="82" charset="0"/>
              </a:rPr>
              <a:t>Кодеин</a:t>
            </a:r>
            <a:r>
              <a:rPr lang="ru-RU" sz="2000" dirty="0">
                <a:latin typeface="Stencil" pitchFamily="82" charset="0"/>
              </a:rPr>
              <a:t> – встречается в виде официальных </a:t>
            </a:r>
            <a:r>
              <a:rPr lang="ru-RU" sz="2000" dirty="0" smtClean="0">
                <a:latin typeface="Stencil" pitchFamily="82" charset="0"/>
              </a:rPr>
              <a:t>таблеток, </a:t>
            </a:r>
            <a:r>
              <a:rPr lang="ru-RU" sz="2000" dirty="0">
                <a:latin typeface="Stencil" pitchFamily="82" charset="0"/>
              </a:rPr>
              <a:t>как правило импортного производства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304800" y="3886200"/>
            <a:ext cx="3276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 i="1">
                <a:latin typeface="Stencil" pitchFamily="82" charset="0"/>
              </a:rPr>
              <a:t>Метадон </a:t>
            </a:r>
            <a:r>
              <a:rPr lang="ru-RU" sz="2000">
                <a:latin typeface="Stencil" pitchFamily="82" charset="0"/>
              </a:rPr>
              <a:t>– синтетический наркотик, выглядит как героин</a:t>
            </a: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 rot="-1294322">
            <a:off x="3886200" y="2895600"/>
            <a:ext cx="1524000" cy="1600200"/>
          </a:xfrm>
          <a:custGeom>
            <a:avLst/>
            <a:gdLst>
              <a:gd name="T0" fmla="*/ 1524000 w 21600"/>
              <a:gd name="T1" fmla="*/ 800100 h 21600"/>
              <a:gd name="T2" fmla="*/ 762000 w 21600"/>
              <a:gd name="T3" fmla="*/ 1600200 h 21600"/>
              <a:gd name="T4" fmla="*/ 0 w 21600"/>
              <a:gd name="T5" fmla="*/ 800100 h 21600"/>
              <a:gd name="T6" fmla="*/ 762000 w 21600"/>
              <a:gd name="T7" fmla="*/ 0 h 21600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8100 w 21600"/>
              <a:gd name="T13" fmla="*/ 8100 h 21600"/>
              <a:gd name="T14" fmla="*/ 13500 w 21600"/>
              <a:gd name="T15" fmla="*/ 135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8100" y="8100"/>
                </a:moveTo>
                <a:lnTo>
                  <a:pt x="9450" y="81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8100"/>
                </a:lnTo>
                <a:lnTo>
                  <a:pt x="13500" y="8100"/>
                </a:lnTo>
                <a:lnTo>
                  <a:pt x="135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3500" y="12150"/>
                </a:lnTo>
                <a:lnTo>
                  <a:pt x="13500" y="13500"/>
                </a:lnTo>
                <a:lnTo>
                  <a:pt x="12150" y="135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3500"/>
                </a:lnTo>
                <a:lnTo>
                  <a:pt x="8100" y="13500"/>
                </a:lnTo>
                <a:lnTo>
                  <a:pt x="81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8100" y="9450"/>
                </a:lnTo>
                <a:close/>
              </a:path>
            </a:pathLst>
          </a:custGeom>
          <a:solidFill>
            <a:srgbClr val="8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8439" grpId="0" autoUpdateAnimBg="0"/>
      <p:bldP spid="18440" grpId="0" autoUpdateAnimBg="0"/>
      <p:bldP spid="18441" grpId="0" autoUpdateAnimBg="0"/>
      <p:bldP spid="18442" grpId="0" autoUpdateAnimBg="0"/>
      <p:bldP spid="1844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экст"/>
          <p:cNvPicPr>
            <a:picLocks noChangeAspect="1" noChangeArrowheads="1"/>
          </p:cNvPicPr>
          <p:nvPr/>
        </p:nvPicPr>
        <p:blipFill>
          <a:blip r:embed="rId2" cstate="print"/>
          <a:srcRect b="8633"/>
          <a:stretch>
            <a:fillRect/>
          </a:stretch>
        </p:blipFill>
        <p:spPr bwMode="auto">
          <a:xfrm>
            <a:off x="6324600" y="1295400"/>
            <a:ext cx="28194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6781800" cy="914400"/>
          </a:xfrm>
          <a:noFill/>
          <a:ln/>
        </p:spPr>
        <p:txBody>
          <a:bodyPr/>
          <a:lstStyle/>
          <a:p>
            <a:pPr eaLnBrk="1" hangingPunct="1"/>
            <a:r>
              <a:rPr lang="ru-RU" b="0" smtClean="0">
                <a:solidFill>
                  <a:schemeClr val="folHlink"/>
                </a:solidFill>
                <a:effectLst/>
              </a:rPr>
              <a:t>Психостимуляторы</a:t>
            </a:r>
          </a:p>
        </p:txBody>
      </p:sp>
      <p:pic>
        <p:nvPicPr>
          <p:cNvPr id="19459" name="Picture 3" descr="кокаин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828800"/>
            <a:ext cx="2819400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4" descr="экстази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81400" y="2895600"/>
            <a:ext cx="245745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381000" y="3886200"/>
            <a:ext cx="29718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tencil" pitchFamily="82" charset="0"/>
              </a:rPr>
              <a:t>Кокаин </a:t>
            </a:r>
            <a:r>
              <a:rPr lang="ru-RU" sz="2400" b="1">
                <a:latin typeface="Stencil" pitchFamily="82" charset="0"/>
              </a:rPr>
              <a:t>–</a:t>
            </a:r>
            <a:r>
              <a:rPr lang="ru-RU" sz="2400">
                <a:latin typeface="Stencil" pitchFamily="82" charset="0"/>
              </a:rPr>
              <a:t> белый кристаллический порошок, по виду похож на питьевую соду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6019800" y="3429000"/>
            <a:ext cx="31242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tencil" pitchFamily="82" charset="0"/>
              </a:rPr>
              <a:t>Экстази</a:t>
            </a:r>
            <a:r>
              <a:rPr lang="ru-RU" sz="2400" b="1">
                <a:latin typeface="Stencil" pitchFamily="82" charset="0"/>
              </a:rPr>
              <a:t> </a:t>
            </a:r>
            <a:r>
              <a:rPr lang="ru-RU" sz="2400">
                <a:latin typeface="Stencil" pitchFamily="82" charset="0"/>
              </a:rPr>
              <a:t>– производятся в виде разноцветных таблеточек различной формы, иногда с рисунками на поверхности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4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8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2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6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14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0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2" grpId="0" autoUpdateAnimBg="0"/>
      <p:bldP spid="1946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304800"/>
            <a:ext cx="5791200" cy="990600"/>
          </a:xfrm>
          <a:noFill/>
          <a:ln/>
        </p:spPr>
        <p:txBody>
          <a:bodyPr/>
          <a:lstStyle/>
          <a:p>
            <a:pPr eaLnBrk="1" hangingPunct="1"/>
            <a:r>
              <a:rPr lang="ru-RU" b="0" smtClean="0">
                <a:solidFill>
                  <a:schemeClr val="folHlink"/>
                </a:solidFill>
                <a:effectLst/>
              </a:rPr>
              <a:t>Галлюциногены</a:t>
            </a:r>
          </a:p>
        </p:txBody>
      </p:sp>
      <p:pic>
        <p:nvPicPr>
          <p:cNvPr id="20484" name="Picture 4" descr="лсд"/>
          <p:cNvPicPr>
            <a:picLocks noChangeAspect="1" noChangeArrowheads="1"/>
          </p:cNvPicPr>
          <p:nvPr/>
        </p:nvPicPr>
        <p:blipFill>
          <a:blip r:embed="rId2" cstate="print">
            <a:lum bright="18000" contrast="24000"/>
          </a:blip>
          <a:srcRect/>
          <a:stretch>
            <a:fillRect/>
          </a:stretch>
        </p:blipFill>
        <p:spPr bwMode="auto">
          <a:xfrm>
            <a:off x="5867400" y="914400"/>
            <a:ext cx="198120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5" descr="грибы3"/>
          <p:cNvPicPr>
            <a:picLocks noChangeAspect="1" noChangeArrowheads="1"/>
          </p:cNvPicPr>
          <p:nvPr/>
        </p:nvPicPr>
        <p:blipFill>
          <a:blip r:embed="rId3" cstate="print">
            <a:lum bright="12000" contrast="18000"/>
          </a:blip>
          <a:srcRect/>
          <a:stretch>
            <a:fillRect/>
          </a:stretch>
        </p:blipFill>
        <p:spPr bwMode="auto">
          <a:xfrm>
            <a:off x="838200" y="1524000"/>
            <a:ext cx="2819400" cy="210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57200" y="3810000"/>
            <a:ext cx="3810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tencil" pitchFamily="82" charset="0"/>
              </a:rPr>
              <a:t>Грибы рода </a:t>
            </a:r>
            <a:r>
              <a:rPr lang="en-US" sz="2400" b="1" i="1">
                <a:latin typeface="Arbat-Bold" pitchFamily="2" charset="0"/>
              </a:rPr>
              <a:t>Psilotsibum</a:t>
            </a:r>
            <a:r>
              <a:rPr lang="en-US" sz="2400">
                <a:latin typeface="Arbat-Bold" pitchFamily="2" charset="0"/>
              </a:rPr>
              <a:t>-</a:t>
            </a:r>
            <a:r>
              <a:rPr lang="en-US" sz="2400">
                <a:latin typeface="Stencil" pitchFamily="82" charset="0"/>
              </a:rPr>
              <a:t> </a:t>
            </a:r>
            <a:r>
              <a:rPr lang="ru-RU" sz="2400">
                <a:latin typeface="Stencil" pitchFamily="82" charset="0"/>
              </a:rPr>
              <a:t>выглядят как маленькие коричневые поганки на тонкой ножке, шляпка имеет фиолетовый оттенок</a:t>
            </a:r>
          </a:p>
        </p:txBody>
      </p:sp>
      <p:sp>
        <p:nvSpPr>
          <p:cNvPr id="51206" name="Text Box 7"/>
          <p:cNvSpPr txBox="1">
            <a:spLocks noChangeArrowheads="1"/>
          </p:cNvSpPr>
          <p:nvPr/>
        </p:nvSpPr>
        <p:spPr bwMode="auto">
          <a:xfrm>
            <a:off x="4800600" y="13716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2400">
              <a:latin typeface="Stencil" pitchFamily="82" charset="0"/>
            </a:endParaRPr>
          </a:p>
        </p:txBody>
      </p:sp>
      <p:pic>
        <p:nvPicPr>
          <p:cNvPr id="20488" name="Picture 8" descr="марки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72200" y="5029200"/>
            <a:ext cx="12573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4953000" y="2667000"/>
            <a:ext cx="39624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i="1">
                <a:latin typeface="Stencil" pitchFamily="82" charset="0"/>
              </a:rPr>
              <a:t>ЛСД</a:t>
            </a:r>
            <a:r>
              <a:rPr lang="ru-RU" sz="2400">
                <a:latin typeface="Stencil" pitchFamily="82" charset="0"/>
              </a:rPr>
              <a:t> – существует в виде прозрачного раствора, порошка и в виде разноцветных марок, напоминающих почтовые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8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22" dur="5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6" grpId="0" autoUpdateAnimBg="0"/>
      <p:bldP spid="20489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304800"/>
            <a:ext cx="7772400" cy="1143000"/>
          </a:xfrm>
          <a:noFill/>
          <a:ln/>
        </p:spPr>
        <p:txBody>
          <a:bodyPr/>
          <a:lstStyle/>
          <a:p>
            <a:pPr eaLnBrk="1" hangingPunct="1"/>
            <a:r>
              <a:rPr lang="ru-RU" b="0" smtClean="0">
                <a:solidFill>
                  <a:schemeClr val="folHlink"/>
                </a:solidFill>
                <a:effectLst/>
              </a:rPr>
              <a:t>Летучие наркотически действующие вещества</a:t>
            </a:r>
          </a:p>
        </p:txBody>
      </p:sp>
      <p:pic>
        <p:nvPicPr>
          <p:cNvPr id="21507" name="Picture 3" descr="ацетон"/>
          <p:cNvPicPr>
            <a:picLocks noChangeAspect="1" noChangeArrowheads="1"/>
          </p:cNvPicPr>
          <p:nvPr/>
        </p:nvPicPr>
        <p:blipFill>
          <a:blip r:embed="rId2" cstate="print">
            <a:lum bright="-6000" contrast="24000"/>
          </a:blip>
          <a:srcRect/>
          <a:stretch>
            <a:fillRect/>
          </a:stretch>
        </p:blipFill>
        <p:spPr bwMode="auto">
          <a:xfrm>
            <a:off x="1295400" y="4343400"/>
            <a:ext cx="15795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4" descr="бензин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905000"/>
            <a:ext cx="228600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6" descr="момент"/>
          <p:cNvPicPr>
            <a:picLocks noChangeAspect="1" noChangeArrowheads="1"/>
          </p:cNvPicPr>
          <p:nvPr/>
        </p:nvPicPr>
        <p:blipFill>
          <a:blip r:embed="rId4" cstate="print">
            <a:lum bright="-18000" contrast="42000"/>
          </a:blip>
          <a:srcRect/>
          <a:stretch>
            <a:fillRect/>
          </a:stretch>
        </p:blipFill>
        <p:spPr bwMode="auto">
          <a:xfrm>
            <a:off x="6477000" y="4267200"/>
            <a:ext cx="15303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2286000" y="2057400"/>
            <a:ext cx="4495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Stencil" pitchFamily="82" charset="0"/>
              </a:rPr>
              <a:t>Бензин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2209800" y="4572000"/>
            <a:ext cx="388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Stencil" pitchFamily="82" charset="0"/>
              </a:rPr>
              <a:t>Ацетон</a:t>
            </a:r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5791200" y="2971800"/>
            <a:ext cx="2819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600">
                <a:latin typeface="Stencil" pitchFamily="82" charset="0"/>
              </a:rPr>
              <a:t>Клей «Момент»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9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28" dur="5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500"/>
                            </p:stCondLst>
                            <p:childTnLst>
                              <p:par>
                                <p:cTn id="35" presetID="18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11" grpId="0" autoUpdateAnimBg="0"/>
      <p:bldP spid="21512" grpId="0" autoUpdateAnimBg="0"/>
      <p:bldP spid="21513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E70B20"/>
                </a:solidFill>
              </a:rPr>
              <a:t>Вывод:</a:t>
            </a:r>
          </a:p>
        </p:txBody>
      </p:sp>
      <p:sp>
        <p:nvSpPr>
          <p:cNvPr id="460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371600"/>
            <a:ext cx="8007350" cy="47244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3600" smtClean="0">
                <a:latin typeface="Arial Black" pitchFamily="34" charset="0"/>
              </a:rPr>
              <a:t>Наркотики – это гибель для человечества. </a:t>
            </a:r>
          </a:p>
        </p:txBody>
      </p:sp>
      <p:pic>
        <p:nvPicPr>
          <p:cNvPr id="13316" name="Picture 4" descr="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3733800"/>
            <a:ext cx="1828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4572000" y="2590800"/>
            <a:ext cx="4114800" cy="3581400"/>
            <a:chOff x="113" y="255"/>
            <a:chExt cx="3175" cy="2948"/>
          </a:xfrm>
        </p:grpSpPr>
        <p:sp>
          <p:nvSpPr>
            <p:cNvPr id="13318" name="AutoShape 6"/>
            <p:cNvSpPr>
              <a:spLocks noChangeArrowheads="1"/>
            </p:cNvSpPr>
            <p:nvPr/>
          </p:nvSpPr>
          <p:spPr bwMode="auto">
            <a:xfrm>
              <a:off x="113" y="255"/>
              <a:ext cx="3175" cy="2948"/>
            </a:xfrm>
            <a:prstGeom prst="cloudCallout">
              <a:avLst>
                <a:gd name="adj1" fmla="val 19764"/>
                <a:gd name="adj2" fmla="val 60176"/>
              </a:avLst>
            </a:prstGeom>
            <a:solidFill>
              <a:srgbClr val="33CCCC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13319" name="Picture 7" descr="j033728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31" y="935"/>
              <a:ext cx="2304" cy="1644"/>
            </a:xfrm>
            <a:prstGeom prst="rect">
              <a:avLst/>
            </a:prstGeom>
            <a:solidFill>
              <a:srgbClr val="33CCCC"/>
            </a:solidFill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Токсикомания</a:t>
            </a:r>
          </a:p>
        </p:txBody>
      </p:sp>
      <p:pic>
        <p:nvPicPr>
          <p:cNvPr id="14339" name="Picture 4" descr="514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25" y="1268413"/>
            <a:ext cx="1700213" cy="185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Picture 5" descr="168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213" y="4508500"/>
            <a:ext cx="1728787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6" descr="161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6600" y="2349500"/>
            <a:ext cx="1944688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2" name="Picture 7" descr="userinf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1038" y="3348038"/>
            <a:ext cx="16192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3" name="Picture 8" descr="3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3962400"/>
            <a:ext cx="22733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4" name="Picture 9" descr="3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3400" y="1828800"/>
            <a:ext cx="2006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E70B20"/>
                </a:solidFill>
              </a:rPr>
              <a:t>Вывод:</a:t>
            </a:r>
          </a:p>
        </p:txBody>
      </p:sp>
      <p:sp>
        <p:nvSpPr>
          <p:cNvPr id="4710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smtClean="0">
                <a:latin typeface="Arial Black" pitchFamily="34" charset="0"/>
              </a:rPr>
              <a:t>Токсикомания – это яд для здоровья человека .</a:t>
            </a:r>
          </a:p>
        </p:txBody>
      </p:sp>
      <p:pic>
        <p:nvPicPr>
          <p:cNvPr id="15364" name="Picture 4" descr="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3962400"/>
            <a:ext cx="22733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5" descr="3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733800"/>
            <a:ext cx="20066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41338" y="1219200"/>
            <a:ext cx="8301037" cy="457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endParaRPr lang="ru-RU" sz="4000" smtClean="0">
              <a:solidFill>
                <a:schemeClr val="tx1"/>
              </a:solidFill>
            </a:endParaRPr>
          </a:p>
        </p:txBody>
      </p:sp>
      <p:pic>
        <p:nvPicPr>
          <p:cNvPr id="8195" name="Picture 3" descr="HH00887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092950" y="1052513"/>
            <a:ext cx="1011238" cy="1584325"/>
          </a:xfrm>
          <a:noFill/>
        </p:spPr>
      </p:pic>
      <p:pic>
        <p:nvPicPr>
          <p:cNvPr id="8196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827088" y="1125538"/>
            <a:ext cx="1441450" cy="1439862"/>
          </a:xfrm>
          <a:noFill/>
        </p:spPr>
      </p:pic>
      <p:pic>
        <p:nvPicPr>
          <p:cNvPr id="8197" name="Picture 5" descr="HM00146_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6872288" y="3795713"/>
            <a:ext cx="1825625" cy="1273175"/>
          </a:xfr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348038" y="476250"/>
            <a:ext cx="30527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4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r>
              <a:rPr lang="ru-RU" sz="4000">
                <a:solidFill>
                  <a:srgbClr val="FF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Black" pitchFamily="34" charset="0"/>
              </a:rPr>
              <a:t>Курение</a:t>
            </a:r>
          </a:p>
        </p:txBody>
      </p:sp>
      <p:pic>
        <p:nvPicPr>
          <p:cNvPr id="8199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3500438"/>
            <a:ext cx="2100262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8038" y="1412875"/>
            <a:ext cx="2592387" cy="302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1" name="Picture 9" descr="2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495800" y="5029200"/>
            <a:ext cx="17795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200400" y="2971800"/>
            <a:ext cx="2286000" cy="155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>
                <a:solidFill>
                  <a:srgbClr val="663300"/>
                </a:solidFill>
                <a:latin typeface="Algerian" pitchFamily="82" charset="0"/>
              </a:rPr>
              <a:t>Никотин наносит удар</a:t>
            </a:r>
          </a:p>
        </p:txBody>
      </p:sp>
      <p:pic>
        <p:nvPicPr>
          <p:cNvPr id="10245" name="Picture 5" descr="легкие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"/>
            <a:ext cx="1981200" cy="182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6" descr="сердце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1800" y="4267200"/>
            <a:ext cx="17684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7" descr="желудо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4191000"/>
            <a:ext cx="18288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3" name="AutoShape 13"/>
          <p:cNvSpPr>
            <a:spLocks noChangeArrowheads="1"/>
          </p:cNvSpPr>
          <p:nvPr/>
        </p:nvSpPr>
        <p:spPr bwMode="auto">
          <a:xfrm>
            <a:off x="4191000" y="2133600"/>
            <a:ext cx="381000" cy="685800"/>
          </a:xfrm>
          <a:prstGeom prst="upArrow">
            <a:avLst>
              <a:gd name="adj1" fmla="val 50000"/>
              <a:gd name="adj2" fmla="val 45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 rot="-1965988">
            <a:off x="2743200" y="4572000"/>
            <a:ext cx="838200" cy="533400"/>
          </a:xfrm>
          <a:prstGeom prst="leftArrow">
            <a:avLst>
              <a:gd name="adj1" fmla="val 50000"/>
              <a:gd name="adj2" fmla="val 3928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 rot="-8309324">
            <a:off x="5257800" y="4572000"/>
            <a:ext cx="838200" cy="533400"/>
          </a:xfrm>
          <a:prstGeom prst="leftArrow">
            <a:avLst>
              <a:gd name="adj1" fmla="val 50000"/>
              <a:gd name="adj2" fmla="val 39286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4800600" y="533400"/>
            <a:ext cx="2667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660033"/>
                </a:solidFill>
                <a:latin typeface="Times New Roman" pitchFamily="18" charset="0"/>
              </a:rPr>
              <a:t>Легкие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381000" y="3429000"/>
            <a:ext cx="2438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660033"/>
                </a:solidFill>
                <a:latin typeface="Times New Roman" pitchFamily="18" charset="0"/>
              </a:rPr>
              <a:t>Желудок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324600" y="3505200"/>
            <a:ext cx="2514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>
                <a:solidFill>
                  <a:srgbClr val="660033"/>
                </a:solidFill>
                <a:latin typeface="Times New Roman" pitchFamily="18" charset="0"/>
              </a:rPr>
              <a:t>Сердце</a:t>
            </a:r>
          </a:p>
        </p:txBody>
      </p:sp>
      <p:pic>
        <p:nvPicPr>
          <p:cNvPr id="10263" name="Picture 23" descr="skelet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" y="381000"/>
            <a:ext cx="22479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5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000"/>
                            </p:stCondLst>
                            <p:childTnLst>
                              <p:par>
                                <p:cTn id="27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5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3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0"/>
                            </p:stCondLst>
                            <p:childTnLst>
                              <p:par>
                                <p:cTn id="42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53" grpId="0" animBg="1"/>
      <p:bldP spid="10254" grpId="0" animBg="1"/>
      <p:bldP spid="10255" grpId="0" animBg="1"/>
      <p:bldP spid="10256" grpId="0" autoUpdateAnimBg="0"/>
      <p:bldP spid="10257" grpId="0" autoUpdateAnimBg="0"/>
      <p:bldP spid="10258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Полезные привычки</a:t>
            </a:r>
          </a:p>
        </p:txBody>
      </p:sp>
      <p:sp>
        <p:nvSpPr>
          <p:cNvPr id="11272" name="Rectangle 8"/>
          <p:cNvSpPr>
            <a:spLocks noGrp="1" noRot="1" noChangeArrowheads="1"/>
          </p:cNvSpPr>
          <p:nvPr>
            <p:ph sz="half" idx="1"/>
          </p:nvPr>
        </p:nvSpPr>
        <p:spPr>
          <a:xfrm>
            <a:off x="228600" y="1905000"/>
            <a:ext cx="5867400" cy="4191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0066"/>
                </a:solidFill>
                <a:latin typeface="Arial Black" pitchFamily="34" charset="0"/>
              </a:rPr>
              <a:t>Привычки , способствующие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0066"/>
                </a:solidFill>
                <a:latin typeface="Arial Black" pitchFamily="34" charset="0"/>
              </a:rPr>
              <a:t>сохранению   здоровья ,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>
                <a:solidFill>
                  <a:srgbClr val="FF0066"/>
                </a:solidFill>
                <a:latin typeface="Arial Black" pitchFamily="34" charset="0"/>
              </a:rPr>
              <a:t>считаются    полезными.</a:t>
            </a:r>
            <a:br>
              <a:rPr lang="ru-RU" sz="2400" smtClean="0">
                <a:solidFill>
                  <a:srgbClr val="FF0066"/>
                </a:solidFill>
                <a:latin typeface="Arial Black" pitchFamily="34" charset="0"/>
              </a:rPr>
            </a:br>
            <a:r>
              <a:rPr lang="ru-RU" sz="2000" smtClean="0">
                <a:solidFill>
                  <a:srgbClr val="FF0066"/>
                </a:solidFill>
                <a:latin typeface="Arial Black" pitchFamily="34" charset="0"/>
              </a:rPr>
              <a:t/>
            </a:r>
            <a:br>
              <a:rPr lang="ru-RU" sz="2000" smtClean="0">
                <a:solidFill>
                  <a:srgbClr val="FF0066"/>
                </a:solidFill>
                <a:latin typeface="Arial Black" pitchFamily="34" charset="0"/>
              </a:rPr>
            </a:br>
            <a:r>
              <a:rPr lang="ru-RU" sz="2400" smtClean="0">
                <a:solidFill>
                  <a:srgbClr val="CC00FF"/>
                </a:solidFill>
                <a:latin typeface="Arial Black" pitchFamily="34" charset="0"/>
              </a:rPr>
              <a:t>Полезные привычки :</a:t>
            </a:r>
            <a:r>
              <a:rPr lang="ru-RU" sz="2400" smtClean="0">
                <a:latin typeface="Arial Black" pitchFamily="34" charset="0"/>
              </a:rPr>
              <a:t> </a:t>
            </a:r>
          </a:p>
          <a:p>
            <a:pPr eaLnBrk="1" hangingPunct="1">
              <a:defRPr/>
            </a:pPr>
            <a:r>
              <a:rPr lang="ru-RU" sz="2400" smtClean="0">
                <a:latin typeface="Arial Black" pitchFamily="34" charset="0"/>
              </a:rPr>
              <a:t>УМЫВАТЬСЯ</a:t>
            </a:r>
          </a:p>
          <a:p>
            <a:pPr eaLnBrk="1" hangingPunct="1">
              <a:defRPr/>
            </a:pPr>
            <a:r>
              <a:rPr lang="ru-RU" sz="2400" smtClean="0">
                <a:latin typeface="Arial Black" pitchFamily="34" charset="0"/>
              </a:rPr>
              <a:t>чистить зубы , </a:t>
            </a:r>
          </a:p>
          <a:p>
            <a:pPr eaLnBrk="1" hangingPunct="1">
              <a:defRPr/>
            </a:pPr>
            <a:r>
              <a:rPr lang="ru-RU" sz="2400" smtClean="0">
                <a:latin typeface="Arial Black" pitchFamily="34" charset="0"/>
              </a:rPr>
              <a:t>соблюдать режим дня, </a:t>
            </a:r>
          </a:p>
          <a:p>
            <a:pPr eaLnBrk="1" hangingPunct="1">
              <a:defRPr/>
            </a:pPr>
            <a:r>
              <a:rPr lang="ru-RU" sz="2400" smtClean="0">
                <a:latin typeface="Arial Black" pitchFamily="34" charset="0"/>
              </a:rPr>
              <a:t>спать при открытой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400" smtClean="0">
                <a:latin typeface="Arial Black" pitchFamily="34" charset="0"/>
              </a:rPr>
              <a:t>форточке и др.</a:t>
            </a:r>
            <a:br>
              <a:rPr lang="ru-RU" sz="2400" smtClean="0">
                <a:latin typeface="Arial Black" pitchFamily="34" charset="0"/>
              </a:rPr>
            </a:br>
            <a:endParaRPr lang="ru-RU" sz="2400" smtClean="0">
              <a:latin typeface="Arial Black" pitchFamily="34" charset="0"/>
            </a:endParaRPr>
          </a:p>
          <a:p>
            <a:pPr eaLnBrk="1" hangingPunct="1">
              <a:defRPr/>
            </a:pPr>
            <a:endParaRPr lang="ru-RU" sz="2000" smtClean="0"/>
          </a:p>
        </p:txBody>
      </p:sp>
      <p:pic>
        <p:nvPicPr>
          <p:cNvPr id="5124" name="Picture 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7315200" y="457200"/>
            <a:ext cx="1506538" cy="2590800"/>
          </a:xfrm>
          <a:noFill/>
        </p:spPr>
      </p:pic>
      <p:pic>
        <p:nvPicPr>
          <p:cNvPr id="5125" name="Picture 10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410200" y="3352800"/>
            <a:ext cx="2514600" cy="3048000"/>
          </a:xfr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mtClean="0"/>
              <a:t>                 </a:t>
            </a:r>
            <a:r>
              <a:rPr lang="ru-RU" smtClean="0">
                <a:solidFill>
                  <a:srgbClr val="E70B20"/>
                </a:solidFill>
              </a:rPr>
              <a:t>Вывод :</a:t>
            </a:r>
            <a:r>
              <a:rPr lang="ru-RU" smtClean="0"/>
              <a:t> </a:t>
            </a:r>
          </a:p>
        </p:txBody>
      </p:sp>
      <p:sp>
        <p:nvSpPr>
          <p:cNvPr id="4301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 </a:t>
            </a:r>
            <a:r>
              <a:rPr lang="ru-RU" sz="3600" smtClean="0">
                <a:latin typeface="Arial Black" pitchFamily="34" charset="0"/>
              </a:rPr>
              <a:t>Дышать табачным дымом опасно для вашего здоровья.</a:t>
            </a:r>
          </a:p>
        </p:txBody>
      </p:sp>
      <p:pic>
        <p:nvPicPr>
          <p:cNvPr id="9220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4267200"/>
            <a:ext cx="1441450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343400"/>
            <a:ext cx="2100263" cy="2114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z="4000" b="0" u="sng" smtClean="0">
                <a:solidFill>
                  <a:srgbClr val="E70B20"/>
                </a:solidFill>
              </a:rPr>
              <a:t>Зачем люди начинают </a:t>
            </a:r>
            <a:br>
              <a:rPr lang="ru-RU" sz="4000" b="0" u="sng" smtClean="0">
                <a:solidFill>
                  <a:srgbClr val="E70B20"/>
                </a:solidFill>
              </a:rPr>
            </a:br>
            <a:r>
              <a:rPr lang="ru-RU" sz="4000" b="0" u="sng" smtClean="0">
                <a:solidFill>
                  <a:srgbClr val="E70B20"/>
                </a:solidFill>
              </a:rPr>
              <a:t>принимать ПАВ?</a:t>
            </a:r>
          </a:p>
        </p:txBody>
      </p:sp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чтобы уйти от решения какой-то проблемы, т.е.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уйти от реальной жизни;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из любопытства;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чтобы не отставать от других, быть «как все»;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потому что не смог отказаться;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чтобы казаться взрослее;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чтобы получить новые впечатления;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чтобы поднять настроение;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чтобы быть более раскованным, смелым;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solidFill>
                  <a:schemeClr val="folHlink"/>
                </a:solidFill>
                <a:latin typeface="Arial Black" pitchFamily="34" charset="0"/>
              </a:rPr>
              <a:t>заставили.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0" smtClean="0"/>
              <a:t>«9 способов сказать: «Нет»»</a:t>
            </a:r>
            <a:r>
              <a:rPr lang="ru-RU" smtClean="0"/>
              <a:t> 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400" smtClean="0"/>
              <a:t> </a:t>
            </a:r>
            <a:r>
              <a:rPr lang="ru-RU" sz="2400" smtClean="0">
                <a:latin typeface="Arial Black" pitchFamily="34" charset="0"/>
              </a:rPr>
              <a:t>Я  в этом не нуждаюсь.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Arial Black" pitchFamily="34" charset="0"/>
              </a:rPr>
              <a:t>Я не в настроении, поэтому не хочу это сегодня пробовать.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Arial Black" pitchFamily="34" charset="0"/>
              </a:rPr>
              <a:t>Я не думаю, что мне стоит это начинать до тех пор, пока я не буду иметь своих денег.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Arial Black" pitchFamily="34" charset="0"/>
              </a:rPr>
              <a:t> Нет, не хочу неприятностей.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Arial Black" pitchFamily="34" charset="0"/>
              </a:rPr>
              <a:t>Когда мне понадобиться это, я дам тебе знать.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Arial Black" pitchFamily="34" charset="0"/>
              </a:rPr>
              <a:t>Я таких вещей боюсь.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Arial Black" pitchFamily="34" charset="0"/>
              </a:rPr>
              <a:t>Эта дрянь не для меня.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Arial Black" pitchFamily="34" charset="0"/>
              </a:rPr>
              <a:t>Нет, спасибо, у меня на это аллергическая реакция.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400" smtClean="0">
                <a:latin typeface="Arial Black" pitchFamily="34" charset="0"/>
              </a:rPr>
              <a:t> Я хочу быть здоровым.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0" i="1" smtClean="0">
                <a:solidFill>
                  <a:schemeClr val="hlink"/>
                </a:solidFill>
                <a:effectLst/>
              </a:rPr>
              <a:t>Вредным привычкам</a:t>
            </a:r>
            <a:r>
              <a:rPr lang="ru-RU" sz="4000" b="0" i="1" smtClean="0">
                <a:solidFill>
                  <a:schemeClr val="tx1"/>
                </a:solidFill>
                <a:effectLst/>
              </a:rPr>
              <a:t>  – </a:t>
            </a:r>
            <a:r>
              <a:rPr lang="ru-RU" sz="4000" b="0" i="1" smtClean="0">
                <a:solidFill>
                  <a:srgbClr val="FF0066"/>
                </a:solidFill>
                <a:effectLst/>
              </a:rPr>
              <a:t>НЕТ!</a:t>
            </a:r>
            <a:r>
              <a:rPr lang="ru-RU" sz="4000" smtClean="0">
                <a:solidFill>
                  <a:schemeClr val="tx1"/>
                </a:solidFill>
                <a:effectLst/>
              </a:rPr>
              <a:t/>
            </a:r>
            <a:br>
              <a:rPr lang="ru-RU" sz="4000" smtClean="0">
                <a:solidFill>
                  <a:schemeClr val="tx1"/>
                </a:solidFill>
                <a:effectLst/>
              </a:rPr>
            </a:br>
            <a:endParaRPr lang="ru-RU" sz="4000" smtClean="0">
              <a:solidFill>
                <a:schemeClr val="tx1"/>
              </a:solidFill>
              <a:effectLst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1116013" y="1590675"/>
            <a:ext cx="6840537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342900" algn="ctr" eaLnBrk="0" hangingPunct="0"/>
            <a:endParaRPr lang="ru-RU" sz="2400">
              <a:latin typeface="Arial Black" pitchFamily="34" charset="0"/>
            </a:endParaRPr>
          </a:p>
          <a:p>
            <a:pPr indent="342900" algn="ctr" eaLnBrk="0" hangingPunct="0"/>
            <a:endParaRPr lang="ru-RU" sz="2400">
              <a:latin typeface="Arial Black" pitchFamily="34" charset="0"/>
            </a:endParaRPr>
          </a:p>
          <a:p>
            <a:pPr indent="342900" algn="ctr" eaLnBrk="0" hangingPunct="0"/>
            <a:endParaRPr lang="ru-RU" sz="2400">
              <a:latin typeface="Arial Black" pitchFamily="34" charset="0"/>
            </a:endParaRPr>
          </a:p>
          <a:p>
            <a:pPr indent="342900" algn="r" eaLnBrk="0" hangingPunct="0"/>
            <a:r>
              <a:rPr lang="ru-RU" sz="2400">
                <a:latin typeface="Arial Black" pitchFamily="34" charset="0"/>
              </a:rPr>
              <a:t>Вредным привычкам  – нет! </a:t>
            </a:r>
          </a:p>
          <a:p>
            <a:pPr indent="342900" algn="r" eaLnBrk="0" hangingPunct="0"/>
            <a:r>
              <a:rPr lang="ru-RU" sz="2400">
                <a:latin typeface="Arial Black" pitchFamily="34" charset="0"/>
              </a:rPr>
              <a:t>Скажи всем друзьям.</a:t>
            </a:r>
          </a:p>
          <a:p>
            <a:pPr indent="342900" algn="r" eaLnBrk="0" hangingPunct="0"/>
            <a:r>
              <a:rPr lang="ru-RU" sz="2400">
                <a:latin typeface="Arial Black" pitchFamily="34" charset="0"/>
              </a:rPr>
              <a:t>Вредным привычкам  – нет! </a:t>
            </a:r>
          </a:p>
          <a:p>
            <a:pPr indent="342900" algn="r" eaLnBrk="0" hangingPunct="0"/>
            <a:r>
              <a:rPr lang="ru-RU" sz="2400">
                <a:latin typeface="Arial Black" pitchFamily="34" charset="0"/>
              </a:rPr>
              <a:t>Скажи себе сам.</a:t>
            </a:r>
          </a:p>
          <a:p>
            <a:pPr indent="342900" algn="r" eaLnBrk="0" hangingPunct="0"/>
            <a:r>
              <a:rPr lang="ru-RU" sz="2400">
                <a:latin typeface="Arial Black" pitchFamily="34" charset="0"/>
              </a:rPr>
              <a:t>Вредные привычки  – плохо! </a:t>
            </a:r>
          </a:p>
          <a:p>
            <a:pPr indent="342900" algn="r" eaLnBrk="0" hangingPunct="0"/>
            <a:r>
              <a:rPr lang="ru-RU" sz="2400">
                <a:latin typeface="Arial Black" pitchFamily="34" charset="0"/>
              </a:rPr>
              <a:t>Знай всегда.</a:t>
            </a:r>
          </a:p>
          <a:p>
            <a:pPr indent="342900" algn="r" eaLnBrk="0" hangingPunct="0"/>
            <a:r>
              <a:rPr lang="ru-RU" sz="2400">
                <a:latin typeface="Arial Black" pitchFamily="34" charset="0"/>
              </a:rPr>
              <a:t>Вредные привычки  – смерть! </a:t>
            </a:r>
          </a:p>
          <a:p>
            <a:pPr indent="342900" algn="r" eaLnBrk="0" hangingPunct="0"/>
            <a:r>
              <a:rPr lang="ru-RU" sz="2400">
                <a:latin typeface="Arial Black" pitchFamily="34" charset="0"/>
              </a:rPr>
              <a:t>Убьёшь себя.</a:t>
            </a:r>
          </a:p>
        </p:txBody>
      </p:sp>
      <p:pic>
        <p:nvPicPr>
          <p:cNvPr id="18436" name="Picture 5" descr="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905000"/>
            <a:ext cx="2514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0" smtClean="0">
                <a:solidFill>
                  <a:srgbClr val="FF0066"/>
                </a:solidFill>
              </a:rPr>
              <a:t>Девять заповедей здоровья</a:t>
            </a:r>
          </a:p>
        </p:txBody>
      </p:sp>
      <p:sp>
        <p:nvSpPr>
          <p:cNvPr id="307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1) четкий режим дня;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2) свежий воздух;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3) больше смеха;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4) физическая активность;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5) правильное питание;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6) не пить, не курить;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7) личная гигиена;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8) любовь к себе и другим;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ru-RU" sz="2800" smtClean="0"/>
              <a:t>9) занятия по душе.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884238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/>
              <a:t>Разрешалки от вредной привычки : </a:t>
            </a:r>
          </a:p>
        </p:txBody>
      </p:sp>
      <p:sp>
        <p:nvSpPr>
          <p:cNvPr id="3686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196975"/>
            <a:ext cx="8229600" cy="547211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>
              <a:solidFill>
                <a:srgbClr val="E70B20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smtClean="0">
                <a:solidFill>
                  <a:srgbClr val="E70B20"/>
                </a:solidFill>
                <a:latin typeface="Arial Black" pitchFamily="34" charset="0"/>
              </a:rPr>
              <a:t>Употреблять наркотические  и токсические средства , алкоголь, курить -  можно :</a:t>
            </a:r>
          </a:p>
          <a:p>
            <a:pPr algn="ctr" eaLnBrk="1" hangingPunct="1">
              <a:lnSpc>
                <a:spcPct val="80000"/>
              </a:lnSpc>
              <a:defRPr/>
            </a:pPr>
            <a:endParaRPr lang="ru-RU" sz="1800" smtClean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sz="1800" smtClean="0">
              <a:latin typeface="Arial Black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ты хочешь прожить короткую жизнь 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хочешь отставать в учебе 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хочешь подхватить ВИЧ – инфекцию;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мечтаешь оставить после себя  больное потомство 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ты хочешь , чтобы твои дети родились уродами 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ты хочешь , чтобы от тебя отказались родные и близкие 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ты хочешь , чтобы у тебя была нарушена ориентация в пространстве 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ты хочешь пронизывающую дрожь и ослабевшее тело ;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ты хочешь иметь лицо « застывшей маски»;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1600" smtClean="0">
                <a:latin typeface="Arial Black" pitchFamily="34" charset="0"/>
              </a:rPr>
              <a:t>Если ты хочешь , чтобы тебя мучили  «ломки».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>
              <a:solidFill>
                <a:srgbClr val="E70B20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>
              <a:solidFill>
                <a:srgbClr val="E70B20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E70B20"/>
                </a:solidFill>
                <a:latin typeface="Arial Black" pitchFamily="34" charset="0"/>
              </a:rPr>
              <a:t>Начать легко . Бросить – не тут-то было  .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600" smtClean="0">
              <a:solidFill>
                <a:srgbClr val="E70B20"/>
              </a:solidFill>
              <a:latin typeface="Arial Black" pitchFamily="34" charset="0"/>
            </a:endParaRP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smtClean="0">
                <a:solidFill>
                  <a:srgbClr val="E70B20"/>
                </a:solidFill>
                <a:latin typeface="Arial Black" pitchFamily="34" charset="0"/>
              </a:rPr>
              <a:t>Подумай над этим!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>
                <a:solidFill>
                  <a:srgbClr val="E70B20"/>
                </a:solidFill>
              </a:rPr>
              <a:t>Психологи советуют :</a:t>
            </a:r>
            <a:r>
              <a:rPr lang="ru-RU" smtClean="0"/>
              <a:t> 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800" smtClean="0"/>
              <a:t>Вредные привычки, которые прилипают, притягивают, пристают к молодым людям, становятся впоследствии причиной многих недоразумений, недугов, неприятностей. Полюбите себя: свой Мозг, свою Печень, свое Сердце – они живые, они страдают, болеют, задыхаются!!! Давайте не будем рабами вредных привычек!</a:t>
            </a:r>
            <a:br>
              <a:rPr lang="ru-RU" sz="2800" smtClean="0"/>
            </a:br>
            <a:r>
              <a:rPr lang="ru-RU" sz="2800" smtClean="0"/>
              <a:t>Наш совет: “Никогда не курить! Никогда не пить! Никогда не употреблять  наркотические вещества”!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800" smtClean="0">
              <a:solidFill>
                <a:srgbClr val="FF0066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08050"/>
            <a:ext cx="7570788" cy="1873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smtClean="0">
                <a:solidFill>
                  <a:srgbClr val="FF0066"/>
                </a:solidFill>
              </a:rPr>
              <a:t>ПРЕДУПРЕЖДЕН , </a:t>
            </a:r>
            <a:br>
              <a:rPr lang="ru-RU" sz="4000" smtClean="0">
                <a:solidFill>
                  <a:srgbClr val="FF0066"/>
                </a:solidFill>
              </a:rPr>
            </a:br>
            <a:r>
              <a:rPr lang="ru-RU" sz="4000" smtClean="0">
                <a:solidFill>
                  <a:srgbClr val="FF0066"/>
                </a:solidFill>
              </a:rPr>
              <a:t/>
            </a:r>
            <a:br>
              <a:rPr lang="ru-RU" sz="4000" smtClean="0">
                <a:solidFill>
                  <a:srgbClr val="FF0066"/>
                </a:solidFill>
              </a:rPr>
            </a:br>
            <a:r>
              <a:rPr lang="ru-RU" sz="4000" smtClean="0">
                <a:solidFill>
                  <a:srgbClr val="FF0066"/>
                </a:solidFill>
              </a:rPr>
              <a:t/>
            </a:r>
            <a:br>
              <a:rPr lang="ru-RU" sz="4000" smtClean="0">
                <a:solidFill>
                  <a:srgbClr val="FF0066"/>
                </a:solidFill>
              </a:rPr>
            </a:br>
            <a:r>
              <a:rPr lang="ru-RU" sz="4000" smtClean="0">
                <a:solidFill>
                  <a:srgbClr val="FF0066"/>
                </a:solidFill>
              </a:rPr>
              <a:t>ЗНАЧИТ ВООРУЖЕН !</a:t>
            </a:r>
            <a:br>
              <a:rPr lang="ru-RU" sz="4000" smtClean="0">
                <a:solidFill>
                  <a:srgbClr val="FF0066"/>
                </a:solidFill>
              </a:rPr>
            </a:br>
            <a:endParaRPr lang="ru-RU" sz="4000" smtClean="0">
              <a:solidFill>
                <a:srgbClr val="FF0066"/>
              </a:solidFill>
            </a:endParaRPr>
          </a:p>
        </p:txBody>
      </p:sp>
      <p:pic>
        <p:nvPicPr>
          <p:cNvPr id="22531" name="Picture 10" descr="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4038600"/>
            <a:ext cx="16510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1" descr="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34200" y="228600"/>
            <a:ext cx="1930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2" descr="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04800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3" descr="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3962400"/>
            <a:ext cx="167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4" descr="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4800" y="457200"/>
            <a:ext cx="1192213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5" descr="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876800" y="3276600"/>
            <a:ext cx="1625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08050"/>
            <a:ext cx="7570788" cy="187325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5400" dirty="0" smtClean="0">
                <a:solidFill>
                  <a:srgbClr val="FF0066"/>
                </a:solidFill>
              </a:rPr>
              <a:t>Вредным привычкам мы говорим -  НЕТ!</a:t>
            </a:r>
            <a:r>
              <a:rPr lang="ru-RU" sz="4000" dirty="0" smtClean="0">
                <a:solidFill>
                  <a:srgbClr val="FF0066"/>
                </a:solidFill>
              </a:rPr>
              <a:t/>
            </a:r>
            <a:br>
              <a:rPr lang="ru-RU" sz="4000" dirty="0" smtClean="0">
                <a:solidFill>
                  <a:srgbClr val="FF0066"/>
                </a:solidFill>
              </a:rPr>
            </a:br>
            <a:endParaRPr lang="ru-RU" sz="4000" dirty="0" smtClean="0">
              <a:solidFill>
                <a:srgbClr val="FF0066"/>
              </a:solidFill>
            </a:endParaRPr>
          </a:p>
        </p:txBody>
      </p:sp>
      <p:pic>
        <p:nvPicPr>
          <p:cNvPr id="22531" name="Picture 10" descr="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2667000"/>
            <a:ext cx="1651000" cy="155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11" descr="3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3600" y="2667000"/>
            <a:ext cx="1930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3" name="Picture 12" descr="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4572000"/>
            <a:ext cx="20574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4" name="Picture 13" descr="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67600" y="4953000"/>
            <a:ext cx="167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5" name="Picture 14" descr="2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895600"/>
            <a:ext cx="1192213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6" name="Picture 15" descr="1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410200" y="3352800"/>
            <a:ext cx="16256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Grp="1" noRot="1" noChangeArrowheads="1"/>
          </p:cNvSpPr>
          <p:nvPr>
            <p:ph type="title"/>
          </p:nvPr>
        </p:nvSpPr>
        <p:spPr>
          <a:xfrm>
            <a:off x="0" y="244475"/>
            <a:ext cx="8842375" cy="14319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Вредные привычки.</a:t>
            </a:r>
          </a:p>
        </p:txBody>
      </p:sp>
      <p:sp>
        <p:nvSpPr>
          <p:cNvPr id="13317" name="Rectangle 5"/>
          <p:cNvSpPr>
            <a:spLocks noGrp="1" noRot="1" noChangeArrowheads="1"/>
          </p:cNvSpPr>
          <p:nvPr>
            <p:ph sz="half" idx="1"/>
          </p:nvPr>
        </p:nvSpPr>
        <p:spPr>
          <a:xfrm>
            <a:off x="381000" y="1905000"/>
            <a:ext cx="4384675" cy="45720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2800" smtClean="0">
                <a:solidFill>
                  <a:srgbClr val="FF0066"/>
                </a:solidFill>
                <a:latin typeface="Arial Black" pitchFamily="34" charset="0"/>
              </a:rPr>
              <a:t>Привычки , наносящие вред здоровью , называются вредными . </a:t>
            </a:r>
            <a:br>
              <a:rPr lang="ru-RU" sz="2800" smtClean="0">
                <a:solidFill>
                  <a:srgbClr val="FF0066"/>
                </a:solidFill>
                <a:latin typeface="Arial Black" pitchFamily="34" charset="0"/>
              </a:rPr>
            </a:br>
            <a:endParaRPr lang="ru-RU" sz="2800" smtClean="0">
              <a:solidFill>
                <a:srgbClr val="FF0066"/>
              </a:solidFill>
              <a:latin typeface="Arial Black" pitchFamily="34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smtClean="0">
                <a:solidFill>
                  <a:srgbClr val="CC00FF"/>
                </a:solidFill>
                <a:latin typeface="Arial Black" pitchFamily="34" charset="0"/>
              </a:rPr>
              <a:t>Вредные привычки :</a:t>
            </a:r>
            <a:r>
              <a:rPr lang="ru-RU" sz="2000" smtClean="0">
                <a:latin typeface="Arial Black" pitchFamily="34" charset="0"/>
              </a:rPr>
              <a:t> есть много сладостей , долго сидеть у компьютера и телевизора , читать лёжа,  разговаривать во время еды и др.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smtClean="0"/>
          </a:p>
        </p:txBody>
      </p:sp>
      <p:pic>
        <p:nvPicPr>
          <p:cNvPr id="6148" name="Picture 10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481763" y="533400"/>
            <a:ext cx="2662237" cy="2019300"/>
          </a:xfrm>
          <a:noFill/>
        </p:spPr>
      </p:pic>
      <p:pic>
        <p:nvPicPr>
          <p:cNvPr id="6149" name="Picture 1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096000" y="4419600"/>
            <a:ext cx="2176463" cy="2019300"/>
          </a:xfrm>
          <a:noFill/>
        </p:spPr>
      </p:pic>
      <p:pic>
        <p:nvPicPr>
          <p:cNvPr id="6150" name="Picture 12" descr="i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43400" y="2362200"/>
            <a:ext cx="19812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533400" y="457200"/>
            <a:ext cx="8308975" cy="1219200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smtClean="0"/>
              <a:t>Наиболее опасно влияют на здоровье человека  вредные привычки :</a:t>
            </a:r>
          </a:p>
        </p:txBody>
      </p:sp>
      <p:sp>
        <p:nvSpPr>
          <p:cNvPr id="15370" name="Rectangle 10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38200" y="2362200"/>
            <a:ext cx="3927475" cy="3733800"/>
          </a:xfrm>
        </p:spPr>
        <p:txBody>
          <a:bodyPr/>
          <a:lstStyle/>
          <a:p>
            <a:pPr algn="just" eaLnBrk="1" hangingPunct="1">
              <a:spcBef>
                <a:spcPct val="40000"/>
              </a:spcBef>
              <a:defRPr/>
            </a:pPr>
            <a:r>
              <a:rPr lang="ru-RU" sz="4000" dirty="0" smtClean="0"/>
              <a:t>Алкоголь</a:t>
            </a:r>
          </a:p>
          <a:p>
            <a:pPr algn="just" eaLnBrk="1" hangingPunct="1">
              <a:spcBef>
                <a:spcPct val="40000"/>
              </a:spcBef>
              <a:defRPr/>
            </a:pPr>
            <a:r>
              <a:rPr lang="ru-RU" sz="4000" dirty="0" smtClean="0"/>
              <a:t>Курение</a:t>
            </a:r>
          </a:p>
          <a:p>
            <a:pPr algn="just" eaLnBrk="1" hangingPunct="1">
              <a:spcBef>
                <a:spcPct val="40000"/>
              </a:spcBef>
              <a:defRPr/>
            </a:pPr>
            <a:r>
              <a:rPr lang="ru-RU" sz="4000" dirty="0" smtClean="0"/>
              <a:t>Наркотики</a:t>
            </a:r>
            <a:endParaRPr lang="ru-RU" sz="4000" dirty="0" smtClean="0"/>
          </a:p>
          <a:p>
            <a:pPr algn="just" eaLnBrk="1" hangingPunct="1">
              <a:spcBef>
                <a:spcPct val="40000"/>
              </a:spcBef>
              <a:defRPr/>
            </a:pPr>
            <a:r>
              <a:rPr lang="ru-RU" sz="4000" dirty="0" smtClean="0"/>
              <a:t>Токсикомания</a:t>
            </a:r>
            <a:endParaRPr lang="ru-RU" sz="4000" dirty="0" smtClean="0"/>
          </a:p>
          <a:p>
            <a:pPr eaLnBrk="1" hangingPunct="1">
              <a:defRPr/>
            </a:pPr>
            <a:endParaRPr lang="ru-RU" sz="2800" dirty="0" smtClean="0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518275" y="1905000"/>
            <a:ext cx="2625725" cy="2798763"/>
            <a:chOff x="113" y="255"/>
            <a:chExt cx="3175" cy="2948"/>
          </a:xfrm>
        </p:grpSpPr>
        <p:sp>
          <p:nvSpPr>
            <p:cNvPr id="7176" name="AutoShape 14"/>
            <p:cNvSpPr>
              <a:spLocks noChangeArrowheads="1"/>
            </p:cNvSpPr>
            <p:nvPr/>
          </p:nvSpPr>
          <p:spPr bwMode="auto">
            <a:xfrm>
              <a:off x="113" y="255"/>
              <a:ext cx="3175" cy="2948"/>
            </a:xfrm>
            <a:prstGeom prst="cloudCallout">
              <a:avLst>
                <a:gd name="adj1" fmla="val 19764"/>
                <a:gd name="adj2" fmla="val 60176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pic>
          <p:nvPicPr>
            <p:cNvPr id="7177" name="Picture 15" descr="j033728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1" y="935"/>
              <a:ext cx="2304" cy="16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7173" name="Picture 16" descr="HH00887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286000"/>
            <a:ext cx="101123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4" name="Picture 17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334000" y="4419600"/>
            <a:ext cx="1524000" cy="1866900"/>
          </a:xfrm>
          <a:noFill/>
        </p:spPr>
      </p:pic>
      <p:pic>
        <p:nvPicPr>
          <p:cNvPr id="7175" name="Picture 19" descr="3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91400" y="4724400"/>
            <a:ext cx="1435100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rrowheads="1"/>
          </p:cNvSpPr>
          <p:nvPr>
            <p:ph type="title" sz="quarter"/>
          </p:nvPr>
        </p:nvSpPr>
        <p:spPr/>
        <p:txBody>
          <a:bodyPr/>
          <a:lstStyle/>
          <a:p>
            <a:pPr algn="ctr" eaLnBrk="1" hangingPunct="1">
              <a:buFontTx/>
              <a:buChar char="•"/>
              <a:defRPr/>
            </a:pPr>
            <a:r>
              <a:rPr lang="ru-RU" smtClean="0"/>
              <a:t>   Алкоголь</a:t>
            </a:r>
            <a:br>
              <a:rPr lang="ru-RU" smtClean="0"/>
            </a:br>
            <a:endParaRPr lang="ru-RU" smtClean="0"/>
          </a:p>
        </p:txBody>
      </p:sp>
      <p:pic>
        <p:nvPicPr>
          <p:cNvPr id="1024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0" y="1295400"/>
            <a:ext cx="1439863" cy="1871663"/>
          </a:xfrm>
          <a:noFill/>
        </p:spPr>
      </p:pic>
      <p:pic>
        <p:nvPicPr>
          <p:cNvPr id="10244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781800" y="1752600"/>
            <a:ext cx="741363" cy="1225550"/>
          </a:xfrm>
          <a:noFill/>
        </p:spPr>
      </p:pic>
      <p:pic>
        <p:nvPicPr>
          <p:cNvPr id="10245" name="Picture 10" descr="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38100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1" descr="3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581400"/>
            <a:ext cx="21526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14" descr="3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2000" y="1066800"/>
            <a:ext cx="1981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Алкоголь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Пьянство унижает человека, отнимает у него разум, по крайней мере на время, и в конце концов превращает его  в животное.</a:t>
            </a:r>
          </a:p>
          <a:p>
            <a:pPr algn="r"/>
            <a:r>
              <a:rPr lang="ru-RU" sz="3600" dirty="0" smtClean="0"/>
              <a:t>Ж.Ж.Руссо  </a:t>
            </a:r>
            <a:endParaRPr lang="ru-RU" sz="3600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04800"/>
            <a:ext cx="7772400" cy="1143000"/>
          </a:xfrm>
          <a:noFill/>
          <a:ln/>
        </p:spPr>
        <p:txBody>
          <a:bodyPr/>
          <a:lstStyle/>
          <a:p>
            <a:pPr eaLnBrk="1" hangingPunct="1"/>
            <a:r>
              <a:rPr lang="ru-RU" b="0" smtClean="0">
                <a:solidFill>
                  <a:schemeClr val="folHlink"/>
                </a:solidFill>
                <a:effectLst/>
                <a:latin typeface="Algerian" pitchFamily="82" charset="0"/>
              </a:rPr>
              <a:t>О пьянстве и алкоголизме</a:t>
            </a:r>
          </a:p>
        </p:txBody>
      </p:sp>
      <p:pic>
        <p:nvPicPr>
          <p:cNvPr id="11267" name="Picture 3" descr="girl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1447800"/>
            <a:ext cx="2438400" cy="2252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 descr="спирт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0" y="4648200"/>
            <a:ext cx="2565400" cy="169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5" descr="подростки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54925" y="381000"/>
            <a:ext cx="124142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429000" y="1341438"/>
            <a:ext cx="3810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sng">
                <a:latin typeface="Stencil" pitchFamily="82" charset="0"/>
              </a:rPr>
              <a:t>Пьянство</a:t>
            </a:r>
            <a:r>
              <a:rPr lang="ru-RU" sz="2400" b="1">
                <a:latin typeface="Stencil" pitchFamily="82" charset="0"/>
              </a:rPr>
              <a:t> - чрезмерное употребление алкоголя, разрушительно действующее на человека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0" y="4648200"/>
            <a:ext cx="4648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u="sng">
                <a:latin typeface="Stencil" pitchFamily="82" charset="0"/>
              </a:rPr>
              <a:t>Алкоголизм </a:t>
            </a:r>
            <a:r>
              <a:rPr lang="ru-RU" sz="2400" b="1">
                <a:latin typeface="Stencil" pitchFamily="82" charset="0"/>
              </a:rPr>
              <a:t>– химическая зависимость от алкоголя, приводящая к вынужденному и неумеренному его употреблению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 rot="-5400000">
            <a:off x="2667000" y="1676400"/>
            <a:ext cx="914400" cy="609600"/>
          </a:xfrm>
          <a:custGeom>
            <a:avLst/>
            <a:gdLst>
              <a:gd name="T0" fmla="*/ 653161 w 21600"/>
              <a:gd name="T1" fmla="*/ 0 h 21600"/>
              <a:gd name="T2" fmla="*/ 391880 w 21600"/>
              <a:gd name="T3" fmla="*/ 203200 h 21600"/>
              <a:gd name="T4" fmla="*/ 0 w 21600"/>
              <a:gd name="T5" fmla="*/ 508028 h 21600"/>
              <a:gd name="T6" fmla="*/ 391880 w 21600"/>
              <a:gd name="T7" fmla="*/ 609600 h 21600"/>
              <a:gd name="T8" fmla="*/ 783759 w 21600"/>
              <a:gd name="T9" fmla="*/ 423333 h 21600"/>
              <a:gd name="T10" fmla="*/ 914400 w 21600"/>
              <a:gd name="T11" fmla="*/ 203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7696200" y="3048000"/>
            <a:ext cx="914400" cy="609600"/>
          </a:xfrm>
          <a:custGeom>
            <a:avLst/>
            <a:gdLst>
              <a:gd name="T0" fmla="*/ 653161 w 21600"/>
              <a:gd name="T1" fmla="*/ 0 h 21600"/>
              <a:gd name="T2" fmla="*/ 391880 w 21600"/>
              <a:gd name="T3" fmla="*/ 203200 h 21600"/>
              <a:gd name="T4" fmla="*/ 0 w 21600"/>
              <a:gd name="T5" fmla="*/ 508028 h 21600"/>
              <a:gd name="T6" fmla="*/ 391880 w 21600"/>
              <a:gd name="T7" fmla="*/ 609600 h 21600"/>
              <a:gd name="T8" fmla="*/ 783759 w 21600"/>
              <a:gd name="T9" fmla="*/ 423333 h 21600"/>
              <a:gd name="T10" fmla="*/ 914400 w 21600"/>
              <a:gd name="T11" fmla="*/ 203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4953000" y="5334000"/>
            <a:ext cx="990600" cy="457200"/>
          </a:xfrm>
          <a:prstGeom prst="rightArrow">
            <a:avLst>
              <a:gd name="adj1" fmla="val 50000"/>
              <a:gd name="adj2" fmla="val 54167"/>
            </a:avLst>
          </a:prstGeom>
          <a:solidFill>
            <a:srgbClr val="0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2209800" y="3581400"/>
            <a:ext cx="685800" cy="609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Stencil" pitchFamily="82" charset="0"/>
              </a:rPr>
              <a:t>1.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7239000" y="2362200"/>
            <a:ext cx="685800" cy="609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Stencil" pitchFamily="82" charset="0"/>
              </a:rPr>
              <a:t>2.</a:t>
            </a:r>
          </a:p>
        </p:txBody>
      </p:sp>
      <p:sp>
        <p:nvSpPr>
          <p:cNvPr id="11284" name="AutoShape 20"/>
          <p:cNvSpPr>
            <a:spLocks noChangeArrowheads="1"/>
          </p:cNvSpPr>
          <p:nvPr/>
        </p:nvSpPr>
        <p:spPr bwMode="auto">
          <a:xfrm>
            <a:off x="5638800" y="6019800"/>
            <a:ext cx="685800" cy="609600"/>
          </a:xfrm>
          <a:prstGeom prst="octagon">
            <a:avLst>
              <a:gd name="adj" fmla="val 292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400">
                <a:latin typeface="Stencil" pitchFamily="82" charset="0"/>
              </a:rPr>
              <a:t>3.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3348038" y="3716338"/>
            <a:ext cx="381000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b="1">
                <a:solidFill>
                  <a:schemeClr val="folHlink"/>
                </a:solidFill>
                <a:latin typeface="Stencil" pitchFamily="82" charset="0"/>
              </a:rPr>
              <a:t>Выявлено три важных фактора, связанных с высоким риском развития алкоголизма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0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2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1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0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44" dur="500"/>
                                        <p:tgtEl>
                                          <p:spTgt spid="11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70" grpId="0" autoUpdateAnimBg="0"/>
      <p:bldP spid="11277" grpId="0" autoUpdateAnimBg="0"/>
      <p:bldP spid="11278" grpId="0" animBg="1"/>
      <p:bldP spid="11279" grpId="0" animBg="1"/>
      <p:bldP spid="11280" grpId="0" animBg="1"/>
      <p:bldP spid="11282" grpId="0" animBg="1" autoUpdateAnimBg="0"/>
      <p:bldP spid="11283" grpId="0" animBg="1" autoUpdateAnimBg="0"/>
      <p:bldP spid="11284" grpId="0" animBg="1" autoUpdateAnimBg="0"/>
      <p:bldP spid="11285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ir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04800"/>
            <a:ext cx="3276600" cy="302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0" y="3962400"/>
            <a:ext cx="6096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u="sng" dirty="0" smtClean="0">
                <a:latin typeface="Stencil" pitchFamily="82" charset="0"/>
              </a:rPr>
              <a:t>П</a:t>
            </a:r>
            <a:r>
              <a:rPr lang="ru-RU" sz="2800" b="1" u="sng" dirty="0" smtClean="0">
                <a:latin typeface="Stencil" pitchFamily="82" charset="0"/>
              </a:rPr>
              <a:t>оиски </a:t>
            </a:r>
            <a:r>
              <a:rPr lang="ru-RU" sz="2800" b="1" u="sng" dirty="0">
                <a:latin typeface="Stencil" pitchFamily="82" charset="0"/>
              </a:rPr>
              <a:t>необычайных ощущений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09600" y="533400"/>
            <a:ext cx="24384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>
                <a:solidFill>
                  <a:schemeClr val="folHlink"/>
                </a:solidFill>
                <a:latin typeface="Stencil" pitchFamily="82" charset="0"/>
              </a:rPr>
              <a:t>Первый</a:t>
            </a:r>
            <a:r>
              <a:rPr lang="ru-RU" sz="2400" b="1">
                <a:solidFill>
                  <a:schemeClr val="folHlink"/>
                </a:solidFill>
                <a:latin typeface="Stencil" pitchFamily="82" charset="0"/>
              </a:rPr>
              <a:t> </a:t>
            </a:r>
            <a:r>
              <a:rPr lang="ru-RU" sz="2800" b="1">
                <a:solidFill>
                  <a:schemeClr val="folHlink"/>
                </a:solidFill>
                <a:latin typeface="Stencil" pitchFamily="82" charset="0"/>
              </a:rPr>
              <a:t>фактор</a:t>
            </a:r>
          </a:p>
        </p:txBody>
      </p:sp>
      <p:sp>
        <p:nvSpPr>
          <p:cNvPr id="43013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077200" y="6096000"/>
            <a:ext cx="533400" cy="533400"/>
          </a:xfrm>
          <a:prstGeom prst="actionButtonBackPrevious">
            <a:avLst/>
          </a:prstGeom>
          <a:solidFill>
            <a:srgbClr val="00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2400">
              <a:latin typeface="Stencil" pitchFamily="82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1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autoUpdateAnimBg="0"/>
      <p:bldP spid="12292" grpId="0" autoUpdateAnimBg="0"/>
    </p:bld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326</TotalTime>
  <Words>1007</Words>
  <Application>Microsoft Office PowerPoint</Application>
  <PresentationFormat>Экран (4:3)</PresentationFormat>
  <Paragraphs>171</Paragraphs>
  <Slides>38</Slides>
  <Notes>0</Notes>
  <HiddenSlides>4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Трава</vt:lpstr>
      <vt:lpstr>Слайд 1</vt:lpstr>
      <vt:lpstr>Слайд 2</vt:lpstr>
      <vt:lpstr>Полезные привычки</vt:lpstr>
      <vt:lpstr>Вредные привычки.</vt:lpstr>
      <vt:lpstr>Наиболее опасно влияют на здоровье человека  вредные привычки :</vt:lpstr>
      <vt:lpstr>   Алкоголь </vt:lpstr>
      <vt:lpstr>Алкоголь </vt:lpstr>
      <vt:lpstr>О пьянстве и алкоголизме</vt:lpstr>
      <vt:lpstr>Слайд 9</vt:lpstr>
      <vt:lpstr>Слайд 10</vt:lpstr>
      <vt:lpstr>Слайд 11</vt:lpstr>
      <vt:lpstr>Миф и реальность об алкоголе. </vt:lpstr>
      <vt:lpstr>Последствия употребления алкоголя </vt:lpstr>
      <vt:lpstr>Последствия употребления алкоголя </vt:lpstr>
      <vt:lpstr>Вывод:</vt:lpstr>
      <vt:lpstr>Наркотики</vt:lpstr>
      <vt:lpstr>О наркотиках</vt:lpstr>
      <vt:lpstr>Фотографии людей до и после того как они начали принимать наркотики</vt:lpstr>
      <vt:lpstr>Классификация наркотиков</vt:lpstr>
      <vt:lpstr>Производные конопли</vt:lpstr>
      <vt:lpstr>Опиатные наркотики</vt:lpstr>
      <vt:lpstr>Психостимуляторы</vt:lpstr>
      <vt:lpstr>Галлюциногены</vt:lpstr>
      <vt:lpstr>Летучие наркотически действующие вещества</vt:lpstr>
      <vt:lpstr>Вывод:</vt:lpstr>
      <vt:lpstr>Токсикомания</vt:lpstr>
      <vt:lpstr>Вывод:</vt:lpstr>
      <vt:lpstr>  </vt:lpstr>
      <vt:lpstr>Слайд 29</vt:lpstr>
      <vt:lpstr>                 Вывод : </vt:lpstr>
      <vt:lpstr>Зачем люди начинают  принимать ПАВ?</vt:lpstr>
      <vt:lpstr>«9 способов сказать: «Нет»» </vt:lpstr>
      <vt:lpstr>Вредным привычкам  – НЕТ! </vt:lpstr>
      <vt:lpstr>Девять заповедей здоровья</vt:lpstr>
      <vt:lpstr>Разрешалки от вредной привычки : </vt:lpstr>
      <vt:lpstr>Психологи советуют : </vt:lpstr>
      <vt:lpstr>ПРЕДУПРЕЖДЕН ,    ЗНАЧИТ ВООРУЖЕН ! </vt:lpstr>
      <vt:lpstr>Вредным привычкам мы говорим -  НЕТ!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Кабинет биологии</cp:lastModifiedBy>
  <cp:revision>57</cp:revision>
  <cp:lastPrinted>1601-01-01T00:00:00Z</cp:lastPrinted>
  <dcterms:created xsi:type="dcterms:W3CDTF">1601-01-01T00:00:00Z</dcterms:created>
  <dcterms:modified xsi:type="dcterms:W3CDTF">2008-05-21T07:08:45Z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