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61" r:id="rId6"/>
    <p:sldId id="300" r:id="rId7"/>
    <p:sldId id="307" r:id="rId8"/>
    <p:sldId id="301" r:id="rId9"/>
    <p:sldId id="302" r:id="rId10"/>
    <p:sldId id="305" r:id="rId11"/>
    <p:sldId id="304" r:id="rId12"/>
    <p:sldId id="310" r:id="rId13"/>
    <p:sldId id="308" r:id="rId14"/>
    <p:sldId id="309" r:id="rId15"/>
    <p:sldId id="306" r:id="rId16"/>
    <p:sldId id="267" r:id="rId17"/>
    <p:sldId id="293" r:id="rId18"/>
    <p:sldId id="312" r:id="rId19"/>
    <p:sldId id="294" r:id="rId20"/>
    <p:sldId id="295" r:id="rId21"/>
    <p:sldId id="296" r:id="rId22"/>
    <p:sldId id="297" r:id="rId23"/>
    <p:sldId id="298" r:id="rId24"/>
    <p:sldId id="299" r:id="rId25"/>
    <p:sldId id="283" r:id="rId26"/>
    <p:sldId id="271" r:id="rId27"/>
    <p:sldId id="284" r:id="rId28"/>
    <p:sldId id="315" r:id="rId29"/>
    <p:sldId id="316" r:id="rId30"/>
    <p:sldId id="317" r:id="rId31"/>
    <p:sldId id="269" r:id="rId32"/>
    <p:sldId id="285" r:id="rId33"/>
    <p:sldId id="272" r:id="rId34"/>
    <p:sldId id="273" r:id="rId35"/>
    <p:sldId id="279" r:id="rId36"/>
    <p:sldId id="275" r:id="rId37"/>
    <p:sldId id="276" r:id="rId38"/>
    <p:sldId id="314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E70B2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6688D7-0FC7-4881-991A-AD1132C4E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7081-718B-4640-B4CD-A11E39F2F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FD74B-1B09-4359-A4F9-1BFE0723D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281C-7BDF-40D8-BEDB-E54447214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C824D-B1C6-4811-A794-2A8F8726A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488DA-C750-49A6-A6D8-D86AFC3C1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353E8-B9FF-4DF6-B83B-A9F4C5CC5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5230E-0DEC-4282-9190-49D3B1B0A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85B32-727E-47A5-A90B-8AB666197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24CC5-93CC-4A22-B531-E1578E956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1BFD8-BF95-4381-A854-60F6DA991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733-4A6B-46B7-AE91-82234871D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ED296-0360-41EA-85D0-2B8E33CCE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707B-D4B0-4453-B1D5-31A5462BF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11B6C71-5B3E-4CD3-A6A5-6319E4AEB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  <p:sldLayoutId id="2147483667" r:id="rId12"/>
    <p:sldLayoutId id="2147483666" r:id="rId13"/>
    <p:sldLayoutId id="2147483665" r:id="rId14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1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/>
      <p:bldP spid="615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slide" Target="slide24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7" Type="http://schemas.openxmlformats.org/officeDocument/2006/relationships/image" Target="../media/image4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48.gif"/><Relationship Id="rId4" Type="http://schemas.openxmlformats.org/officeDocument/2006/relationships/image" Target="../media/image4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gif"/><Relationship Id="rId4" Type="http://schemas.openxmlformats.org/officeDocument/2006/relationships/image" Target="../media/image5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7" Type="http://schemas.openxmlformats.org/officeDocument/2006/relationships/image" Target="../media/image64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jpeg"/><Relationship Id="rId5" Type="http://schemas.openxmlformats.org/officeDocument/2006/relationships/image" Target="../media/image62.jpeg"/><Relationship Id="rId4" Type="http://schemas.openxmlformats.org/officeDocument/2006/relationships/image" Target="../media/image6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7" Type="http://schemas.openxmlformats.org/officeDocument/2006/relationships/image" Target="../media/image64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jpeg"/><Relationship Id="rId5" Type="http://schemas.openxmlformats.org/officeDocument/2006/relationships/image" Target="../media/image62.jpeg"/><Relationship Id="rId4" Type="http://schemas.openxmlformats.org/officeDocument/2006/relationships/image" Target="../media/image6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762000"/>
            <a:ext cx="1727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" y="228600"/>
            <a:ext cx="2663825" cy="2592388"/>
            <a:chOff x="113" y="255"/>
            <a:chExt cx="3175" cy="2948"/>
          </a:xfrm>
        </p:grpSpPr>
        <p:sp>
          <p:nvSpPr>
            <p:cNvPr id="3080" name="AutoShape 6"/>
            <p:cNvSpPr>
              <a:spLocks noChangeArrowheads="1"/>
            </p:cNvSpPr>
            <p:nvPr/>
          </p:nvSpPr>
          <p:spPr bwMode="auto">
            <a:xfrm>
              <a:off x="113" y="255"/>
              <a:ext cx="3175" cy="2948"/>
            </a:xfrm>
            <a:prstGeom prst="cloudCallout">
              <a:avLst>
                <a:gd name="adj1" fmla="val 19764"/>
                <a:gd name="adj2" fmla="val 6017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pic>
          <p:nvPicPr>
            <p:cNvPr id="3081" name="Picture 7" descr="j033728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" y="935"/>
              <a:ext cx="2304" cy="1644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8" name="Picture 8" descr="514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800600"/>
            <a:ext cx="1700213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800600"/>
            <a:ext cx="1439863" cy="187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83" name="WordArt 11"/>
          <p:cNvSpPr>
            <a:spLocks noChangeArrowheads="1" noChangeShapeType="1" noTextEdit="1"/>
          </p:cNvSpPr>
          <p:nvPr/>
        </p:nvSpPr>
        <p:spPr bwMode="auto">
          <a:xfrm>
            <a:off x="1219200" y="3124200"/>
            <a:ext cx="7239000" cy="1347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317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Вредные привычки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дрост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"/>
            <a:ext cx="16970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533400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folHlink"/>
                </a:solidFill>
                <a:latin typeface="Stencil" pitchFamily="82" charset="0"/>
              </a:rPr>
              <a:t>Второй фактор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3962400"/>
            <a:ext cx="685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u="sng" dirty="0">
                <a:latin typeface="Stencil" pitchFamily="82" charset="0"/>
              </a:rPr>
              <a:t>Факторы влияния сверстников</a:t>
            </a:r>
            <a:r>
              <a:rPr lang="ru-RU" sz="2800" b="1" dirty="0">
                <a:latin typeface="Stencil" pitchFamily="82" charset="0"/>
              </a:rPr>
              <a:t> (употребление алкоголя ровесниками и одобрение с их стороны)</a:t>
            </a:r>
          </a:p>
        </p:txBody>
      </p:sp>
      <p:sp>
        <p:nvSpPr>
          <p:cNvPr id="440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867400"/>
            <a:ext cx="533400" cy="609600"/>
          </a:xfrm>
          <a:prstGeom prst="actionButtonBackPrevious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спи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685800"/>
            <a:ext cx="3505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1752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folHlink"/>
                </a:solidFill>
                <a:latin typeface="Stencil" pitchFamily="82" charset="0"/>
              </a:rPr>
              <a:t>Третий фактор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905000" y="3505200"/>
            <a:ext cx="5486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Stencil" pitchFamily="82" charset="0"/>
              </a:rPr>
              <a:t>Факторы, связанные с отношениями в семье, такие как употребление алкоголя родителями и протест против власти родителей</a:t>
            </a:r>
          </a:p>
        </p:txBody>
      </p:sp>
      <p:sp>
        <p:nvSpPr>
          <p:cNvPr id="4506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533400" cy="533400"/>
          </a:xfrm>
          <a:prstGeom prst="actionButtonBackPrevious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Миф и реальность об алкоголе.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434975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Миф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Реальность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Алкоголь – пищевой продукт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Алкоголь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не переваривается в желудке, как пища. Он попадает в кровь, а затем в мозг.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Алкоголь – не основная</a:t>
                      </a:r>
                      <a:r>
                        <a:rPr lang="ru-RU" baseline="0" dirty="0" smtClean="0"/>
                        <a:t> причина смертности среди молодежи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Подростки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и молодежь чаще всего гибнут в результате несчастных случаев, связанных со злоупотреблением алкоголем.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Выпившие люди дружелюбны и общительны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Обычно напившиеся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люди теряют над собой контроль, становятся агрессивными и злыми, ввязываются в драки.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Алкоголь</a:t>
                      </a:r>
                      <a:r>
                        <a:rPr lang="ru-RU" baseline="0" dirty="0" smtClean="0"/>
                        <a:t> стимулирует, придает силы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Алкоголь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угнетает центральную нервную систему, затормаживает нормальные реакции организма.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употребления алкоголя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Гибнут клетки коры головного мозга, тканей печени, </a:t>
            </a:r>
            <a:r>
              <a:rPr lang="ru-RU" dirty="0" err="1" smtClean="0"/>
              <a:t>глаз,горла</a:t>
            </a:r>
            <a:r>
              <a:rPr lang="ru-RU" dirty="0" smtClean="0"/>
              <a:t>, легких, сердца</a:t>
            </a:r>
          </a:p>
          <a:p>
            <a:r>
              <a:rPr lang="ru-RU" dirty="0" smtClean="0"/>
              <a:t>Продолжительность жизни алкоголика сокращается на 20 лет.</a:t>
            </a:r>
          </a:p>
          <a:p>
            <a:r>
              <a:rPr lang="ru-RU" dirty="0" smtClean="0"/>
              <a:t>В России в год от алкоголя умирает 900 человек.</a:t>
            </a:r>
          </a:p>
          <a:p>
            <a:r>
              <a:rPr lang="ru-RU" dirty="0" smtClean="0"/>
              <a:t>6</a:t>
            </a:r>
            <a:r>
              <a:rPr lang="ru-RU" dirty="0" smtClean="0"/>
              <a:t>0 </a:t>
            </a:r>
            <a:r>
              <a:rPr lang="ru-RU" dirty="0" smtClean="0"/>
              <a:t>% преступлений совершаются в алкогольном опьянении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употребления алкоголя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Приводит к депрессии </a:t>
            </a:r>
          </a:p>
          <a:p>
            <a:r>
              <a:rPr lang="ru-RU" dirty="0" smtClean="0"/>
              <a:t>Алкоголь это горе и слезы семьи, он разрушает семьи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E70B20"/>
                </a:solidFill>
              </a:rPr>
              <a:t>Вывод: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latin typeface="Arial Black" pitchFamily="34" charset="0"/>
              </a:rPr>
              <a:t>Алкоголь опасен для вашего здоровья .</a:t>
            </a:r>
          </a:p>
          <a:p>
            <a:pPr algn="ctr" eaLnBrk="1" hangingPunct="1">
              <a:defRPr/>
            </a:pPr>
            <a:r>
              <a:rPr lang="ru-RU" sz="2800" dirty="0" smtClean="0">
                <a:latin typeface="Arial Black" pitchFamily="34" charset="0"/>
              </a:rPr>
              <a:t>«Счастлив </a:t>
            </a:r>
            <a:r>
              <a:rPr lang="ru-RU" sz="2800" dirty="0" smtClean="0">
                <a:latin typeface="Arial Black" pitchFamily="34" charset="0"/>
              </a:rPr>
              <a:t>тот, кто вина не пьет </a:t>
            </a:r>
            <a:r>
              <a:rPr lang="ru-RU" sz="2800" dirty="0" smtClean="0">
                <a:latin typeface="Arial Black" pitchFamily="34" charset="0"/>
              </a:rPr>
              <a:t>!»</a:t>
            </a:r>
            <a:endParaRPr lang="ru-RU" sz="2800" dirty="0" smtClean="0">
              <a:latin typeface="Arial Black" pitchFamily="34" charset="0"/>
            </a:endParaRPr>
          </a:p>
        </p:txBody>
      </p:sp>
      <p:pic>
        <p:nvPicPr>
          <p:cNvPr id="11268" name="Picture 4" descr="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100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581400"/>
            <a:ext cx="21526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FontTx/>
              <a:buChar char="•"/>
              <a:defRPr/>
            </a:pPr>
            <a:r>
              <a:rPr lang="ru-RU" smtClean="0">
                <a:solidFill>
                  <a:srgbClr val="FF0066"/>
                </a:solidFill>
              </a:rPr>
              <a:t>Наркотики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95600" y="1752600"/>
            <a:ext cx="5040313" cy="4679950"/>
            <a:chOff x="113" y="255"/>
            <a:chExt cx="3175" cy="2948"/>
          </a:xfrm>
        </p:grpSpPr>
        <p:sp>
          <p:nvSpPr>
            <p:cNvPr id="12295" name="AutoShape 5"/>
            <p:cNvSpPr>
              <a:spLocks noChangeArrowheads="1"/>
            </p:cNvSpPr>
            <p:nvPr/>
          </p:nvSpPr>
          <p:spPr bwMode="auto">
            <a:xfrm>
              <a:off x="113" y="255"/>
              <a:ext cx="3175" cy="2948"/>
            </a:xfrm>
            <a:prstGeom prst="cloudCallout">
              <a:avLst>
                <a:gd name="adj1" fmla="val 19764"/>
                <a:gd name="adj2" fmla="val 60176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pic>
          <p:nvPicPr>
            <p:cNvPr id="12296" name="Picture 6" descr="j033728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1" y="935"/>
              <a:ext cx="2304" cy="164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292" name="Picture 7" descr="563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28600"/>
            <a:ext cx="17287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nark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4149725"/>
            <a:ext cx="22971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9" descr="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447800"/>
            <a:ext cx="1828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228600"/>
            <a:ext cx="5867400" cy="1143000"/>
          </a:xfrm>
          <a:noFill/>
          <a:ln/>
        </p:spPr>
        <p:txBody>
          <a:bodyPr/>
          <a:lstStyle/>
          <a:p>
            <a:pPr eaLnBrk="1" hangingPunct="1"/>
            <a:r>
              <a:rPr lang="ru-RU" sz="4800" b="0" smtClean="0">
                <a:solidFill>
                  <a:schemeClr val="folHlink"/>
                </a:solidFill>
                <a:effectLst/>
              </a:rPr>
              <a:t>О наркотиках</a:t>
            </a:r>
          </a:p>
        </p:txBody>
      </p:sp>
      <p:pic>
        <p:nvPicPr>
          <p:cNvPr id="15363" name="Picture 3" descr="j03372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676400"/>
            <a:ext cx="20574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виды наркот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676400"/>
            <a:ext cx="16764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уко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04800"/>
            <a:ext cx="200183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90600" y="3276600"/>
            <a:ext cx="7772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 u="sng">
                <a:latin typeface="Stencil" pitchFamily="82" charset="0"/>
              </a:rPr>
              <a:t>Наркотики – это вещества, которые: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>
                <a:latin typeface="Stencil" pitchFamily="82" charset="0"/>
              </a:rPr>
              <a:t> способны вызывать эйфорию (приподнятое настроение);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>
                <a:latin typeface="Stencil" pitchFamily="82" charset="0"/>
              </a:rPr>
              <a:t> способны вызывать зависимость (психическую или физическую);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>
                <a:latin typeface="Stencil" pitchFamily="82" charset="0"/>
              </a:rPr>
              <a:t> наносят существенный вред, приносимый психическому и физическому здоровью регулярно употребляющих их;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>
                <a:latin typeface="Stencil" pitchFamily="82" charset="0"/>
              </a:rPr>
              <a:t> создают опасность широкого распространения этих веществ среди населения;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9248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900" i="1" smtClean="0">
                <a:latin typeface="Times New Roman" pitchFamily="18" charset="0"/>
              </a:rPr>
              <a:t>Фотографии людей до и после того как они начали принимать наркотики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ru-RU" smtClean="0"/>
          </a:p>
        </p:txBody>
      </p:sp>
      <p:pic>
        <p:nvPicPr>
          <p:cNvPr id="177156" name="Picture 4" descr="newfac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835275"/>
            <a:ext cx="3073400" cy="2305050"/>
          </a:xfrm>
          <a:prstGeom prst="rect">
            <a:avLst/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177157" name="Picture 5" descr="face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581525"/>
            <a:ext cx="2952750" cy="1860550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77158" name="Picture 6" descr="faces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557338"/>
            <a:ext cx="2879725" cy="1814512"/>
          </a:xfrm>
          <a:prstGeom prst="rect">
            <a:avLst/>
          </a:prstGeom>
          <a:noFill/>
          <a:ln w="76200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177159" name="Picture 7" descr="faces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4437063"/>
            <a:ext cx="2952750" cy="1860550"/>
          </a:xfrm>
          <a:prstGeom prst="rect">
            <a:avLst/>
          </a:prstGeom>
          <a:noFill/>
          <a:ln w="76200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177160" name="Picture 8" descr="faces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4525" y="1557338"/>
            <a:ext cx="2879725" cy="1814512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 advTm="6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Классификация наркотиков</a:t>
            </a:r>
          </a:p>
        </p:txBody>
      </p:sp>
      <p:pic>
        <p:nvPicPr>
          <p:cNvPr id="16387" name="Picture 3" descr="плакат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752600"/>
            <a:ext cx="19907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Stencil" pitchFamily="82" charset="0"/>
                <a:hlinkClick r:id="rId3" action="ppaction://hlinksldjump"/>
              </a:rPr>
              <a:t>Производные конопли</a:t>
            </a:r>
            <a:endParaRPr lang="ru-RU" sz="2400">
              <a:latin typeface="Stencil" pitchFamily="82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248400" y="36576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Stencil" pitchFamily="82" charset="0"/>
                <a:hlinkClick r:id="rId4" action="ppaction://hlinksldjump"/>
              </a:rPr>
              <a:t>Опиатные наркотики</a:t>
            </a:r>
            <a:endParaRPr lang="ru-RU" sz="2400">
              <a:latin typeface="Stencil" pitchFamily="82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3810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Stencil" pitchFamily="82" charset="0"/>
                <a:hlinkClick r:id="rId5" action="ppaction://hlinksldjump"/>
              </a:rPr>
              <a:t>Психостимуляторы</a:t>
            </a:r>
            <a:endParaRPr lang="ru-RU" sz="2400">
              <a:latin typeface="Stencil" pitchFamily="82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181600" y="1524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Stencil" pitchFamily="82" charset="0"/>
                <a:hlinkClick r:id="rId6" action="ppaction://hlinksldjump"/>
              </a:rPr>
              <a:t>Галлюциногены</a:t>
            </a:r>
            <a:endParaRPr lang="ru-RU" sz="2400">
              <a:latin typeface="Stencil" pitchFamily="82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971800" y="5257800"/>
            <a:ext cx="3124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Stencil" pitchFamily="82" charset="0"/>
                <a:hlinkClick r:id="rId7" action="ppaction://hlinksldjump"/>
              </a:rPr>
              <a:t>Летучие наркотически действующие вещества</a:t>
            </a:r>
            <a:endParaRPr lang="ru-RU" sz="2400">
              <a:latin typeface="Stencil" pitchFamily="82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 flipV="1">
            <a:off x="2514600" y="1981200"/>
            <a:ext cx="914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419600" y="4114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5562600" y="1981200"/>
            <a:ext cx="1066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1981200" y="3124200"/>
            <a:ext cx="1371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5562600" y="3124200"/>
            <a:ext cx="1066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  <p:bldP spid="16389" grpId="0" autoUpdateAnimBg="0"/>
      <p:bldP spid="16390" grpId="0" autoUpdateAnimBg="0"/>
      <p:bldP spid="16391" grpId="0" autoUpdateAnimBg="0"/>
      <p:bldP spid="16392" grpId="0" autoUpdateAnimBg="0"/>
      <p:bldP spid="16393" grpId="0" animBg="1"/>
      <p:bldP spid="16397" grpId="0" animBg="1"/>
      <p:bldP spid="16398" grpId="0" animBg="1"/>
      <p:bldP spid="16399" grpId="0" animBg="1"/>
      <p:bldP spid="164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8000" smtClean="0"/>
              <a:t>Какие бывают привычки?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6934200" cy="11430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Производные конопли</a:t>
            </a:r>
          </a:p>
        </p:txBody>
      </p:sp>
      <p:pic>
        <p:nvPicPr>
          <p:cNvPr id="17411" name="Picture 3" descr="анаша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724400"/>
            <a:ext cx="2286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марихуа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447800"/>
            <a:ext cx="22098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2362200"/>
            <a:ext cx="5791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Марихуана</a:t>
            </a:r>
            <a:r>
              <a:rPr lang="ru-RU" sz="2400" b="1">
                <a:latin typeface="Stencil" pitchFamily="82" charset="0"/>
              </a:rPr>
              <a:t> </a:t>
            </a:r>
            <a:r>
              <a:rPr lang="ru-RU" sz="2400">
                <a:latin typeface="Stencil" pitchFamily="82" charset="0"/>
              </a:rPr>
              <a:t>– высушенная или не высушенная зеленая травянистая часть конопли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048000" y="4648200"/>
            <a:ext cx="5867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Анаша, гашиш, план</a:t>
            </a:r>
            <a:r>
              <a:rPr lang="ru-RU" sz="2400">
                <a:latin typeface="Stencil" pitchFamily="82" charset="0"/>
              </a:rPr>
              <a:t> – прессованная часть смолы, пыльцы и мелко измельченных верхушек конопли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4" grpId="0" autoUpdateAnimBg="0"/>
      <p:bldP spid="1741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153400" cy="10668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Опиатные наркотики</a:t>
            </a:r>
          </a:p>
        </p:txBody>
      </p:sp>
      <p:pic>
        <p:nvPicPr>
          <p:cNvPr id="18435" name="Picture 3" descr="геро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029200"/>
            <a:ext cx="22098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коде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7425" y="4495800"/>
            <a:ext cx="15795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кокаин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066800"/>
            <a:ext cx="19050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j01452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143000"/>
            <a:ext cx="12763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447800" y="1600200"/>
            <a:ext cx="4038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latin typeface="Stencil" pitchFamily="82" charset="0"/>
              </a:rPr>
              <a:t>«Маковая соломка»</a:t>
            </a:r>
            <a:r>
              <a:rPr lang="ru-RU" sz="2000" dirty="0">
                <a:latin typeface="Stencil" pitchFamily="82" charset="0"/>
              </a:rPr>
              <a:t> - мелко размолотые коричневато-желтые сухие части растений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410200" y="2514600"/>
            <a:ext cx="3733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latin typeface="Stencil" pitchFamily="82" charset="0"/>
              </a:rPr>
              <a:t>Героин</a:t>
            </a:r>
            <a:r>
              <a:rPr lang="ru-RU" sz="2000" dirty="0">
                <a:latin typeface="Stencil" pitchFamily="82" charset="0"/>
              </a:rPr>
              <a:t> – светлый серовато-коричневый порошок в виде мелких кристалликов с неприятным запахом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86200" y="4876800"/>
            <a:ext cx="3276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latin typeface="Stencil" pitchFamily="82" charset="0"/>
              </a:rPr>
              <a:t>Кодеин</a:t>
            </a:r>
            <a:r>
              <a:rPr lang="ru-RU" sz="2000" dirty="0">
                <a:latin typeface="Stencil" pitchFamily="82" charset="0"/>
              </a:rPr>
              <a:t> – встречается в виде официальных </a:t>
            </a:r>
            <a:r>
              <a:rPr lang="ru-RU" sz="2000" dirty="0" smtClean="0">
                <a:latin typeface="Stencil" pitchFamily="82" charset="0"/>
              </a:rPr>
              <a:t>таблеток, </a:t>
            </a:r>
            <a:r>
              <a:rPr lang="ru-RU" sz="2000" dirty="0">
                <a:latin typeface="Stencil" pitchFamily="82" charset="0"/>
              </a:rPr>
              <a:t>как правило импортного производства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04800" y="3886200"/>
            <a:ext cx="3276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>
                <a:latin typeface="Stencil" pitchFamily="82" charset="0"/>
              </a:rPr>
              <a:t>Метадон </a:t>
            </a:r>
            <a:r>
              <a:rPr lang="ru-RU" sz="2000">
                <a:latin typeface="Stencil" pitchFamily="82" charset="0"/>
              </a:rPr>
              <a:t>– синтетический наркотик, выглядит как героин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-1294322">
            <a:off x="3886200" y="2895600"/>
            <a:ext cx="1524000" cy="1600200"/>
          </a:xfrm>
          <a:custGeom>
            <a:avLst/>
            <a:gdLst>
              <a:gd name="T0" fmla="*/ 1524000 w 21600"/>
              <a:gd name="T1" fmla="*/ 800100 h 21600"/>
              <a:gd name="T2" fmla="*/ 762000 w 21600"/>
              <a:gd name="T3" fmla="*/ 1600200 h 21600"/>
              <a:gd name="T4" fmla="*/ 0 w 21600"/>
              <a:gd name="T5" fmla="*/ 800100 h 21600"/>
              <a:gd name="T6" fmla="*/ 762000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8100 w 21600"/>
              <a:gd name="T13" fmla="*/ 8100 h 21600"/>
              <a:gd name="T14" fmla="*/ 13500 w 21600"/>
              <a:gd name="T15" fmla="*/ 135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8100" y="8100"/>
                </a:moveTo>
                <a:lnTo>
                  <a:pt x="9450" y="81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8100"/>
                </a:lnTo>
                <a:lnTo>
                  <a:pt x="13500" y="8100"/>
                </a:lnTo>
                <a:lnTo>
                  <a:pt x="135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3500" y="12150"/>
                </a:lnTo>
                <a:lnTo>
                  <a:pt x="13500" y="13500"/>
                </a:lnTo>
                <a:lnTo>
                  <a:pt x="12150" y="135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3500"/>
                </a:lnTo>
                <a:lnTo>
                  <a:pt x="8100" y="13500"/>
                </a:lnTo>
                <a:lnTo>
                  <a:pt x="81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8100" y="945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9" grpId="0" autoUpdateAnimBg="0"/>
      <p:bldP spid="18440" grpId="0" autoUpdateAnimBg="0"/>
      <p:bldP spid="18441" grpId="0" autoUpdateAnimBg="0"/>
      <p:bldP spid="18442" grpId="0" autoUpdateAnimBg="0"/>
      <p:bldP spid="184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экст"/>
          <p:cNvPicPr>
            <a:picLocks noChangeAspect="1" noChangeArrowheads="1"/>
          </p:cNvPicPr>
          <p:nvPr/>
        </p:nvPicPr>
        <p:blipFill>
          <a:blip r:embed="rId2" cstate="print"/>
          <a:srcRect b="8633"/>
          <a:stretch>
            <a:fillRect/>
          </a:stretch>
        </p:blipFill>
        <p:spPr bwMode="auto">
          <a:xfrm>
            <a:off x="6324600" y="1295400"/>
            <a:ext cx="2819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6781800" cy="9144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Психостимуляторы</a:t>
            </a:r>
          </a:p>
        </p:txBody>
      </p:sp>
      <p:pic>
        <p:nvPicPr>
          <p:cNvPr id="19459" name="Picture 3" descr="кокаин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28194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экстази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2895600"/>
            <a:ext cx="24574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2971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Кокаин </a:t>
            </a:r>
            <a:r>
              <a:rPr lang="ru-RU" sz="2400" b="1">
                <a:latin typeface="Stencil" pitchFamily="82" charset="0"/>
              </a:rPr>
              <a:t>–</a:t>
            </a:r>
            <a:r>
              <a:rPr lang="ru-RU" sz="2400">
                <a:latin typeface="Stencil" pitchFamily="82" charset="0"/>
              </a:rPr>
              <a:t> белый кристаллический порошок, по виду похож на питьевую соду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19800" y="3429000"/>
            <a:ext cx="3124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Экстази</a:t>
            </a:r>
            <a:r>
              <a:rPr lang="ru-RU" sz="2400" b="1">
                <a:latin typeface="Stencil" pitchFamily="82" charset="0"/>
              </a:rPr>
              <a:t> </a:t>
            </a:r>
            <a:r>
              <a:rPr lang="ru-RU" sz="2400">
                <a:latin typeface="Stencil" pitchFamily="82" charset="0"/>
              </a:rPr>
              <a:t>– производятся в виде разноцветных таблеточек различной формы, иногда с рисунками на поверхности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2" grpId="0" autoUpdateAnimBg="0"/>
      <p:bldP spid="1946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5791200" cy="9906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Галлюциногены</a:t>
            </a:r>
          </a:p>
        </p:txBody>
      </p:sp>
      <p:pic>
        <p:nvPicPr>
          <p:cNvPr id="20484" name="Picture 4" descr="лсд"/>
          <p:cNvPicPr>
            <a:picLocks noChangeAspect="1" noChangeArrowheads="1"/>
          </p:cNvPicPr>
          <p:nvPr/>
        </p:nvPicPr>
        <p:blipFill>
          <a:blip r:embed="rId2" cstate="print">
            <a:lum bright="18000" contrast="24000"/>
          </a:blip>
          <a:srcRect/>
          <a:stretch>
            <a:fillRect/>
          </a:stretch>
        </p:blipFill>
        <p:spPr bwMode="auto">
          <a:xfrm>
            <a:off x="5867400" y="914400"/>
            <a:ext cx="19812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грибы3"/>
          <p:cNvPicPr>
            <a:picLocks noChangeAspect="1" noChangeArrowheads="1"/>
          </p:cNvPicPr>
          <p:nvPr/>
        </p:nvPicPr>
        <p:blipFill>
          <a:blip r:embed="rId3" cstate="print">
            <a:lum bright="12000" contrast="18000"/>
          </a:blip>
          <a:srcRect/>
          <a:stretch>
            <a:fillRect/>
          </a:stretch>
        </p:blipFill>
        <p:spPr bwMode="auto">
          <a:xfrm>
            <a:off x="838200" y="1524000"/>
            <a:ext cx="28194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3810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Грибы рода </a:t>
            </a:r>
            <a:r>
              <a:rPr lang="en-US" sz="2400" b="1" i="1">
                <a:latin typeface="Arbat-Bold" pitchFamily="2" charset="0"/>
              </a:rPr>
              <a:t>Psilotsibum</a:t>
            </a:r>
            <a:r>
              <a:rPr lang="en-US" sz="2400">
                <a:latin typeface="Arbat-Bold" pitchFamily="2" charset="0"/>
              </a:rPr>
              <a:t>-</a:t>
            </a:r>
            <a:r>
              <a:rPr lang="en-US" sz="2400">
                <a:latin typeface="Stencil" pitchFamily="82" charset="0"/>
              </a:rPr>
              <a:t> </a:t>
            </a:r>
            <a:r>
              <a:rPr lang="ru-RU" sz="2400">
                <a:latin typeface="Stencil" pitchFamily="82" charset="0"/>
              </a:rPr>
              <a:t>выглядят как маленькие коричневые поганки на тонкой ножке, шляпка имеет фиолетовый оттенок</a:t>
            </a: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4800600" y="13716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Stencil" pitchFamily="82" charset="0"/>
            </a:endParaRPr>
          </a:p>
        </p:txBody>
      </p:sp>
      <p:pic>
        <p:nvPicPr>
          <p:cNvPr id="20488" name="Picture 8" descr="мар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029200"/>
            <a:ext cx="12573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953000" y="2667000"/>
            <a:ext cx="3962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latin typeface="Stencil" pitchFamily="82" charset="0"/>
              </a:rPr>
              <a:t>ЛСД</a:t>
            </a:r>
            <a:r>
              <a:rPr lang="ru-RU" sz="2400">
                <a:latin typeface="Stencil" pitchFamily="82" charset="0"/>
              </a:rPr>
              <a:t> – существует в виде прозрачного раствора, порошка и в виде разноцветных марок, напоминающих почтовые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6" grpId="0" autoUpdateAnimBg="0"/>
      <p:bldP spid="2048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7772400" cy="11430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</a:rPr>
              <a:t>Летучие наркотически действующие вещества</a:t>
            </a:r>
          </a:p>
        </p:txBody>
      </p:sp>
      <p:pic>
        <p:nvPicPr>
          <p:cNvPr id="21507" name="Picture 3" descr="ацетон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/>
          <a:stretch>
            <a:fillRect/>
          </a:stretch>
        </p:blipFill>
        <p:spPr bwMode="auto">
          <a:xfrm>
            <a:off x="1295400" y="4343400"/>
            <a:ext cx="1579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бенз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905000"/>
            <a:ext cx="22860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момент"/>
          <p:cNvPicPr>
            <a:picLocks noChangeAspect="1" noChangeArrowheads="1"/>
          </p:cNvPicPr>
          <p:nvPr/>
        </p:nvPicPr>
        <p:blipFill>
          <a:blip r:embed="rId4" cstate="print">
            <a:lum bright="-18000" contrast="42000"/>
          </a:blip>
          <a:srcRect/>
          <a:stretch>
            <a:fillRect/>
          </a:stretch>
        </p:blipFill>
        <p:spPr bwMode="auto">
          <a:xfrm>
            <a:off x="6477000" y="4267200"/>
            <a:ext cx="15303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0" y="20574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Stencil" pitchFamily="82" charset="0"/>
              </a:rPr>
              <a:t>Бензин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209800" y="45720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Stencil" pitchFamily="82" charset="0"/>
              </a:rPr>
              <a:t>Ацетон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791200" y="2971800"/>
            <a:ext cx="2819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Stencil" pitchFamily="82" charset="0"/>
              </a:rPr>
              <a:t>Клей «Момент»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11" grpId="0" autoUpdateAnimBg="0"/>
      <p:bldP spid="21512" grpId="0" autoUpdateAnimBg="0"/>
      <p:bldP spid="2151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E70B20"/>
                </a:solidFill>
              </a:rPr>
              <a:t>Вывод: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371600"/>
            <a:ext cx="8007350" cy="472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>
                <a:latin typeface="Arial Black" pitchFamily="34" charset="0"/>
              </a:rPr>
              <a:t>Наркотики – это гибель для человечества. </a:t>
            </a:r>
          </a:p>
        </p:txBody>
      </p:sp>
      <p:pic>
        <p:nvPicPr>
          <p:cNvPr id="13316" name="Picture 4" descr="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1828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0" y="2590800"/>
            <a:ext cx="4114800" cy="3581400"/>
            <a:chOff x="113" y="255"/>
            <a:chExt cx="3175" cy="2948"/>
          </a:xfrm>
        </p:grpSpPr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113" y="255"/>
              <a:ext cx="3175" cy="2948"/>
            </a:xfrm>
            <a:prstGeom prst="cloudCallout">
              <a:avLst>
                <a:gd name="adj1" fmla="val 19764"/>
                <a:gd name="adj2" fmla="val 60176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pic>
          <p:nvPicPr>
            <p:cNvPr id="13319" name="Picture 7" descr="j033728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" y="935"/>
              <a:ext cx="2304" cy="1644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Токсикомания</a:t>
            </a:r>
          </a:p>
        </p:txBody>
      </p:sp>
      <p:pic>
        <p:nvPicPr>
          <p:cNvPr id="14339" name="Picture 4" descr="51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268413"/>
            <a:ext cx="1700213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16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508500"/>
            <a:ext cx="17287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16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349500"/>
            <a:ext cx="194468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userinf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1038" y="33480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8" descr="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3962400"/>
            <a:ext cx="22733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9" descr="3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1828800"/>
            <a:ext cx="2006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E70B20"/>
                </a:solidFill>
              </a:rPr>
              <a:t>Вывод: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latin typeface="Arial Black" pitchFamily="34" charset="0"/>
              </a:rPr>
              <a:t>Токсикомания – это яд для здоровья человека .</a:t>
            </a:r>
          </a:p>
        </p:txBody>
      </p:sp>
      <p:pic>
        <p:nvPicPr>
          <p:cNvPr id="15364" name="Picture 4" descr="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962400"/>
            <a:ext cx="22733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733800"/>
            <a:ext cx="2006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41338" y="1219200"/>
            <a:ext cx="8301037" cy="457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8195" name="Picture 3" descr="HH00887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92950" y="1052513"/>
            <a:ext cx="1011238" cy="1584325"/>
          </a:xfrm>
          <a:noFill/>
        </p:spPr>
      </p:pic>
      <p:pic>
        <p:nvPicPr>
          <p:cNvPr id="8196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088" y="1125538"/>
            <a:ext cx="1441450" cy="1439862"/>
          </a:xfrm>
          <a:noFill/>
        </p:spPr>
      </p:pic>
      <p:pic>
        <p:nvPicPr>
          <p:cNvPr id="8197" name="Picture 5" descr="HM00146_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872288" y="3795713"/>
            <a:ext cx="1825625" cy="1273175"/>
          </a:xfr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348038" y="476250"/>
            <a:ext cx="30527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/>
            </a:pPr>
            <a:r>
              <a:rPr lang="ru-RU" sz="4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Курение</a:t>
            </a: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3500438"/>
            <a:ext cx="2100262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8038" y="1412875"/>
            <a:ext cx="2592387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5029200"/>
            <a:ext cx="17795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00400" y="2971800"/>
            <a:ext cx="2286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663300"/>
                </a:solidFill>
                <a:latin typeface="Algerian" pitchFamily="82" charset="0"/>
              </a:rPr>
              <a:t>Никотин наносит удар</a:t>
            </a:r>
          </a:p>
        </p:txBody>
      </p:sp>
      <p:pic>
        <p:nvPicPr>
          <p:cNvPr id="10245" name="Picture 5" descr="легкие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28600"/>
            <a:ext cx="198120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сердце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267200"/>
            <a:ext cx="17684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желуд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1910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4191000" y="2133600"/>
            <a:ext cx="381000" cy="6858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rot="-1965988">
            <a:off x="2743200" y="4572000"/>
            <a:ext cx="838200" cy="533400"/>
          </a:xfrm>
          <a:prstGeom prst="leftArrow">
            <a:avLst>
              <a:gd name="adj1" fmla="val 50000"/>
              <a:gd name="adj2" fmla="val 3928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 rot="-8309324">
            <a:off x="5257800" y="4572000"/>
            <a:ext cx="838200" cy="533400"/>
          </a:xfrm>
          <a:prstGeom prst="leftArrow">
            <a:avLst>
              <a:gd name="adj1" fmla="val 50000"/>
              <a:gd name="adj2" fmla="val 3928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800600" y="533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660033"/>
                </a:solidFill>
                <a:latin typeface="Times New Roman" pitchFamily="18" charset="0"/>
              </a:rPr>
              <a:t>Легкие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81000" y="3429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660033"/>
                </a:solidFill>
                <a:latin typeface="Times New Roman" pitchFamily="18" charset="0"/>
              </a:rPr>
              <a:t>Желудок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324600" y="35052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660033"/>
                </a:solidFill>
                <a:latin typeface="Times New Roman" pitchFamily="18" charset="0"/>
              </a:rPr>
              <a:t>Сердце</a:t>
            </a:r>
          </a:p>
        </p:txBody>
      </p:sp>
      <p:pic>
        <p:nvPicPr>
          <p:cNvPr id="10263" name="Picture 23" descr="skelet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81000"/>
            <a:ext cx="22479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53" grpId="0" animBg="1"/>
      <p:bldP spid="10254" grpId="0" animBg="1"/>
      <p:bldP spid="10255" grpId="0" animBg="1"/>
      <p:bldP spid="10256" grpId="0" autoUpdateAnimBg="0"/>
      <p:bldP spid="10257" grpId="0" autoUpdateAnimBg="0"/>
      <p:bldP spid="1025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Полезные привычки</a:t>
            </a:r>
          </a:p>
        </p:txBody>
      </p:sp>
      <p:sp>
        <p:nvSpPr>
          <p:cNvPr id="11272" name="Rectangle 8"/>
          <p:cNvSpPr>
            <a:spLocks noGrp="1" noRot="1" noChangeArrowheads="1"/>
          </p:cNvSpPr>
          <p:nvPr>
            <p:ph sz="half" idx="1"/>
          </p:nvPr>
        </p:nvSpPr>
        <p:spPr>
          <a:xfrm>
            <a:off x="228600" y="1905000"/>
            <a:ext cx="586740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0066"/>
                </a:solidFill>
                <a:latin typeface="Arial Black" pitchFamily="34" charset="0"/>
              </a:rPr>
              <a:t>Привычки , способствующие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0066"/>
                </a:solidFill>
                <a:latin typeface="Arial Black" pitchFamily="34" charset="0"/>
              </a:rPr>
              <a:t>сохранению   здоровья 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0066"/>
                </a:solidFill>
                <a:latin typeface="Arial Black" pitchFamily="34" charset="0"/>
              </a:rPr>
              <a:t>считаются    полезными.</a:t>
            </a:r>
            <a:br>
              <a:rPr lang="ru-RU" sz="2400" smtClean="0">
                <a:solidFill>
                  <a:srgbClr val="FF0066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FF0066"/>
                </a:solidFill>
                <a:latin typeface="Arial Black" pitchFamily="34" charset="0"/>
              </a:rPr>
              <a:t/>
            </a:r>
            <a:br>
              <a:rPr lang="ru-RU" sz="2000" smtClean="0">
                <a:solidFill>
                  <a:srgbClr val="FF0066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CC00FF"/>
                </a:solidFill>
                <a:latin typeface="Arial Black" pitchFamily="34" charset="0"/>
              </a:rPr>
              <a:t>Полезные привычки :</a:t>
            </a:r>
            <a:r>
              <a:rPr lang="ru-RU" sz="2400" smtClean="0">
                <a:latin typeface="Arial Black" pitchFamily="34" charset="0"/>
              </a:rPr>
              <a:t> </a:t>
            </a:r>
          </a:p>
          <a:p>
            <a:pPr eaLnBrk="1" hangingPunct="1">
              <a:defRPr/>
            </a:pPr>
            <a:r>
              <a:rPr lang="ru-RU" sz="2400" smtClean="0">
                <a:latin typeface="Arial Black" pitchFamily="34" charset="0"/>
              </a:rPr>
              <a:t>УМЫВАТЬСЯ</a:t>
            </a:r>
          </a:p>
          <a:p>
            <a:pPr eaLnBrk="1" hangingPunct="1">
              <a:defRPr/>
            </a:pPr>
            <a:r>
              <a:rPr lang="ru-RU" sz="2400" smtClean="0">
                <a:latin typeface="Arial Black" pitchFamily="34" charset="0"/>
              </a:rPr>
              <a:t>чистить зубы , </a:t>
            </a:r>
          </a:p>
          <a:p>
            <a:pPr eaLnBrk="1" hangingPunct="1">
              <a:defRPr/>
            </a:pPr>
            <a:r>
              <a:rPr lang="ru-RU" sz="2400" smtClean="0">
                <a:latin typeface="Arial Black" pitchFamily="34" charset="0"/>
              </a:rPr>
              <a:t>соблюдать режим дня, </a:t>
            </a:r>
          </a:p>
          <a:p>
            <a:pPr eaLnBrk="1" hangingPunct="1">
              <a:defRPr/>
            </a:pPr>
            <a:r>
              <a:rPr lang="ru-RU" sz="2400" smtClean="0">
                <a:latin typeface="Arial Black" pitchFamily="34" charset="0"/>
              </a:rPr>
              <a:t>спать при открытой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smtClean="0">
                <a:latin typeface="Arial Black" pitchFamily="34" charset="0"/>
              </a:rPr>
              <a:t>форточке и др.</a:t>
            </a:r>
            <a:br>
              <a:rPr lang="ru-RU" sz="2400" smtClean="0">
                <a:latin typeface="Arial Black" pitchFamily="34" charset="0"/>
              </a:rPr>
            </a:br>
            <a:endParaRPr lang="ru-RU" sz="2400" smtClean="0">
              <a:latin typeface="Arial Black" pitchFamily="34" charset="0"/>
            </a:endParaRPr>
          </a:p>
          <a:p>
            <a:pPr eaLnBrk="1" hangingPunct="1">
              <a:defRPr/>
            </a:pPr>
            <a:endParaRPr lang="ru-RU" sz="2000" smtClean="0"/>
          </a:p>
        </p:txBody>
      </p:sp>
      <p:pic>
        <p:nvPicPr>
          <p:cNvPr id="5124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15200" y="457200"/>
            <a:ext cx="1506538" cy="2590800"/>
          </a:xfrm>
          <a:noFill/>
        </p:spPr>
      </p:pic>
      <p:pic>
        <p:nvPicPr>
          <p:cNvPr id="5125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10200" y="3352800"/>
            <a:ext cx="2514600" cy="3048000"/>
          </a:xfr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               </a:t>
            </a:r>
            <a:r>
              <a:rPr lang="ru-RU" smtClean="0">
                <a:solidFill>
                  <a:srgbClr val="E70B20"/>
                </a:solidFill>
              </a:rPr>
              <a:t>Вывод :</a:t>
            </a:r>
            <a:r>
              <a:rPr lang="ru-RU" smtClean="0"/>
              <a:t> 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/>
              <a:t> </a:t>
            </a:r>
            <a:r>
              <a:rPr lang="ru-RU" sz="3600" smtClean="0">
                <a:latin typeface="Arial Black" pitchFamily="34" charset="0"/>
              </a:rPr>
              <a:t>Дышать табачным дымом опасно для вашего здоровья.</a:t>
            </a: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267200"/>
            <a:ext cx="14414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343400"/>
            <a:ext cx="2100263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0" u="sng" smtClean="0">
                <a:solidFill>
                  <a:srgbClr val="E70B20"/>
                </a:solidFill>
              </a:rPr>
              <a:t>Зачем люди начинают </a:t>
            </a:r>
            <a:br>
              <a:rPr lang="ru-RU" sz="4000" b="0" u="sng" smtClean="0">
                <a:solidFill>
                  <a:srgbClr val="E70B20"/>
                </a:solidFill>
              </a:rPr>
            </a:br>
            <a:r>
              <a:rPr lang="ru-RU" sz="4000" b="0" u="sng" smtClean="0">
                <a:solidFill>
                  <a:srgbClr val="E70B20"/>
                </a:solidFill>
              </a:rPr>
              <a:t>принимать ПАВ?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уйти от решения какой-то проблемы, т.е.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уйти от реальной жизни;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из любопытства;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не отставать от других, быть «как все»;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потому что не смог отказаться;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казаться взрослее;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получить новые впечатления;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поднять настроение;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чтобы быть более раскованным, смелым;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chemeClr val="folHlink"/>
                </a:solidFill>
                <a:latin typeface="Arial Black" pitchFamily="34" charset="0"/>
              </a:rPr>
              <a:t>заставили.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0" smtClean="0"/>
              <a:t>«9 способов сказать: «Нет»»</a:t>
            </a:r>
            <a:r>
              <a:rPr lang="ru-RU" smtClean="0"/>
              <a:t> 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 </a:t>
            </a:r>
            <a:r>
              <a:rPr lang="ru-RU" sz="2400" smtClean="0">
                <a:latin typeface="Arial Black" pitchFamily="34" charset="0"/>
              </a:rPr>
              <a:t>Я  в этом не нуждаюсь.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Я не в настроении, поэтому не хочу это сегодня пробовать.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Я не думаю, что мне стоит это начинать до тех пор, пока я не буду иметь своих денег.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 Нет, не хочу неприятностей.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Когда мне понадобиться это, я дам тебе знать.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Я таких вещей боюсь.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Эта дрянь не для меня.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Нет, спасибо, у меня на это аллергическая реакция.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Arial Black" pitchFamily="34" charset="0"/>
              </a:rPr>
              <a:t> Я хочу быть здоровым.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0" i="1" smtClean="0">
                <a:solidFill>
                  <a:schemeClr val="hlink"/>
                </a:solidFill>
                <a:effectLst/>
              </a:rPr>
              <a:t>Вредным привычкам</a:t>
            </a:r>
            <a:r>
              <a:rPr lang="ru-RU" sz="4000" b="0" i="1" smtClean="0">
                <a:solidFill>
                  <a:schemeClr val="tx1"/>
                </a:solidFill>
                <a:effectLst/>
              </a:rPr>
              <a:t>  – </a:t>
            </a:r>
            <a:r>
              <a:rPr lang="ru-RU" sz="4000" b="0" i="1" smtClean="0">
                <a:solidFill>
                  <a:srgbClr val="FF0066"/>
                </a:solidFill>
                <a:effectLst/>
              </a:rPr>
              <a:t>НЕТ!</a:t>
            </a:r>
            <a:r>
              <a:rPr lang="ru-RU" sz="4000" smtClean="0">
                <a:solidFill>
                  <a:schemeClr val="tx1"/>
                </a:solidFill>
                <a:effectLst/>
              </a:rPr>
              <a:t/>
            </a:r>
            <a:br>
              <a:rPr lang="ru-RU" sz="4000" smtClean="0">
                <a:solidFill>
                  <a:schemeClr val="tx1"/>
                </a:solidFill>
                <a:effectLst/>
              </a:rPr>
            </a:br>
            <a:endParaRPr lang="ru-RU" sz="4000" smtClean="0">
              <a:solidFill>
                <a:schemeClr val="tx1"/>
              </a:solidFill>
              <a:effectLst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116013" y="1590675"/>
            <a:ext cx="684053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 eaLnBrk="0" hangingPunct="0"/>
            <a:endParaRPr lang="ru-RU" sz="2400">
              <a:latin typeface="Arial Black" pitchFamily="34" charset="0"/>
            </a:endParaRPr>
          </a:p>
          <a:p>
            <a:pPr indent="342900" algn="ctr" eaLnBrk="0" hangingPunct="0"/>
            <a:endParaRPr lang="ru-RU" sz="2400">
              <a:latin typeface="Arial Black" pitchFamily="34" charset="0"/>
            </a:endParaRPr>
          </a:p>
          <a:p>
            <a:pPr indent="342900" algn="ctr" eaLnBrk="0" hangingPunct="0"/>
            <a:endParaRPr lang="ru-RU" sz="2400">
              <a:latin typeface="Arial Black" pitchFamily="34" charset="0"/>
            </a:endParaRP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Вредным привычкам  – нет! 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Скажи всем друзьям.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Вредным привычкам  – нет! 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Скажи себе сам.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Вредные привычки  – плохо! 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Знай всегда.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Вредные привычки  – смерть! </a:t>
            </a:r>
          </a:p>
          <a:p>
            <a:pPr indent="342900" algn="r" eaLnBrk="0" hangingPunct="0"/>
            <a:r>
              <a:rPr lang="ru-RU" sz="2400">
                <a:latin typeface="Arial Black" pitchFamily="34" charset="0"/>
              </a:rPr>
              <a:t>Убьёшь себя.</a:t>
            </a:r>
          </a:p>
        </p:txBody>
      </p:sp>
      <p:pic>
        <p:nvPicPr>
          <p:cNvPr id="18436" name="Picture 5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905000"/>
            <a:ext cx="2514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0" smtClean="0">
                <a:solidFill>
                  <a:srgbClr val="FF0066"/>
                </a:solidFill>
              </a:rPr>
              <a:t>Девять заповедей здоровья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1) четкий режим дня;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2) свежий воздух;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3) больше смеха;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4) физическая активность;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5) правильное питание;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6) не пить, не курить;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7) личная гигиена;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8) любовь к себе и другим;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9) занятия по душе.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842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smtClean="0"/>
              <a:t>Разрешалки от вредной привычки : 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smtClean="0">
              <a:solidFill>
                <a:srgbClr val="E70B2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E70B20"/>
                </a:solidFill>
                <a:latin typeface="Arial Black" pitchFamily="34" charset="0"/>
              </a:rPr>
              <a:t>Употреблять наркотические  и токсические средства , алкоголь, курить -  можно :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ru-RU" sz="180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smtClean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прожить короткую жизнь 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хочешь отставать в учебе 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хочешь подхватить ВИЧ – инфекцию;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мечтаешь оставить после себя  больное потомство 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, чтобы твои дети родились уродами 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, чтобы от тебя отказались родные и близкие 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, чтобы у тебя была нарушена ориентация в пространстве 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пронизывающую дрожь и ослабевшее тело 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иметь лицо « застывшей маски»;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Arial Black" pitchFamily="34" charset="0"/>
              </a:rPr>
              <a:t>Если ты хочешь , чтобы тебя мучили  «ломки».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smtClean="0"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smtClean="0">
              <a:solidFill>
                <a:srgbClr val="E70B2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smtClean="0">
              <a:solidFill>
                <a:srgbClr val="E70B2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E70B20"/>
                </a:solidFill>
                <a:latin typeface="Arial Black" pitchFamily="34" charset="0"/>
              </a:rPr>
              <a:t>Начать легко . Бросить – не тут-то было  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smtClean="0">
              <a:solidFill>
                <a:srgbClr val="E70B2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E70B20"/>
                </a:solidFill>
                <a:latin typeface="Arial Black" pitchFamily="34" charset="0"/>
              </a:rPr>
              <a:t>Подумай над этим!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solidFill>
                  <a:srgbClr val="E70B20"/>
                </a:solidFill>
              </a:rPr>
              <a:t>Психологи советуют :</a:t>
            </a:r>
            <a:r>
              <a:rPr lang="ru-RU" smtClean="0"/>
              <a:t> 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Вредные привычки, которые прилипают, притягивают, пристают к молодым людям, становятся впоследствии причиной многих недоразумений, недугов, неприятностей. Полюбите себя: свой Мозг, свою Печень, свое Сердце – они живые, они страдают, болеют, задыхаются!!! Давайте не будем рабами вредных привычек!</a:t>
            </a:r>
            <a:br>
              <a:rPr lang="ru-RU" sz="2800" smtClean="0"/>
            </a:br>
            <a:r>
              <a:rPr lang="ru-RU" sz="2800" smtClean="0"/>
              <a:t>Наш совет: “Никогда не курить! Никогда не пить! Никогда не употреблять  наркотические вещества”!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smtClean="0">
              <a:solidFill>
                <a:srgbClr val="FF0066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908050"/>
            <a:ext cx="7570788" cy="18732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smtClean="0">
                <a:solidFill>
                  <a:srgbClr val="FF0066"/>
                </a:solidFill>
              </a:rPr>
              <a:t>ПРЕДУПРЕЖДЕН , </a:t>
            </a:r>
            <a:br>
              <a:rPr lang="ru-RU" sz="4000" smtClean="0">
                <a:solidFill>
                  <a:srgbClr val="FF0066"/>
                </a:solidFill>
              </a:rPr>
            </a:br>
            <a:r>
              <a:rPr lang="ru-RU" sz="4000" smtClean="0">
                <a:solidFill>
                  <a:srgbClr val="FF0066"/>
                </a:solidFill>
              </a:rPr>
              <a:t/>
            </a:r>
            <a:br>
              <a:rPr lang="ru-RU" sz="4000" smtClean="0">
                <a:solidFill>
                  <a:srgbClr val="FF0066"/>
                </a:solidFill>
              </a:rPr>
            </a:br>
            <a:r>
              <a:rPr lang="ru-RU" sz="4000" smtClean="0">
                <a:solidFill>
                  <a:srgbClr val="FF0066"/>
                </a:solidFill>
              </a:rPr>
              <a:t/>
            </a:r>
            <a:br>
              <a:rPr lang="ru-RU" sz="4000" smtClean="0">
                <a:solidFill>
                  <a:srgbClr val="FF0066"/>
                </a:solidFill>
              </a:rPr>
            </a:br>
            <a:r>
              <a:rPr lang="ru-RU" sz="4000" smtClean="0">
                <a:solidFill>
                  <a:srgbClr val="FF0066"/>
                </a:solidFill>
              </a:rPr>
              <a:t>ЗНАЧИТ ВООРУЖЕН !</a:t>
            </a:r>
            <a:br>
              <a:rPr lang="ru-RU" sz="4000" smtClean="0">
                <a:solidFill>
                  <a:srgbClr val="FF0066"/>
                </a:solidFill>
              </a:rPr>
            </a:br>
            <a:endParaRPr lang="ru-RU" sz="4000" smtClean="0">
              <a:solidFill>
                <a:srgbClr val="FF0066"/>
              </a:solidFill>
            </a:endParaRPr>
          </a:p>
        </p:txBody>
      </p:sp>
      <p:pic>
        <p:nvPicPr>
          <p:cNvPr id="22531" name="Picture 10" descr="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038600"/>
            <a:ext cx="1651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1" descr="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2" descr="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048000"/>
            <a:ext cx="205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3" descr="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3962400"/>
            <a:ext cx="1676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4" descr="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457200"/>
            <a:ext cx="1192213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5" descr="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3276600"/>
            <a:ext cx="16256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908050"/>
            <a:ext cx="7570788" cy="18732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dirty="0" smtClean="0">
                <a:solidFill>
                  <a:srgbClr val="FF0066"/>
                </a:solidFill>
              </a:rPr>
              <a:t>Вредным привычкам мы говорим -  НЕТ!</a:t>
            </a:r>
            <a:r>
              <a:rPr lang="ru-RU" sz="4000" dirty="0" smtClean="0">
                <a:solidFill>
                  <a:srgbClr val="FF0066"/>
                </a:solidFill>
              </a:rPr>
              <a:t/>
            </a:r>
            <a:br>
              <a:rPr lang="ru-RU" sz="4000" dirty="0" smtClean="0">
                <a:solidFill>
                  <a:srgbClr val="FF0066"/>
                </a:solidFill>
              </a:rPr>
            </a:br>
            <a:endParaRPr lang="ru-RU" sz="4000" dirty="0" smtClean="0">
              <a:solidFill>
                <a:srgbClr val="FF0066"/>
              </a:solidFill>
            </a:endParaRPr>
          </a:p>
        </p:txBody>
      </p:sp>
      <p:pic>
        <p:nvPicPr>
          <p:cNvPr id="22531" name="Picture 10" descr="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667000"/>
            <a:ext cx="1651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1" descr="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3600" y="2667000"/>
            <a:ext cx="193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2" descr="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572000"/>
            <a:ext cx="205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3" descr="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4953000"/>
            <a:ext cx="1676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14" descr="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895600"/>
            <a:ext cx="1192213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5" descr="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10200" y="3352800"/>
            <a:ext cx="16256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244475"/>
            <a:ext cx="8842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Вредные привычки.</a:t>
            </a:r>
          </a:p>
        </p:txBody>
      </p:sp>
      <p:sp>
        <p:nvSpPr>
          <p:cNvPr id="13317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381000" y="1905000"/>
            <a:ext cx="4384675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>
                <a:solidFill>
                  <a:srgbClr val="FF0066"/>
                </a:solidFill>
                <a:latin typeface="Arial Black" pitchFamily="34" charset="0"/>
              </a:rPr>
              <a:t>Привычки , наносящие вред здоровью , называются вредными . </a:t>
            </a:r>
            <a:br>
              <a:rPr lang="ru-RU" sz="2800" smtClean="0">
                <a:solidFill>
                  <a:srgbClr val="FF0066"/>
                </a:solidFill>
                <a:latin typeface="Arial Black" pitchFamily="34" charset="0"/>
              </a:rPr>
            </a:br>
            <a:endParaRPr lang="ru-RU" sz="2800" smtClean="0">
              <a:solidFill>
                <a:srgbClr val="FF0066"/>
              </a:solidFill>
              <a:latin typeface="Arial Black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>
                <a:solidFill>
                  <a:srgbClr val="CC00FF"/>
                </a:solidFill>
                <a:latin typeface="Arial Black" pitchFamily="34" charset="0"/>
              </a:rPr>
              <a:t>Вредные привычки :</a:t>
            </a:r>
            <a:r>
              <a:rPr lang="ru-RU" sz="2000" smtClean="0">
                <a:latin typeface="Arial Black" pitchFamily="34" charset="0"/>
              </a:rPr>
              <a:t> есть много сладостей , долго сидеть у компьютера и телевизора , читать лёжа,  разговаривать во время еды и др.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  <p:pic>
        <p:nvPicPr>
          <p:cNvPr id="6148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81763" y="533400"/>
            <a:ext cx="2662237" cy="2019300"/>
          </a:xfrm>
          <a:noFill/>
        </p:spPr>
      </p:pic>
      <p:pic>
        <p:nvPicPr>
          <p:cNvPr id="6149" name="Picture 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4419600"/>
            <a:ext cx="2176463" cy="2019300"/>
          </a:xfrm>
          <a:noFill/>
        </p:spPr>
      </p:pic>
      <p:pic>
        <p:nvPicPr>
          <p:cNvPr id="6150" name="Picture 12" descr="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362200"/>
            <a:ext cx="1981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533400" y="457200"/>
            <a:ext cx="8308975" cy="1219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Наиболее опасно влияют на здоровье человека  вредные привычки :</a:t>
            </a:r>
          </a:p>
        </p:txBody>
      </p:sp>
      <p:sp>
        <p:nvSpPr>
          <p:cNvPr id="15370" name="Rectangle 10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2362200"/>
            <a:ext cx="3927475" cy="3733800"/>
          </a:xfrm>
        </p:spPr>
        <p:txBody>
          <a:bodyPr/>
          <a:lstStyle/>
          <a:p>
            <a:pPr algn="just" eaLnBrk="1" hangingPunct="1">
              <a:spcBef>
                <a:spcPct val="40000"/>
              </a:spcBef>
              <a:defRPr/>
            </a:pPr>
            <a:r>
              <a:rPr lang="ru-RU" sz="4000" dirty="0" smtClean="0"/>
              <a:t>Алкоголь</a:t>
            </a:r>
          </a:p>
          <a:p>
            <a:pPr algn="just" eaLnBrk="1" hangingPunct="1">
              <a:spcBef>
                <a:spcPct val="40000"/>
              </a:spcBef>
              <a:defRPr/>
            </a:pPr>
            <a:r>
              <a:rPr lang="ru-RU" sz="4000" dirty="0" smtClean="0"/>
              <a:t>Курение</a:t>
            </a:r>
          </a:p>
          <a:p>
            <a:pPr algn="just" eaLnBrk="1" hangingPunct="1">
              <a:spcBef>
                <a:spcPct val="40000"/>
              </a:spcBef>
              <a:defRPr/>
            </a:pPr>
            <a:r>
              <a:rPr lang="ru-RU" sz="4000" dirty="0" smtClean="0"/>
              <a:t>Наркотики</a:t>
            </a:r>
            <a:endParaRPr lang="ru-RU" sz="4000" dirty="0" smtClean="0"/>
          </a:p>
          <a:p>
            <a:pPr algn="just" eaLnBrk="1" hangingPunct="1">
              <a:spcBef>
                <a:spcPct val="40000"/>
              </a:spcBef>
              <a:defRPr/>
            </a:pPr>
            <a:r>
              <a:rPr lang="ru-RU" sz="4000" dirty="0" smtClean="0"/>
              <a:t>Токсикомания</a:t>
            </a:r>
            <a:endParaRPr lang="ru-RU" sz="4000" dirty="0" smtClean="0"/>
          </a:p>
          <a:p>
            <a:pPr eaLnBrk="1" hangingPunct="1">
              <a:defRPr/>
            </a:pPr>
            <a:endParaRPr lang="ru-RU" sz="2800" dirty="0" smtClean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518275" y="1905000"/>
            <a:ext cx="2625725" cy="2798763"/>
            <a:chOff x="113" y="255"/>
            <a:chExt cx="3175" cy="2948"/>
          </a:xfrm>
        </p:grpSpPr>
        <p:sp>
          <p:nvSpPr>
            <p:cNvPr id="7176" name="AutoShape 14"/>
            <p:cNvSpPr>
              <a:spLocks noChangeArrowheads="1"/>
            </p:cNvSpPr>
            <p:nvPr/>
          </p:nvSpPr>
          <p:spPr bwMode="auto">
            <a:xfrm>
              <a:off x="113" y="255"/>
              <a:ext cx="3175" cy="2948"/>
            </a:xfrm>
            <a:prstGeom prst="cloudCallout">
              <a:avLst>
                <a:gd name="adj1" fmla="val 19764"/>
                <a:gd name="adj2" fmla="val 6017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pic>
          <p:nvPicPr>
            <p:cNvPr id="7177" name="Picture 15" descr="j033728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1" y="935"/>
              <a:ext cx="2304" cy="1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3" name="Picture 16" descr="HH0088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86000"/>
            <a:ext cx="10112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34000" y="4419600"/>
            <a:ext cx="1524000" cy="1866900"/>
          </a:xfrm>
          <a:noFill/>
        </p:spPr>
      </p:pic>
      <p:pic>
        <p:nvPicPr>
          <p:cNvPr id="7175" name="Picture 19" descr="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724400"/>
            <a:ext cx="14351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 eaLnBrk="1" hangingPunct="1">
              <a:buFontTx/>
              <a:buChar char="•"/>
              <a:defRPr/>
            </a:pPr>
            <a:r>
              <a:rPr lang="ru-RU" smtClean="0"/>
              <a:t>   Алкоголь</a:t>
            </a:r>
            <a:br>
              <a:rPr lang="ru-RU" smtClean="0"/>
            </a:br>
            <a:endParaRPr lang="ru-RU" smtClean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0" y="1295400"/>
            <a:ext cx="1439863" cy="1871663"/>
          </a:xfrm>
          <a:noFill/>
        </p:spPr>
      </p:pic>
      <p:pic>
        <p:nvPicPr>
          <p:cNvPr id="10244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781800" y="1752600"/>
            <a:ext cx="741363" cy="1225550"/>
          </a:xfrm>
          <a:noFill/>
        </p:spPr>
      </p:pic>
      <p:pic>
        <p:nvPicPr>
          <p:cNvPr id="10245" name="Picture 10" descr="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8100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1" descr="3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3581400"/>
            <a:ext cx="21526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4" descr="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1066800"/>
            <a:ext cx="198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Алкоголь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Пьянство унижает человека, отнимает у него разум, по крайней мере на время, и в конце концов превращает его  в животное.</a:t>
            </a:r>
          </a:p>
          <a:p>
            <a:pPr algn="r"/>
            <a:r>
              <a:rPr lang="ru-RU" sz="3600" dirty="0" smtClean="0"/>
              <a:t>Ж.Ж.Руссо  </a:t>
            </a:r>
            <a:endParaRPr lang="ru-RU" sz="3600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7772400" cy="1143000"/>
          </a:xfrm>
          <a:noFill/>
          <a:ln/>
        </p:spPr>
        <p:txBody>
          <a:bodyPr/>
          <a:lstStyle/>
          <a:p>
            <a:pPr eaLnBrk="1" hangingPunct="1"/>
            <a:r>
              <a:rPr lang="ru-RU" b="0" smtClean="0">
                <a:solidFill>
                  <a:schemeClr val="folHlink"/>
                </a:solidFill>
                <a:effectLst/>
                <a:latin typeface="Algerian" pitchFamily="82" charset="0"/>
              </a:rPr>
              <a:t>О пьянстве и алкоголизме</a:t>
            </a:r>
          </a:p>
        </p:txBody>
      </p:sp>
      <p:pic>
        <p:nvPicPr>
          <p:cNvPr id="11267" name="Picture 3" descr="girl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47800"/>
            <a:ext cx="2438400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спирт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648200"/>
            <a:ext cx="25654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подростки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54925" y="381000"/>
            <a:ext cx="12414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429000" y="1341438"/>
            <a:ext cx="3810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u="sng">
                <a:latin typeface="Stencil" pitchFamily="82" charset="0"/>
              </a:rPr>
              <a:t>Пьянство</a:t>
            </a:r>
            <a:r>
              <a:rPr lang="ru-RU" sz="2400" b="1">
                <a:latin typeface="Stencil" pitchFamily="82" charset="0"/>
              </a:rPr>
              <a:t> - чрезмерное употребление алкоголя, разрушительно действующее на человека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0" y="4648200"/>
            <a:ext cx="4648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u="sng">
                <a:latin typeface="Stencil" pitchFamily="82" charset="0"/>
              </a:rPr>
              <a:t>Алкоголизм </a:t>
            </a:r>
            <a:r>
              <a:rPr lang="ru-RU" sz="2400" b="1">
                <a:latin typeface="Stencil" pitchFamily="82" charset="0"/>
              </a:rPr>
              <a:t>– химическая зависимость от алкоголя, приводящая к вынужденному и неумеренному его употреблению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 rot="-5400000">
            <a:off x="2667000" y="1676400"/>
            <a:ext cx="914400" cy="609600"/>
          </a:xfrm>
          <a:custGeom>
            <a:avLst/>
            <a:gdLst>
              <a:gd name="T0" fmla="*/ 653161 w 21600"/>
              <a:gd name="T1" fmla="*/ 0 h 21600"/>
              <a:gd name="T2" fmla="*/ 391880 w 21600"/>
              <a:gd name="T3" fmla="*/ 203200 h 21600"/>
              <a:gd name="T4" fmla="*/ 0 w 21600"/>
              <a:gd name="T5" fmla="*/ 508028 h 21600"/>
              <a:gd name="T6" fmla="*/ 391880 w 21600"/>
              <a:gd name="T7" fmla="*/ 609600 h 21600"/>
              <a:gd name="T8" fmla="*/ 783759 w 21600"/>
              <a:gd name="T9" fmla="*/ 423333 h 21600"/>
              <a:gd name="T10" fmla="*/ 914400 w 21600"/>
              <a:gd name="T11" fmla="*/ 203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7696200" y="3048000"/>
            <a:ext cx="914400" cy="609600"/>
          </a:xfrm>
          <a:custGeom>
            <a:avLst/>
            <a:gdLst>
              <a:gd name="T0" fmla="*/ 653161 w 21600"/>
              <a:gd name="T1" fmla="*/ 0 h 21600"/>
              <a:gd name="T2" fmla="*/ 391880 w 21600"/>
              <a:gd name="T3" fmla="*/ 203200 h 21600"/>
              <a:gd name="T4" fmla="*/ 0 w 21600"/>
              <a:gd name="T5" fmla="*/ 508028 h 21600"/>
              <a:gd name="T6" fmla="*/ 391880 w 21600"/>
              <a:gd name="T7" fmla="*/ 609600 h 21600"/>
              <a:gd name="T8" fmla="*/ 783759 w 21600"/>
              <a:gd name="T9" fmla="*/ 423333 h 21600"/>
              <a:gd name="T10" fmla="*/ 914400 w 21600"/>
              <a:gd name="T11" fmla="*/ 203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4953000" y="53340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2209800" y="3581400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Stencil" pitchFamily="82" charset="0"/>
              </a:rPr>
              <a:t>1.</a:t>
            </a:r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7239000" y="2362200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Stencil" pitchFamily="82" charset="0"/>
              </a:rPr>
              <a:t>2.</a:t>
            </a: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5638800" y="6019800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Stencil" pitchFamily="82" charset="0"/>
              </a:rPr>
              <a:t>3.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348038" y="3716338"/>
            <a:ext cx="3810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folHlink"/>
                </a:solidFill>
                <a:latin typeface="Stencil" pitchFamily="82" charset="0"/>
              </a:rPr>
              <a:t>Выявлено три важных фактора, связанных с высоким риском развития алкоголизма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70" grpId="0" autoUpdateAnimBg="0"/>
      <p:bldP spid="11277" grpId="0" autoUpdateAnimBg="0"/>
      <p:bldP spid="11278" grpId="0" animBg="1"/>
      <p:bldP spid="11279" grpId="0" animBg="1"/>
      <p:bldP spid="11280" grpId="0" animBg="1"/>
      <p:bldP spid="11282" grpId="0" animBg="1" autoUpdateAnimBg="0"/>
      <p:bldP spid="11283" grpId="0" animBg="1" autoUpdateAnimBg="0"/>
      <p:bldP spid="11284" grpId="0" animBg="1" autoUpdateAnimBg="0"/>
      <p:bldP spid="1128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ir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04800"/>
            <a:ext cx="3276600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24000" y="39624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u="sng" dirty="0" smtClean="0">
                <a:latin typeface="Stencil" pitchFamily="82" charset="0"/>
              </a:rPr>
              <a:t>П</a:t>
            </a:r>
            <a:r>
              <a:rPr lang="ru-RU" sz="2800" b="1" u="sng" dirty="0" smtClean="0">
                <a:latin typeface="Stencil" pitchFamily="82" charset="0"/>
              </a:rPr>
              <a:t>оиски </a:t>
            </a:r>
            <a:r>
              <a:rPr lang="ru-RU" sz="2800" b="1" u="sng" dirty="0">
                <a:latin typeface="Stencil" pitchFamily="82" charset="0"/>
              </a:rPr>
              <a:t>необычайных ощущений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533400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folHlink"/>
                </a:solidFill>
                <a:latin typeface="Stencil" pitchFamily="82" charset="0"/>
              </a:rPr>
              <a:t>Первый</a:t>
            </a:r>
            <a:r>
              <a:rPr lang="ru-RU" sz="2400" b="1">
                <a:solidFill>
                  <a:schemeClr val="folHlink"/>
                </a:solidFill>
                <a:latin typeface="Stencil" pitchFamily="82" charset="0"/>
              </a:rPr>
              <a:t> </a:t>
            </a:r>
            <a:r>
              <a:rPr lang="ru-RU" sz="2800" b="1">
                <a:solidFill>
                  <a:schemeClr val="folHlink"/>
                </a:solidFill>
                <a:latin typeface="Stencil" pitchFamily="82" charset="0"/>
              </a:rPr>
              <a:t>фактор</a:t>
            </a:r>
          </a:p>
        </p:txBody>
      </p:sp>
      <p:sp>
        <p:nvSpPr>
          <p:cNvPr id="430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6096000"/>
            <a:ext cx="533400" cy="533400"/>
          </a:xfrm>
          <a:prstGeom prst="actionButtonBackPrevious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>
              <a:latin typeface="Stencil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</p:bld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326</TotalTime>
  <Words>1007</Words>
  <Application>Microsoft Office PowerPoint</Application>
  <PresentationFormat>Экран (4:3)</PresentationFormat>
  <Paragraphs>171</Paragraphs>
  <Slides>38</Slides>
  <Notes>0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Трава</vt:lpstr>
      <vt:lpstr>Слайд 1</vt:lpstr>
      <vt:lpstr>Слайд 2</vt:lpstr>
      <vt:lpstr>Полезные привычки</vt:lpstr>
      <vt:lpstr>Вредные привычки.</vt:lpstr>
      <vt:lpstr>Наиболее опасно влияют на здоровье человека  вредные привычки :</vt:lpstr>
      <vt:lpstr>   Алкоголь </vt:lpstr>
      <vt:lpstr>Алкоголь </vt:lpstr>
      <vt:lpstr>О пьянстве и алкоголизме</vt:lpstr>
      <vt:lpstr>Слайд 9</vt:lpstr>
      <vt:lpstr>Слайд 10</vt:lpstr>
      <vt:lpstr>Слайд 11</vt:lpstr>
      <vt:lpstr>Миф и реальность об алкоголе. </vt:lpstr>
      <vt:lpstr>Последствия употребления алкоголя </vt:lpstr>
      <vt:lpstr>Последствия употребления алкоголя </vt:lpstr>
      <vt:lpstr>Вывод:</vt:lpstr>
      <vt:lpstr>Наркотики</vt:lpstr>
      <vt:lpstr>О наркотиках</vt:lpstr>
      <vt:lpstr>Фотографии людей до и после того как они начали принимать наркотики</vt:lpstr>
      <vt:lpstr>Классификация наркотиков</vt:lpstr>
      <vt:lpstr>Производные конопли</vt:lpstr>
      <vt:lpstr>Опиатные наркотики</vt:lpstr>
      <vt:lpstr>Психостимуляторы</vt:lpstr>
      <vt:lpstr>Галлюциногены</vt:lpstr>
      <vt:lpstr>Летучие наркотически действующие вещества</vt:lpstr>
      <vt:lpstr>Вывод:</vt:lpstr>
      <vt:lpstr>Токсикомания</vt:lpstr>
      <vt:lpstr>Вывод:</vt:lpstr>
      <vt:lpstr>  </vt:lpstr>
      <vt:lpstr>Слайд 29</vt:lpstr>
      <vt:lpstr>                 Вывод : </vt:lpstr>
      <vt:lpstr>Зачем люди начинают  принимать ПАВ?</vt:lpstr>
      <vt:lpstr>«9 способов сказать: «Нет»» </vt:lpstr>
      <vt:lpstr>Вредным привычкам  – НЕТ! </vt:lpstr>
      <vt:lpstr>Девять заповедей здоровья</vt:lpstr>
      <vt:lpstr>Разрешалки от вредной привычки : </vt:lpstr>
      <vt:lpstr>Психологи советуют : </vt:lpstr>
      <vt:lpstr>ПРЕДУПРЕЖДЕН ,    ЗНАЧИТ ВООРУЖЕН ! </vt:lpstr>
      <vt:lpstr>Вредным привычкам мы говорим -  НЕТ!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Кабинет биологии</cp:lastModifiedBy>
  <cp:revision>57</cp:revision>
  <cp:lastPrinted>1601-01-01T00:00:00Z</cp:lastPrinted>
  <dcterms:created xsi:type="dcterms:W3CDTF">1601-01-01T00:00:00Z</dcterms:created>
  <dcterms:modified xsi:type="dcterms:W3CDTF">2008-05-21T07:08:45Z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