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0" r:id="rId4"/>
    <p:sldId id="281" r:id="rId5"/>
    <p:sldId id="272" r:id="rId6"/>
    <p:sldId id="259" r:id="rId7"/>
    <p:sldId id="273" r:id="rId8"/>
    <p:sldId id="287" r:id="rId9"/>
    <p:sldId id="271" r:id="rId10"/>
    <p:sldId id="261" r:id="rId11"/>
    <p:sldId id="262" r:id="rId12"/>
    <p:sldId id="274" r:id="rId13"/>
    <p:sldId id="263" r:id="rId14"/>
    <p:sldId id="275" r:id="rId15"/>
    <p:sldId id="276" r:id="rId16"/>
    <p:sldId id="277" r:id="rId17"/>
    <p:sldId id="283" r:id="rId18"/>
    <p:sldId id="284" r:id="rId19"/>
    <p:sldId id="264" r:id="rId20"/>
    <p:sldId id="265" r:id="rId21"/>
    <p:sldId id="266" r:id="rId22"/>
    <p:sldId id="282" r:id="rId23"/>
    <p:sldId id="278" r:id="rId24"/>
    <p:sldId id="279" r:id="rId25"/>
    <p:sldId id="267" r:id="rId26"/>
    <p:sldId id="285" r:id="rId27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3366"/>
    <a:srgbClr val="355800"/>
    <a:srgbClr val="7DD7FF"/>
    <a:srgbClr val="57D3FF"/>
    <a:srgbClr val="1D94AD"/>
    <a:srgbClr val="0033CC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6EFE4DB1-63F9-43F0-9145-0A3AB470BD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DDD32A0D-01F8-4813-A66E-3B263C2145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3AF60-C327-44E4-AC70-AE707E960454}" type="slidenum">
              <a:rPr lang="ru-RU"/>
              <a:pPr/>
              <a:t>1</a:t>
            </a:fld>
            <a:endParaRPr lang="ru-RU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0A8725-0488-4AA6-A441-210A2D24E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4BCB-C62F-489B-B957-97A2C807C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43BD4-0397-40E2-A0CE-863CE5E68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430B4B-A6A6-4F7E-B585-D9B6C8B23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B3CF-6B0F-41E8-895F-4945F9E2D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8D30-2D4E-4060-AC15-D330E69A0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0E36-6BA2-4AEA-8B86-78D76B53B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9282-EF5B-4383-8B19-F964D9410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17CF-3229-498A-80A2-C13859DF31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A1CDE-492D-4363-AFA3-5CA8AA65B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F7DFF-3A98-421D-801B-F719F6626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7E2B-E55C-45E9-925E-3E7C59CE5E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9B772D33-8BEB-4F23-98CA-9DC49273D3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ssdent.ru/an/?id=25&amp;lang=ru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ultinfo.ru/fulltext/1/001/008/069/996.htm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3%D1%82%D0%B8" TargetMode="External"/><Relationship Id="rId3" Type="http://schemas.openxmlformats.org/officeDocument/2006/relationships/hyperlink" Target="http://ru.wikipedia.org/w/index.php?title=%D0%92%D1%80%D0%B5%D0%B4&amp;action=edit&amp;redlink=1" TargetMode="External"/><Relationship Id="rId7" Type="http://schemas.openxmlformats.org/officeDocument/2006/relationships/hyperlink" Target="http://ru.wikipedia.org/wiki/%D0%9A%D0%BE%D0%B2%D1%8B%D1%80%D1%8F%D0%BD%D0%B8%D0%B5_%D0%B2_%D0%BD%D0%BE%D1%81%D1%83" TargetMode="External"/><Relationship Id="rId2" Type="http://schemas.openxmlformats.org/officeDocument/2006/relationships/hyperlink" Target="http://ru.wikipedia.org/w/index.php?title=%D0%9F%D0%BE%D0%BB%D1%8C%D0%B7%D0%B0&amp;action=edit&amp;redlink=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D%D0%B0%D1%80%D0%BA%D0%BE%D0%BC%D0%B0%D0%BD%D0%B8%D1%8F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ru.wikipedia.org/wiki/%D0%90%D0%BB%D0%BA%D0%BE%D0%B3%D0%BE%D0%BB%D0%B8%D0%B7%D0%BC" TargetMode="External"/><Relationship Id="rId10" Type="http://schemas.openxmlformats.org/officeDocument/2006/relationships/hyperlink" Target="http://ru.wikipedia.org/wiki/%D0%9F%D0%BB%D0%B5%D0%B2%D0%B0%D0%BD%D0%B8%D0%B5" TargetMode="External"/><Relationship Id="rId4" Type="http://schemas.openxmlformats.org/officeDocument/2006/relationships/hyperlink" Target="http://ru.wikipedia.org/wiki/%D0%9A%D1%83%D1%80%D0%B5%D0%BD%D0%B8%D0%B5" TargetMode="External"/><Relationship Id="rId9" Type="http://schemas.openxmlformats.org/officeDocument/2006/relationships/hyperlink" Target="http://ru.wikipedia.org/w/index.php?title=%D0%A6%D1%8B%D0%BA%D0%B0%D1%82%D1%8C_%D0%B7%D1%83%D0%B1%D0%BE%D0%BC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 algn="ctr"/>
            <a:r>
              <a:rPr lang="ru-RU" sz="4400" b="1">
                <a:latin typeface="Times New Roman" pitchFamily="18" charset="0"/>
              </a:rPr>
              <a:t>Здоровье – это вершина, </a:t>
            </a:r>
            <a:br>
              <a:rPr lang="ru-RU" sz="4400" b="1">
                <a:latin typeface="Times New Roman" pitchFamily="18" charset="0"/>
              </a:rPr>
            </a:br>
            <a:r>
              <a:rPr lang="ru-RU" sz="4400" b="1">
                <a:latin typeface="Times New Roman" pitchFamily="18" charset="0"/>
              </a:rPr>
              <a:t>на которую каждый должен подняться сам</a:t>
            </a:r>
            <a:endParaRPr lang="nl-NL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Гигиена полости рта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346575" cy="4422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Средства гигиены: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зубные щетки;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зубные пасты;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жидкие средства    гигиены полости рта;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флосы;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зубочистки;</a:t>
            </a:r>
            <a:r>
              <a:rPr lang="ru-RU" sz="28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жевательные резинки;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hlinkClick r:id="rId2"/>
              </a:rPr>
              <a:t>ирригаторы, ёршики;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pic>
        <p:nvPicPr>
          <p:cNvPr id="290820" name="Picture 4" descr="brushing3-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81513" y="2484438"/>
            <a:ext cx="4478337" cy="3103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7380287" cy="1341438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Гимнастика для глаз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85225" cy="475297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Повторить!</a:t>
            </a:r>
          </a:p>
        </p:txBody>
      </p:sp>
      <p:sp>
        <p:nvSpPr>
          <p:cNvPr id="291844" name="Oval 4"/>
          <p:cNvSpPr>
            <a:spLocks noChangeArrowheads="1"/>
          </p:cNvSpPr>
          <p:nvPr/>
        </p:nvSpPr>
        <p:spPr bwMode="auto">
          <a:xfrm>
            <a:off x="2322513" y="3024188"/>
            <a:ext cx="4229100" cy="1844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1845" name="Oval 5"/>
          <p:cNvSpPr>
            <a:spLocks noChangeArrowheads="1"/>
          </p:cNvSpPr>
          <p:nvPr/>
        </p:nvSpPr>
        <p:spPr bwMode="auto">
          <a:xfrm>
            <a:off x="971550" y="2573338"/>
            <a:ext cx="6929438" cy="3016250"/>
          </a:xfrm>
          <a:prstGeom prst="ellips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1846" name="AutoShape 6"/>
          <p:cNvSpPr>
            <a:spLocks noChangeArrowheads="1"/>
          </p:cNvSpPr>
          <p:nvPr/>
        </p:nvSpPr>
        <p:spPr bwMode="auto">
          <a:xfrm>
            <a:off x="3536950" y="3473450"/>
            <a:ext cx="1844675" cy="900113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4356100" y="2349500"/>
            <a:ext cx="1304925" cy="117475"/>
          </a:xfrm>
          <a:prstGeom prst="line">
            <a:avLst/>
          </a:prstGeom>
          <a:noFill/>
          <a:ln w="19050">
            <a:solidFill>
              <a:srgbClr val="3558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 flipH="1">
            <a:off x="3276600" y="2781300"/>
            <a:ext cx="103505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1850" name="Freeform 10"/>
          <p:cNvSpPr>
            <a:spLocks/>
          </p:cNvSpPr>
          <p:nvPr/>
        </p:nvSpPr>
        <p:spPr bwMode="auto">
          <a:xfrm>
            <a:off x="3494088" y="3611563"/>
            <a:ext cx="398462" cy="209550"/>
          </a:xfrm>
          <a:custGeom>
            <a:avLst/>
            <a:gdLst/>
            <a:ahLst/>
            <a:cxnLst>
              <a:cxn ang="0">
                <a:pos x="251" y="132"/>
              </a:cxn>
              <a:cxn ang="0">
                <a:pos x="0" y="0"/>
              </a:cxn>
            </a:cxnLst>
            <a:rect l="0" t="0" r="r" b="b"/>
            <a:pathLst>
              <a:path w="251" h="132">
                <a:moveTo>
                  <a:pt x="251" y="132"/>
                </a:moveTo>
                <a:lnTo>
                  <a:pt x="0" y="0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91851" name="Freeform 11"/>
          <p:cNvSpPr>
            <a:spLocks/>
          </p:cNvSpPr>
          <p:nvPr/>
        </p:nvSpPr>
        <p:spPr bwMode="auto">
          <a:xfrm>
            <a:off x="5003800" y="3716338"/>
            <a:ext cx="301625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190" y="0"/>
              </a:cxn>
            </a:cxnLst>
            <a:rect l="0" t="0" r="r" b="b"/>
            <a:pathLst>
              <a:path w="190" h="112">
                <a:moveTo>
                  <a:pt x="0" y="112"/>
                </a:moveTo>
                <a:lnTo>
                  <a:pt x="190" y="0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1412875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Гигиена питания </a:t>
            </a:r>
            <a:br>
              <a:rPr lang="ru-RU" sz="4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изучает проблемы полноценной пищи и 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рационального питания здорового человека.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>
                <a:latin typeface="Times New Roman" pitchFamily="18" charset="0"/>
              </a:rPr>
              <a:t>Следует остерегаться желудочно-кишечных расстройств 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>
                <a:latin typeface="Times New Roman" pitchFamily="18" charset="0"/>
              </a:rPr>
              <a:t>заболеваний.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Нельзя грызть ногти, принимать пищу грязными руками, нельзя пить грязную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воду, употреблять в пищу недоброкачественные и необработанные продукты.</a:t>
            </a:r>
          </a:p>
          <a:p>
            <a:pPr>
              <a:lnSpc>
                <a:spcPct val="90000"/>
              </a:lnSpc>
            </a:pPr>
            <a:r>
              <a:rPr lang="ru-RU" sz="2400" u="sng">
                <a:latin typeface="Times New Roman" pitchFamily="18" charset="0"/>
              </a:rPr>
              <a:t>Чтобы защитить себя от этих болезней, необходимо: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- предохранять пищу и воду от насекомых, содержать дом в чистоте;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- мыть любые фрукты;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- не хранить долго продукты перед приготовлением;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- стерилизовать кухонные предметы, лучше в кипяченой воде;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- следить за своевременным удалением отходов и отбросов. </a:t>
            </a:r>
          </a:p>
          <a:p>
            <a:pPr>
              <a:lnSpc>
                <a:spcPct val="90000"/>
              </a:lnSpc>
            </a:pPr>
            <a:r>
              <a:rPr lang="ru-RU" sz="2400" u="sng">
                <a:latin typeface="Times New Roman" pitchFamily="18" charset="0"/>
              </a:rPr>
              <a:t>При рвоте не следует употреблять тяжелую пищу.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Употребляйте питье маленькими порциями, через равные промежутки времени.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Не солите пищу слишком обильно.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524750" cy="1989138"/>
          </a:xfrm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диетология изучает питание больных и разрабатывает принципы </a:t>
            </a:r>
            <a:br>
              <a:rPr lang="ru-RU" sz="32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  <a:hlinkClick r:id="rId2"/>
              </a:rPr>
              <a:t>лечебного питания</a:t>
            </a:r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2738"/>
            <a:ext cx="4211638" cy="2592387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разработка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рационального питания </a:t>
            </a:r>
          </a:p>
          <a:p>
            <a:r>
              <a:rPr lang="ru-RU" sz="2800" b="1">
                <a:latin typeface="Times New Roman" pitchFamily="18" charset="0"/>
              </a:rPr>
              <a:t>санитарный контроль </a:t>
            </a:r>
          </a:p>
          <a:p>
            <a:r>
              <a:rPr lang="ru-RU" sz="2800" b="1">
                <a:latin typeface="Times New Roman" pitchFamily="18" charset="0"/>
              </a:rPr>
              <a:t>профилактика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пищевых отравлений</a:t>
            </a:r>
            <a:r>
              <a:rPr lang="ru-RU" sz="2800"/>
              <a:t> </a:t>
            </a:r>
          </a:p>
        </p:txBody>
      </p:sp>
      <p:pic>
        <p:nvPicPr>
          <p:cNvPr id="292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276475"/>
            <a:ext cx="4689475" cy="3563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412875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Пять суперблюд, защищающих сердце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827088" y="2997200"/>
            <a:ext cx="3240087" cy="222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1.Шпинат</a:t>
            </a:r>
          </a:p>
          <a:p>
            <a:pPr algn="l"/>
            <a:r>
              <a:rPr kumimoji="1"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kumimoji="1"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Брокколи</a:t>
            </a:r>
            <a:endParaRPr kumimoji="1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kumimoji="1"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3.Молоко нежирное</a:t>
            </a:r>
          </a:p>
          <a:p>
            <a:pPr algn="l"/>
            <a:r>
              <a:rPr kumimoji="1"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4.Горбуша </a:t>
            </a:r>
          </a:p>
          <a:p>
            <a:pPr algn="l"/>
            <a:r>
              <a:rPr kumimoji="1"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5.Творог </a:t>
            </a:r>
          </a:p>
        </p:txBody>
      </p:sp>
      <p:pic>
        <p:nvPicPr>
          <p:cNvPr id="3051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989138"/>
            <a:ext cx="4324350" cy="395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740650" cy="1412875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Пять суперблюд, защищающих пищеварительный тракт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08275"/>
            <a:ext cx="4176713" cy="3024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1.Пшеничная каша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2.Семечки подсолнечные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3.Цельнозерновой пшеничный хлеб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4.Шпинат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5.Картофель печеный</a:t>
            </a:r>
          </a:p>
        </p:txBody>
      </p:sp>
      <p:pic>
        <p:nvPicPr>
          <p:cNvPr id="306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32325" y="1700213"/>
            <a:ext cx="4341813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412875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Пять суперблюд, защищающих</a:t>
            </a:r>
            <a:br>
              <a:rPr lang="ru-RU" sz="4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иммунную систему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429000"/>
            <a:ext cx="3440112" cy="2592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1.Семечки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2.Шпинат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3.Фасоль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4.Молоко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5.Свекла листовая</a:t>
            </a:r>
          </a:p>
        </p:txBody>
      </p:sp>
      <p:pic>
        <p:nvPicPr>
          <p:cNvPr id="307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444750"/>
            <a:ext cx="5838825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412875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Пять суперблюд, защищающих кости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852738"/>
            <a:ext cx="3619500" cy="2736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1.Молоко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2.Творог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3.Йогурт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4.Апельсиновый сок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5.Сельдь</a:t>
            </a:r>
          </a:p>
        </p:txBody>
      </p:sp>
      <p:pic>
        <p:nvPicPr>
          <p:cNvPr id="3164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700213"/>
            <a:ext cx="4008437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451725" cy="1412875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Пять суперблюд, защищающих мозг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92375"/>
            <a:ext cx="3619500" cy="2808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1.Шпинат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2.Тыква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3.Фасоль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4.Банан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5.Апельсиновый сок</a:t>
            </a:r>
          </a:p>
        </p:txBody>
      </p:sp>
      <p:pic>
        <p:nvPicPr>
          <p:cNvPr id="3184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81200"/>
            <a:ext cx="4464050" cy="4117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52400"/>
            <a:ext cx="7596187" cy="10668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Гигиена труда и отдыха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5364163" cy="4941887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Прекрасное средство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повышения работоспособности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и профилактики утомления –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активный отдых и физические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упражнения. </a:t>
            </a:r>
          </a:p>
          <a:p>
            <a:r>
              <a:rPr lang="ru-RU" sz="2800" b="1">
                <a:latin typeface="Times New Roman" pitchFamily="18" charset="0"/>
              </a:rPr>
              <a:t>Максимальный уровень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двигательной активности у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школьников наблюдается в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интервале 8-12 часов.</a:t>
            </a:r>
          </a:p>
        </p:txBody>
      </p:sp>
      <p:pic>
        <p:nvPicPr>
          <p:cNvPr id="293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168525"/>
            <a:ext cx="3617912" cy="3787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52400"/>
            <a:ext cx="7308850" cy="1260475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Быть здоровым – 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значит жить в радости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111750" cy="5181600"/>
          </a:xfrm>
        </p:spPr>
        <p:txBody>
          <a:bodyPr/>
          <a:lstStyle/>
          <a:p>
            <a:r>
              <a:rPr lang="ru-RU" sz="2800" b="1"/>
              <a:t>Знание своего тела </a:t>
            </a:r>
          </a:p>
          <a:p>
            <a:r>
              <a:rPr lang="ru-RU" sz="2800" b="1"/>
              <a:t>Гигиена тела </a:t>
            </a:r>
          </a:p>
          <a:p>
            <a:r>
              <a:rPr lang="ru-RU" sz="2800" b="1"/>
              <a:t>Гигиена полости рта </a:t>
            </a:r>
          </a:p>
          <a:p>
            <a:r>
              <a:rPr lang="ru-RU" sz="2800" b="1"/>
              <a:t>Гигиена питания </a:t>
            </a:r>
          </a:p>
          <a:p>
            <a:r>
              <a:rPr lang="ru-RU" sz="2800" b="1"/>
              <a:t>Гигиена труда и отдыха </a:t>
            </a:r>
          </a:p>
          <a:p>
            <a:r>
              <a:rPr lang="ru-RU" sz="2800" b="1"/>
              <a:t>Профилактика инфекционных заболеваний </a:t>
            </a:r>
          </a:p>
          <a:p>
            <a:r>
              <a:rPr lang="ru-RU" sz="2800" b="1"/>
              <a:t>Вредные привычки</a:t>
            </a:r>
          </a:p>
          <a:p>
            <a:r>
              <a:rPr lang="ru-RU" sz="2800" b="1"/>
              <a:t>Питание и здоровье</a:t>
            </a:r>
            <a:endParaRPr lang="ru-RU" sz="2800"/>
          </a:p>
        </p:txBody>
      </p:sp>
      <p:pic>
        <p:nvPicPr>
          <p:cNvPr id="286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16563" y="1943100"/>
            <a:ext cx="3254375" cy="4422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554163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Комплекс упражнений физкультурных минуток (ФМ)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ФМ  для улучшения мозгового кровообращения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И. п.— сидя на стуле, 1-2 - отвести голову назад и плавно наклонить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назад, 3-4 -  голову наклонить вперед, плечи не поднимать. Повторить 4-6 раз.</a:t>
            </a:r>
            <a:r>
              <a:rPr lang="ru-RU" sz="2000"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ФМ для снятия утомления с плечевого пояса и рук</a:t>
            </a:r>
            <a:endParaRPr lang="ru-RU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И. п.-  стоя или сидя, кисти тыльной стороной на поясе,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1-2  -  свести локти вперед, голову наклонить вперед,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3-4  -  локти назад, прогнуться.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Повторить 6-8 раз, затем руки вниз и потрясти расслабленно.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ФМ для снятия утомления с туловища</a:t>
            </a:r>
            <a:endParaRPr lang="ru-RU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И.п.- стойка ноги врозь, 1-2 - наклон вперед, правая рука скользит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вдоль ноги вниз, левая, сгибаясь, вдоль тела вверх,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3-4 – и.п., 5-8 - то же в другую сторону.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  Повторить 6-8 раз. 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15888"/>
            <a:ext cx="7596187" cy="1296987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Профилактика инфекционных заболеваний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Улучшение экологической ситуации;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Повышение иммунитета;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Натуральные продукты питания и правильный рацион;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Хорошее медобслуживание и вакцинация;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Закаливание и занятия спортом;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Отказ от вредных привычек;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Качественные лекарства;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Высокий уровень жизни людей;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Снижение нагрузки на детей, стрессы;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Приём витаминов.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14128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Вредные привычки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 —</a:t>
            </a:r>
            <a:br>
              <a:rPr lang="ru-RU" sz="28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 распространённые действия, которые люди повторяют вновь и вновь, несмотря на то, что они не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hlinkClick r:id="rId2" tooltip="Польза (страница отсутствует)"/>
              </a:rPr>
              <a:t>полезны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 или даже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hlinkClick r:id="rId3" tooltip="Вред (страница отсутствует)"/>
              </a:rPr>
              <a:t>вредны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8964613" cy="5300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К вредным привычкам относят следующие действия:</a:t>
            </a:r>
          </a:p>
          <a:p>
            <a:r>
              <a:rPr lang="ru-RU" sz="2400">
                <a:latin typeface="Times New Roman" pitchFamily="18" charset="0"/>
                <a:hlinkClick r:id="rId4" tooltip="Курение"/>
              </a:rPr>
              <a:t>Курение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  <a:hlinkClick r:id="rId5" tooltip="Алкоголизм"/>
              </a:rPr>
              <a:t>Алкоголизм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  <a:hlinkClick r:id="rId6" tooltip="Наркомания"/>
              </a:rPr>
              <a:t>Наркомания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  <a:hlinkClick r:id="rId7" tooltip="Ковыряние в носу"/>
              </a:rPr>
              <a:t>Ковыряние в носу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</a:rPr>
              <a:t>Грызть </a:t>
            </a:r>
            <a:r>
              <a:rPr lang="ru-RU" sz="2400">
                <a:latin typeface="Times New Roman" pitchFamily="18" charset="0"/>
                <a:hlinkClick r:id="rId8" tooltip="Ногти"/>
              </a:rPr>
              <a:t>ногти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</a:rPr>
              <a:t>Грызть карандаш или ручку </a:t>
            </a:r>
          </a:p>
          <a:p>
            <a:r>
              <a:rPr lang="ru-RU" sz="2400">
                <a:latin typeface="Times New Roman" pitchFamily="18" charset="0"/>
                <a:hlinkClick r:id="rId9" tooltip="Цыкать зубом (страница отсутствует)"/>
              </a:rPr>
              <a:t>Цыкать зубом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  <a:hlinkClick r:id="rId10" tooltip="Плевание"/>
              </a:rPr>
              <a:t>Сплевывать на пол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</a:rPr>
              <a:t>Ковыряние в ушах  </a:t>
            </a:r>
          </a:p>
          <a:p>
            <a:r>
              <a:rPr lang="ru-RU" sz="2400">
                <a:latin typeface="Times New Roman" pitchFamily="18" charset="0"/>
              </a:rPr>
              <a:t>Компьютерная зависимость </a:t>
            </a:r>
          </a:p>
          <a:p>
            <a:r>
              <a:rPr lang="ru-RU" sz="2400">
                <a:latin typeface="Times New Roman" pitchFamily="18" charset="0"/>
              </a:rPr>
              <a:t>Шопоголизм</a:t>
            </a:r>
          </a:p>
        </p:txBody>
      </p:sp>
      <p:pic>
        <p:nvPicPr>
          <p:cNvPr id="3123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/>
          <a:srcRect r="1726"/>
          <a:stretch>
            <a:fillRect/>
          </a:stretch>
        </p:blipFill>
        <p:spPr>
          <a:xfrm>
            <a:off x="4503738" y="2133600"/>
            <a:ext cx="4357687" cy="4414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Вредные привычки</a:t>
            </a:r>
          </a:p>
        </p:txBody>
      </p:sp>
      <p:pic>
        <p:nvPicPr>
          <p:cNvPr id="308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391400" cy="10668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Притча о табаке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/>
              <a:t>         </a:t>
            </a:r>
            <a:r>
              <a:rPr lang="ru-RU" sz="2000">
                <a:latin typeface="Times New Roman" pitchFamily="18" charset="0"/>
              </a:rPr>
              <a:t>Очень давно, когда табак только что был завезен в Армению из дальних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стран, у подножия Арарата жил один мудрый старец. Он невзлюбил это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одурманивающее растение и убеждал людей не пользоваться им.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Однажды он увидел, что вокруг купцов, разложивших товар, собралась толпа. Купцы кричали: «Божественный лист! Средство от всех болезней!»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Подошел старец и сказал: «Этот «Божий лист» приносит людям и другую пользу: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к курящему в дом не войдет вор, его не укусит собака, он никогда не состарится».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Купцы с радостью смотрели на него. «Ты прав, о мудрый старец!» – сказали они.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– Но откуда ты знаешь о чудесных свойствах «Божественного листа»?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Мудрец пояснил: «Вор не войдет в дом курящему потому, что тот всю ночь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будет кашлять, а вор не любит входить в дом бодрствующего человека.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Через несколько лет курения человек ослабнет и будет ходить с палкой! И его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станут бояться собаки. Наконец, он не состарится, ибо умрет в молодости…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    Отошли крестьяне от купцов и задумались…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Питание и здоровье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76400"/>
            <a:ext cx="8874125" cy="2905125"/>
          </a:xfrm>
        </p:spPr>
        <p:txBody>
          <a:bodyPr/>
          <a:lstStyle/>
          <a:p>
            <a:r>
              <a:rPr lang="ru-RU" sz="2000">
                <a:latin typeface="Times New Roman" pitchFamily="18" charset="0"/>
              </a:rPr>
              <a:t>Здоровье школьников можно укрепить, не только грамотно дозируя 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учебные нагрузки, подключив занятия спортом, но и с помощью правильно 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 организованного питания в школьной столовой.</a:t>
            </a:r>
          </a:p>
          <a:p>
            <a:r>
              <a:rPr lang="ru-RU" sz="2000">
                <a:latin typeface="Times New Roman" pitchFamily="18" charset="0"/>
              </a:rPr>
              <a:t>Болезни органов пищеварения в структуре общей заболеваемости детей стоят на втором месте (после заболеваний органов дыхания). </a:t>
            </a:r>
          </a:p>
          <a:p>
            <a:r>
              <a:rPr lang="ru-RU" sz="2000">
                <a:latin typeface="Times New Roman" pitchFamily="18" charset="0"/>
              </a:rPr>
              <a:t>Школьное меню должно соответствовать потребностям детского организма и по составу (баланс белков, жиров, углеводов, витаминов и микроэлементов), и по энергетической насыщенности. </a:t>
            </a:r>
          </a:p>
          <a:p>
            <a:pPr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pic>
        <p:nvPicPr>
          <p:cNvPr id="296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4508500"/>
            <a:ext cx="3113088" cy="2239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341438"/>
          </a:xfrm>
        </p:spPr>
        <p:txBody>
          <a:bodyPr/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Помните!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ctr"/>
            <a:r>
              <a:rPr lang="ru-RU" sz="6000">
                <a:latin typeface="Times New Roman" pitchFamily="18" charset="0"/>
              </a:rPr>
              <a:t>Девять десятых нашего счастья зависит от здоровья. </a:t>
            </a:r>
          </a:p>
          <a:p>
            <a:pPr algn="ctr"/>
            <a:r>
              <a:rPr lang="ru-RU" sz="6000">
                <a:latin typeface="Times New Roman" pitchFamily="18" charset="0"/>
              </a:rPr>
              <a:t>Берегите здоровье!</a:t>
            </a:r>
          </a:p>
          <a:p>
            <a:pPr algn="ctr"/>
            <a:r>
              <a:rPr lang="ru-RU" sz="6000">
                <a:solidFill>
                  <a:srgbClr val="FF0000"/>
                </a:solidFill>
                <a:latin typeface="Times New Roman" pitchFamily="18" charset="0"/>
              </a:rPr>
              <a:t>Спасибо за внимание!</a:t>
            </a:r>
            <a:endParaRPr lang="ru-RU" sz="6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Что такое здоровье?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>
                <a:latin typeface="Times New Roman" pitchFamily="18" charset="0"/>
              </a:rPr>
              <a:t>Здоровье</a:t>
            </a:r>
            <a:r>
              <a:rPr lang="ru-RU">
                <a:latin typeface="Times New Roman" pitchFamily="18" charset="0"/>
              </a:rPr>
              <a:t> – это состояние полного физического, психического и социального благополучия.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Физическое здоровье</a:t>
            </a:r>
            <a:r>
              <a:rPr lang="ru-RU">
                <a:latin typeface="Times New Roman" pitchFamily="18" charset="0"/>
              </a:rPr>
              <a:t> – это состояние органов и систем органов, жизненных   функций организма.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Психическое здоровье</a:t>
            </a:r>
            <a:r>
              <a:rPr lang="ru-RU">
                <a:latin typeface="Times New Roman" pitchFamily="18" charset="0"/>
              </a:rPr>
              <a:t> – состояние психики, характеризующееся общим душевным равновесием.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Социальное здоровье</a:t>
            </a:r>
            <a:r>
              <a:rPr lang="ru-RU">
                <a:latin typeface="Times New Roman" pitchFamily="18" charset="0"/>
              </a:rPr>
              <a:t> – это система мотивов и ценностей, регулирующих поведение.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524750" cy="1412875"/>
          </a:xfrm>
        </p:spPr>
        <p:txBody>
          <a:bodyPr/>
          <a:lstStyle/>
          <a:p>
            <a:pPr algn="l"/>
            <a:r>
              <a:rPr lang="ru-RU" altLang="ja-JP" sz="3200">
                <a:solidFill>
                  <a:srgbClr val="FF0000"/>
                </a:solidFill>
                <a:latin typeface="Times New Roman" pitchFamily="18" charset="0"/>
              </a:rPr>
              <a:t>Про здоровье люди думали и в древности, ведь пословицы- это народная мудрость.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>
                <a:solidFill>
                  <a:schemeClr val="folHlink"/>
                </a:solidFill>
                <a:latin typeface="Times New Roman" pitchFamily="18" charset="0"/>
              </a:rPr>
              <a:t>Солнце, воздух и вода – наши лучшие друзья;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>
                <a:solidFill>
                  <a:schemeClr val="folHlink"/>
                </a:solidFill>
                <a:latin typeface="Times New Roman" pitchFamily="18" charset="0"/>
              </a:rPr>
              <a:t>Здоровье, физкультура и труд рядом идут;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>
                <a:solidFill>
                  <a:schemeClr val="folHlink"/>
                </a:solidFill>
                <a:latin typeface="Times New Roman" pitchFamily="18" charset="0"/>
              </a:rPr>
              <a:t>Посеешь привычку – пожнешь характер; посеешь характер – пожнешь судьбу;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В здоровом теле - здоровый дух;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Голову держи в холоде, а ноги в тепле;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Заболел живот, держи закрытым рот;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Быстрого и ловкого болезнь не догонит;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Землю сушит зной, человека болезни;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К слабому и болезнь пристает;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Поработал - отдохни;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Любящий чистоту – будет здоровым.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24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Нет на свете прекраснее одёжи,</a:t>
            </a:r>
            <a:br>
              <a:rPr lang="ru-RU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Чем бронза мускулов и свежесть кожи.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52400"/>
            <a:ext cx="7062787" cy="1066800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Здоровый образ жизни</a:t>
            </a:r>
            <a:r>
              <a:rPr lang="ru-RU" sz="40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– это:</a:t>
            </a:r>
            <a:r>
              <a:rPr lang="ru-RU"/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7974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1) мировоззрение человека, которое складывается из знаний о здоровье;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2) индивидуальная система поведения человека, направленная на сохранение и укрепление здоровья;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3) система жизнедеятельности человека, в которой главным составляющим является отказ от курения, алкоголя и диетическое 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6113"/>
            <a:ext cx="3708400" cy="2376487"/>
          </a:xfrm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Знание своего тела - знание своих пяти пальцев 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81525"/>
            <a:ext cx="3708400" cy="2276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>
                <a:latin typeface="Times New Roman" pitchFamily="18" charset="0"/>
              </a:rPr>
              <a:t>Каждый палец - 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latin typeface="Times New Roman" pitchFamily="18" charset="0"/>
              </a:rPr>
              <a:t>это живое существо.</a:t>
            </a:r>
          </a:p>
        </p:txBody>
      </p:sp>
      <p:pic>
        <p:nvPicPr>
          <p:cNvPr id="288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24275" y="0"/>
            <a:ext cx="54197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916113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На ногтевых пластинах человека отражается состояние  внутренних органов.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- Продольные коричневые полоски говорят о повышенном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содержании железа в организме, а также о гормональных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нарушениях.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- Синеватый и фиолетовый цвет ногтей сигнализирует 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неполадках в работе сердца, сердечной недостаточности.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- При заболеваниях щитовидной железы ногти бывают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белесыми.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- Если ногти желтеют, то это грибковые заболевания или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гепатит. Или же вы много курите и плохо моете руки.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- Белые точечки или полоски могут быть связаны с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нарушениями в работе пищеварительной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Гигиена тела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508625" cy="5181600"/>
          </a:xfrm>
        </p:spPr>
        <p:txBody>
          <a:bodyPr/>
          <a:lstStyle/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- это гармоничное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взаимодействие,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сохранение и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совершенствование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всех систем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нашего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ru-RU" sz="4400">
                <a:latin typeface="Times New Roman" pitchFamily="18" charset="0"/>
              </a:rPr>
              <a:t>организма.</a:t>
            </a:r>
            <a:endParaRPr lang="ru-RU" sz="2400"/>
          </a:p>
        </p:txBody>
      </p:sp>
      <p:pic>
        <p:nvPicPr>
          <p:cNvPr id="3235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0" y="2276475"/>
            <a:ext cx="3619500" cy="3463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1219200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«Чем больше созидательных сил ты тратишь, тем больше сил тебе прибудет».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3779838" cy="4581525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Спортивные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секции и клубы для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совершенствования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своего тела.</a:t>
            </a:r>
          </a:p>
          <a:p>
            <a:r>
              <a:rPr lang="ru-RU">
                <a:latin typeface="Times New Roman" pitchFamily="18" charset="0"/>
              </a:rPr>
              <a:t>Занятия йогой,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спортивной или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тяжелой атлетикой. </a:t>
            </a:r>
          </a:p>
          <a:p>
            <a:pPr>
              <a:buFont typeface="Wingdings" pitchFamily="2" charset="2"/>
              <a:buNone/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301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2133600"/>
            <a:ext cx="5046663" cy="3363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01140827</Template>
  <TotalTime>411</TotalTime>
  <Words>1034</Words>
  <Application>Microsoft Office PowerPoint</Application>
  <PresentationFormat>Экран (4:3)</PresentationFormat>
  <Paragraphs>198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01140827</vt:lpstr>
      <vt:lpstr>Слайд 1</vt:lpstr>
      <vt:lpstr>Быть здоровым –  значит жить в радости</vt:lpstr>
      <vt:lpstr>Что такое здоровье?</vt:lpstr>
      <vt:lpstr>Про здоровье люди думали и в древности, ведь пословицы- это народная мудрость.</vt:lpstr>
      <vt:lpstr>Здоровый образ жизни – это: </vt:lpstr>
      <vt:lpstr>Знание своего тела - знание своих пяти пальцев  </vt:lpstr>
      <vt:lpstr>На ногтевых пластинах человека отражается состояние  внутренних органов.</vt:lpstr>
      <vt:lpstr>Гигиена тела</vt:lpstr>
      <vt:lpstr>«Чем больше созидательных сил ты тратишь, тем больше сил тебе прибудет».</vt:lpstr>
      <vt:lpstr>Гигиена полости рта</vt:lpstr>
      <vt:lpstr>Гимнастика для глаз</vt:lpstr>
      <vt:lpstr>Гигиена питания  изучает проблемы полноценной пищи и  рационального питания здорового человека.</vt:lpstr>
      <vt:lpstr>диетология изучает питание больных и разрабатывает принципы  лечебного питания </vt:lpstr>
      <vt:lpstr>Пять суперблюд, защищающих сердце</vt:lpstr>
      <vt:lpstr>Пять суперблюд, защищающих пищеварительный тракт</vt:lpstr>
      <vt:lpstr>Пять суперблюд, защищающих иммунную систему</vt:lpstr>
      <vt:lpstr>Пять суперблюд, защищающих кости</vt:lpstr>
      <vt:lpstr>Пять суперблюд, защищающих мозг</vt:lpstr>
      <vt:lpstr>Гигиена труда и отдыха</vt:lpstr>
      <vt:lpstr>Комплекс упражнений физкультурных минуток (ФМ)</vt:lpstr>
      <vt:lpstr>Профилактика инфекционных заболеваний</vt:lpstr>
      <vt:lpstr>Вредные привычки —  распространённые действия, которые люди повторяют вновь и вновь, несмотря на то, что они не полезны или даже вредны. </vt:lpstr>
      <vt:lpstr>Вредные привычки</vt:lpstr>
      <vt:lpstr>Притча о табаке</vt:lpstr>
      <vt:lpstr>Питание и здоровье</vt:lpstr>
      <vt:lpstr>Помните!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</dc:title>
  <dc:subject>безопасная школа</dc:subject>
  <dc:creator>Рулева Т.Г.</dc:creator>
  <cp:keywords>здоровье</cp:keywords>
  <dc:description/>
  <cp:lastModifiedBy>USER</cp:lastModifiedBy>
  <cp:revision>31</cp:revision>
  <dcterms:created xsi:type="dcterms:W3CDTF">2009-02-14T18:14:49Z</dcterms:created>
  <dcterms:modified xsi:type="dcterms:W3CDTF">2012-02-26T14:35:33Z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  <property fmtid="{D5CDD505-2E9C-101B-9397-08002B2CF9AE}" pid="3" name="здоровье">
    <vt:lpwstr>проект</vt:lpwstr>
  </property>
</Properties>
</file>