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32"/>
  </p:notesMasterIdLst>
  <p:sldIdLst>
    <p:sldId id="279" r:id="rId2"/>
    <p:sldId id="280" r:id="rId3"/>
    <p:sldId id="281" r:id="rId4"/>
    <p:sldId id="278" r:id="rId5"/>
    <p:sldId id="377" r:id="rId6"/>
    <p:sldId id="282" r:id="rId7"/>
    <p:sldId id="283" r:id="rId8"/>
    <p:sldId id="375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376" r:id="rId17"/>
    <p:sldId id="256" r:id="rId18"/>
    <p:sldId id="257" r:id="rId19"/>
    <p:sldId id="379" r:id="rId20"/>
    <p:sldId id="380" r:id="rId21"/>
    <p:sldId id="381" r:id="rId22"/>
    <p:sldId id="382" r:id="rId23"/>
    <p:sldId id="383" r:id="rId24"/>
    <p:sldId id="391" r:id="rId25"/>
    <p:sldId id="393" r:id="rId26"/>
    <p:sldId id="367" r:id="rId27"/>
    <p:sldId id="368" r:id="rId28"/>
    <p:sldId id="369" r:id="rId29"/>
    <p:sldId id="370" r:id="rId30"/>
    <p:sldId id="37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1818" autoAdjust="0"/>
  </p:normalViewPr>
  <p:slideViewPr>
    <p:cSldViewPr>
      <p:cViewPr varScale="1">
        <p:scale>
          <a:sx n="74" d="100"/>
          <a:sy n="74" d="100"/>
        </p:scale>
        <p:origin x="-12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A9C6EC-86EB-4C1D-90EB-3008FC93C0C1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F2BAD9-C78D-4A3B-88FC-9671D074B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4563B-DF54-4E66-946D-3DB19BD15112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532B7-A03D-4412-B919-50CFEC930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5F678-9094-440D-9BDE-A8BC8CD61FD9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D43B-06AE-4FB5-834A-C91855B01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A016-931C-496A-B40A-63441D49348B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07FA1-2331-4930-9D69-416219BA8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EC592-3430-4A06-9383-58ACEBE96A3A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57055-E13F-493E-9337-1D308A81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65F13-A715-402A-87C7-4944E37EDCC2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1C7CF-2039-4C04-ADA0-C7971C7C0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FB547-E5F4-4141-9ED1-D46FA95D2D75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8254A-7BF9-4839-BA94-9973A0F3C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6A8FA-D8AC-4F1E-A6B5-7A7F74C0E4B0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577F-2ACA-4FE8-920B-6BBA51345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C869D-D849-4619-8853-0CC6FBE3E684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59C6-6E0B-4DAA-8B41-6B8D9483E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F1AE4-A7DA-450A-91AD-F287408EB9CF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37F9B-A118-4A3D-B779-DB91AAFE2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6731F-73F7-4C73-8A7A-E04DCEE222D0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5BFBA-0A3B-4F0D-83EE-4D9B75BC1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98DB6-21CF-46D4-ACF3-3DEFE4E4547E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D7812-9121-4622-A8F8-F6191FDB9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C6C9-7638-4996-A6AC-7CB85502B6C8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30222-0B8A-4E80-A838-664B2E6E2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D090-7951-44EB-9C6C-98E0573205FA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7377D-9A04-4F0F-AF59-A1354273C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A50D999-EF4A-4385-89FF-2D867B407576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A32BFE2-28DB-4F66-9E8A-3EE33AC85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23" r:id="rId2"/>
    <p:sldLayoutId id="2147484134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35" r:id="rId9"/>
    <p:sldLayoutId id="2147484129" r:id="rId10"/>
    <p:sldLayoutId id="2147484130" r:id="rId11"/>
    <p:sldLayoutId id="2147484131" r:id="rId12"/>
    <p:sldLayoutId id="21474841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09600" y="1905000"/>
            <a:ext cx="7772400" cy="1830388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Словосочетание</a:t>
            </a:r>
            <a:br>
              <a:rPr lang="ru-RU" sz="4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Связь слов в словосочетании</a:t>
            </a:r>
            <a:endParaRPr lang="ru-RU" sz="48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Согласование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Если зависимое слово отвечает на вопрос какой? который? чей?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Части речи: прилагательное, причастие, порядковое числительное,местоимение,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   по форме сходное с ними.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Зависимое слово согласуется с главным в роде, числе, падеже.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При изменении главного слова зависимое изменяется.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Алгоритм 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Найти главное и зависимое слова.</a:t>
            </a:r>
          </a:p>
          <a:p>
            <a:pPr eaLnBrk="1" hangingPunct="1"/>
            <a:r>
              <a:rPr lang="ru-RU" smtClean="0">
                <a:latin typeface="Arial" charset="0"/>
              </a:rPr>
              <a:t>Определить, чем выражено зависимое слово.</a:t>
            </a:r>
          </a:p>
          <a:p>
            <a:pPr eaLnBrk="1" hangingPunct="1"/>
            <a:r>
              <a:rPr lang="ru-RU" smtClean="0">
                <a:latin typeface="Arial" charset="0"/>
              </a:rPr>
              <a:t>Как оно согласуется с главным.</a:t>
            </a:r>
          </a:p>
          <a:p>
            <a:pPr eaLnBrk="1" hangingPunct="1"/>
            <a:r>
              <a:rPr lang="ru-RU" smtClean="0">
                <a:latin typeface="Arial" charset="0"/>
              </a:rPr>
              <a:t>Изменив главное слово, посмотреть, что происходит с зависимым.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Дополнительные</a:t>
            </a:r>
            <a:r>
              <a:rPr lang="ru-RU" b="1" dirty="0" smtClean="0">
                <a:solidFill>
                  <a:srgbClr val="FFFFFF"/>
                </a:solidFill>
              </a:rPr>
              <a:t> Дополнительные </a:t>
            </a:r>
            <a:endParaRPr lang="ru-RU" dirty="0" smtClean="0">
              <a:latin typeface="Arial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5410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               Х       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нужный людям</a:t>
            </a:r>
          </a:p>
          <a:p>
            <a:pPr eaLnBrk="1" hangingPunct="1">
              <a:buFont typeface="Arial" charset="0"/>
              <a:buNone/>
            </a:pPr>
            <a:r>
              <a:rPr lang="ru-RU" sz="1000" b="1" i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</a:t>
            </a: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сущ.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               Х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добрый к детям</a:t>
            </a:r>
          </a:p>
          <a:p>
            <a:pPr eaLnBrk="1" hangingPunct="1">
              <a:buFont typeface="Arial" charset="0"/>
              <a:buNone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сущ.    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               Х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помогать товарищу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сущ.</a:t>
            </a:r>
            <a:endParaRPr lang="ru-RU" sz="1800" smtClean="0"/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3962400" y="1905000"/>
            <a:ext cx="6858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3962400" y="3581400"/>
            <a:ext cx="6858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4114800" y="5486400"/>
            <a:ext cx="6858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800" smtClean="0">
                <a:latin typeface="Arial" charset="0"/>
              </a:rPr>
              <a:t>Управление</a:t>
            </a:r>
            <a:r>
              <a:rPr lang="ru-RU" smtClean="0">
                <a:latin typeface="Arial" charset="0"/>
              </a:rPr>
              <a:t> 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/>
            <a:r>
              <a:rPr lang="ru-RU" smtClean="0"/>
              <a:t>Если в качестве зависимого слова выступает </a:t>
            </a:r>
            <a:r>
              <a:rPr lang="ru-RU" b="1" i="1" smtClean="0"/>
              <a:t>имя существительное или слово с признаками существительного</a:t>
            </a:r>
            <a:r>
              <a:rPr lang="ru-RU" smtClean="0"/>
              <a:t> - это </a:t>
            </a:r>
            <a:r>
              <a:rPr lang="ru-RU" b="1" smtClean="0"/>
              <a:t>управление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/>
              <a:t>Главное слово управляет зависимым.</a:t>
            </a:r>
          </a:p>
          <a:p>
            <a:pPr eaLnBrk="1" hangingPunct="1"/>
            <a:r>
              <a:rPr lang="ru-RU" smtClean="0"/>
              <a:t> При управлении </a:t>
            </a:r>
            <a:r>
              <a:rPr lang="ru-RU" b="1" i="1" smtClean="0"/>
              <a:t>форма зависимого слова не изменяется при изменении формы главного слова</a:t>
            </a:r>
            <a:r>
              <a:rPr lang="ru-RU" smtClean="0"/>
              <a:t>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28650"/>
          </a:xfrm>
        </p:spPr>
        <p:txBody>
          <a:bodyPr/>
          <a:lstStyle/>
          <a:p>
            <a:pPr algn="ctr" eaLnBrk="1" hangingPunct="1"/>
            <a:r>
              <a:rPr lang="ru-RU" b="1" smtClean="0"/>
              <a:t>Обстоятельственные </a:t>
            </a:r>
            <a:endParaRPr lang="ru-RU" smtClean="0"/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fontAlgn="t" hangingPunct="1">
              <a:buFont typeface="Arial" charset="0"/>
              <a:buNone/>
            </a:pPr>
            <a:r>
              <a:rPr lang="ru-RU" sz="3600" smtClean="0"/>
              <a:t>                         Х</a:t>
            </a:r>
          </a:p>
          <a:p>
            <a:pPr eaLnBrk="1" fontAlgn="t" hangingPunct="1">
              <a:buFont typeface="Arial" charset="0"/>
              <a:buNone/>
            </a:pPr>
            <a:r>
              <a:rPr lang="ru-RU" sz="3600" smtClean="0"/>
              <a:t>                     говорит тихо</a:t>
            </a:r>
          </a:p>
          <a:p>
            <a:pPr eaLnBrk="1" fontAlgn="t" hangingPunct="1">
              <a:buFont typeface="Arial" charset="0"/>
              <a:buNone/>
            </a:pPr>
            <a:r>
              <a:rPr lang="ru-RU" sz="1800" b="1" i="1" smtClean="0"/>
              <a:t>                                                                               наречие</a:t>
            </a:r>
          </a:p>
          <a:p>
            <a:pPr eaLnBrk="1" fontAlgn="t" hangingPunct="1">
              <a:buFont typeface="Arial" charset="0"/>
              <a:buNone/>
            </a:pPr>
            <a:r>
              <a:rPr lang="ru-RU" sz="3600" smtClean="0"/>
              <a:t>                         Х</a:t>
            </a:r>
          </a:p>
          <a:p>
            <a:pPr eaLnBrk="1" fontAlgn="t" hangingPunct="1">
              <a:buFont typeface="Arial" charset="0"/>
              <a:buNone/>
            </a:pPr>
            <a:r>
              <a:rPr lang="ru-RU" sz="3600" smtClean="0"/>
              <a:t>                     говорил волнуясь</a:t>
            </a:r>
          </a:p>
          <a:p>
            <a:pPr eaLnBrk="1" fontAlgn="t" hangingPunct="1">
              <a:buFont typeface="Arial" charset="0"/>
              <a:buNone/>
            </a:pPr>
            <a:r>
              <a:rPr lang="ru-RU" sz="1800" b="1" i="1" smtClean="0"/>
              <a:t>                                                                                деепричастие</a:t>
            </a:r>
          </a:p>
          <a:p>
            <a:pPr eaLnBrk="1" fontAlgn="t" hangingPunct="1">
              <a:buFont typeface="Arial" charset="0"/>
              <a:buNone/>
            </a:pPr>
            <a:r>
              <a:rPr lang="ru-RU" sz="3600" smtClean="0"/>
              <a:t>                         Х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/>
              <a:t>                     предложил выучить</a:t>
            </a:r>
          </a:p>
          <a:p>
            <a:pPr eaLnBrk="1" hangingPunct="1">
              <a:buFont typeface="Arial" charset="0"/>
              <a:buNone/>
            </a:pPr>
            <a:r>
              <a:rPr lang="ru-RU" sz="1800" b="1" i="1" smtClean="0"/>
              <a:t>                                                                                              н/ф глагола</a:t>
            </a: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5029200" y="4953000"/>
            <a:ext cx="6858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4343400" y="3352800"/>
            <a:ext cx="6858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4191000" y="1676400"/>
            <a:ext cx="6858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latin typeface="Arial" charset="0"/>
              </a:rPr>
              <a:t>Примыкание 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Если зависимое слово отвечает на вопрос как? что делая? что делать?</a:t>
            </a:r>
          </a:p>
          <a:p>
            <a:pPr eaLnBrk="1" hangingPunct="1"/>
            <a:r>
              <a:rPr lang="ru-RU" smtClean="0">
                <a:latin typeface="Arial" charset="0"/>
              </a:rPr>
              <a:t>Части речи: наречие, деепричастие, неопределенная форма глагола</a:t>
            </a:r>
          </a:p>
          <a:p>
            <a:pPr eaLnBrk="1" hangingPunct="1"/>
            <a:r>
              <a:rPr lang="ru-RU" smtClean="0">
                <a:latin typeface="Arial" charset="0"/>
              </a:rPr>
              <a:t>Зависимое слово примыкает к главному.</a:t>
            </a:r>
          </a:p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685800" y="2514600"/>
            <a:ext cx="8077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по своему желанию; сделаю по-новому; опоздавший на поезд; падающими листьями; попросили открыть; открыть книгу; необыкновенно важный; по первому снегу; узнали его; согласился, подумав; рассказав обо всем; статуя из мрамора; идти по перрону; ведущий к победе; бегущий навстречу; резко увеличилась; ваш паспорт; с огромной скоростью; раньше не знали; совершенно неважно; важнейшей обязанностью; вернувшись из полета; подарок сына; удалось обрадовать; в широком смысле; избежать катастрофы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96000" y="1447800"/>
          <a:ext cx="2590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Примыкание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429000" y="1447800"/>
          <a:ext cx="2590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Управление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62000" y="1447800"/>
          <a:ext cx="2590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Согласование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943600" y="1371600"/>
          <a:ext cx="2743200" cy="3870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76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Примыкание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dirty="0" smtClean="0"/>
                        <a:t>сделаю по-своему;</a:t>
                      </a:r>
                    </a:p>
                    <a:p>
                      <a:r>
                        <a:rPr lang="ru-RU" dirty="0" smtClean="0"/>
                        <a:t>попросили открыть;</a:t>
                      </a:r>
                    </a:p>
                    <a:p>
                      <a:r>
                        <a:rPr lang="ru-RU" dirty="0" smtClean="0"/>
                        <a:t>необыкновенно важный;</a:t>
                      </a:r>
                    </a:p>
                    <a:p>
                      <a:r>
                        <a:rPr lang="ru-RU" dirty="0" smtClean="0"/>
                        <a:t>согласился, подумав;</a:t>
                      </a:r>
                    </a:p>
                    <a:p>
                      <a:r>
                        <a:rPr lang="ru-RU" dirty="0" smtClean="0"/>
                        <a:t>бегущий навстречу;</a:t>
                      </a:r>
                    </a:p>
                    <a:p>
                      <a:r>
                        <a:rPr lang="ru-RU" dirty="0" smtClean="0"/>
                        <a:t>резко увеличилась;</a:t>
                      </a:r>
                    </a:p>
                    <a:p>
                      <a:r>
                        <a:rPr lang="ru-RU" dirty="0" smtClean="0"/>
                        <a:t>раньше не знали;</a:t>
                      </a:r>
                    </a:p>
                    <a:p>
                      <a:r>
                        <a:rPr lang="ru-RU" dirty="0" smtClean="0"/>
                        <a:t>совершенно неважно;</a:t>
                      </a:r>
                    </a:p>
                    <a:p>
                      <a:r>
                        <a:rPr lang="ru-RU" dirty="0" smtClean="0"/>
                        <a:t>удалось обрадовать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00400" y="1371600"/>
          <a:ext cx="2743200" cy="3870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76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Управление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dirty="0" smtClean="0"/>
                        <a:t>опоздавший на </a:t>
                      </a:r>
                      <a:r>
                        <a:rPr lang="ru-RU" dirty="0" err="1" smtClean="0"/>
                        <a:t>поезд;открыть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книгу;узнали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его;рассказав</a:t>
                      </a:r>
                      <a:r>
                        <a:rPr lang="ru-RU" dirty="0" smtClean="0"/>
                        <a:t> обо </a:t>
                      </a:r>
                      <a:r>
                        <a:rPr lang="ru-RU" dirty="0" err="1" smtClean="0"/>
                        <a:t>всем;статуя</a:t>
                      </a:r>
                      <a:r>
                        <a:rPr lang="ru-RU" dirty="0" smtClean="0"/>
                        <a:t> из мрамора;</a:t>
                      </a:r>
                    </a:p>
                    <a:p>
                      <a:r>
                        <a:rPr lang="ru-RU" dirty="0" smtClean="0"/>
                        <a:t>идти по перрону;</a:t>
                      </a:r>
                    </a:p>
                    <a:p>
                      <a:r>
                        <a:rPr lang="ru-RU" dirty="0" smtClean="0"/>
                        <a:t>ведущий к победе;</a:t>
                      </a:r>
                    </a:p>
                    <a:p>
                      <a:r>
                        <a:rPr lang="ru-RU" dirty="0" smtClean="0"/>
                        <a:t>вернувшись из полета;</a:t>
                      </a:r>
                    </a:p>
                    <a:p>
                      <a:r>
                        <a:rPr lang="ru-RU" dirty="0" smtClean="0"/>
                        <a:t>подарок сына;</a:t>
                      </a:r>
                    </a:p>
                    <a:p>
                      <a:r>
                        <a:rPr lang="ru-RU" dirty="0" smtClean="0"/>
                        <a:t>избежать катастрофы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00" y="1371600"/>
          <a:ext cx="27432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777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Согласование</a:t>
                      </a:r>
                    </a:p>
                  </a:txBody>
                  <a:tcPr/>
                </a:tc>
              </a:tr>
              <a:tr h="3108960">
                <a:tc>
                  <a:txBody>
                    <a:bodyPr/>
                    <a:lstStyle/>
                    <a:p>
                      <a:r>
                        <a:rPr lang="ru-RU" dirty="0" smtClean="0"/>
                        <a:t>по своему желанию;</a:t>
                      </a:r>
                    </a:p>
                    <a:p>
                      <a:r>
                        <a:rPr lang="ru-RU" dirty="0" smtClean="0"/>
                        <a:t>по первому снегу;</a:t>
                      </a:r>
                    </a:p>
                    <a:p>
                      <a:r>
                        <a:rPr lang="ru-RU" dirty="0" smtClean="0"/>
                        <a:t>падающими листьями;</a:t>
                      </a:r>
                    </a:p>
                    <a:p>
                      <a:r>
                        <a:rPr lang="ru-RU" dirty="0" smtClean="0"/>
                        <a:t>ваш паспорт;</a:t>
                      </a:r>
                    </a:p>
                    <a:p>
                      <a:r>
                        <a:rPr lang="ru-RU" dirty="0" smtClean="0"/>
                        <a:t>с огромной скоростью;</a:t>
                      </a:r>
                    </a:p>
                    <a:p>
                      <a:r>
                        <a:rPr lang="ru-RU" dirty="0" smtClean="0"/>
                        <a:t>важнейшей обязанностью;</a:t>
                      </a:r>
                    </a:p>
                    <a:p>
                      <a:r>
                        <a:rPr lang="ru-RU" baseline="0" dirty="0" smtClean="0"/>
                        <a:t>в широком смысле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55" name="Содержимое 7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3132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Установите соответствие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2"/>
                <a:gridCol w="57911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Согласование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Главное слово + причастие; прилагательное, местоимение, числительное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Главное слово + существительное, местоимение в косвенном падеже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Примыкание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Главное слово + наречие, деепричастие, инфинитив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00" y="3657600"/>
          <a:ext cx="8229600" cy="1554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37160">
                <a:tc>
                  <a:txBody>
                    <a:bodyPr/>
                    <a:lstStyle/>
                    <a:p>
                      <a:r>
                        <a:rPr lang="ru-RU" dirty="0" smtClean="0"/>
                        <a:t>Согласовываются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Управляют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Примыкают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причастия, прилагательные, местоимения, числительные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существительным или местоимением в косвенном падеже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наречия,</a:t>
                      </a:r>
                    </a:p>
                    <a:p>
                      <a:r>
                        <a:rPr lang="ru-RU" dirty="0" smtClean="0"/>
                        <a:t>деепричастия,</a:t>
                      </a:r>
                    </a:p>
                    <a:p>
                      <a:r>
                        <a:rPr lang="ru-RU" dirty="0" smtClean="0"/>
                        <a:t>инфинитив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4" name="Picture 2" descr="C:\Documents and Settings\Суслова\Рабочий стол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2971800"/>
            <a:ext cx="3189288" cy="2359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365125" indent="-255588" eaLnBrk="1" hangingPunct="1"/>
            <a:r>
              <a:rPr lang="ru-RU" smtClean="0"/>
              <a:t>Повторить сведения о словосочетании</a:t>
            </a:r>
            <a:endParaRPr lang="en-US" smtClean="0"/>
          </a:p>
          <a:p>
            <a:pPr marL="365125" indent="-255588" eaLnBrk="1" hangingPunct="1"/>
            <a:r>
              <a:rPr lang="ru-RU" smtClean="0"/>
              <a:t>Закрепить понятия о строении и значении словосочетаний</a:t>
            </a:r>
          </a:p>
          <a:p>
            <a:pPr marL="365125" indent="-255588" eaLnBrk="1" hangingPunct="1"/>
            <a:r>
              <a:rPr lang="ru-RU" smtClean="0"/>
              <a:t>Научиться определять способ связи слов в словосочетании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63550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Цель урока</a:t>
            </a:r>
            <a:endParaRPr lang="ru-RU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58" name="Picture 2" descr="C:\Documents and Settings\Суслова\Рабочий стол\409936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9925" y="2438400"/>
            <a:ext cx="2986088" cy="220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2" name="Picture 2" descr="C:\Documents and Settings\Суслова\Рабочий стол\80084119_1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32200" y="2438400"/>
            <a:ext cx="2540000" cy="190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6" name="Picture 2" descr="C:\Documents and Settings\Суслова\Рабочий стол\gandex.ru-18509_2fd20f85fd0bd8d020f2eeacb43e0d0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2895600"/>
            <a:ext cx="2743200" cy="190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0" name="Picture 2" descr="C:\Documents and Settings\Суслова\Рабочий стол\Ос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0400" y="2743200"/>
            <a:ext cx="2552700" cy="172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пейзаж\7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09800"/>
            <a:ext cx="3246438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пейзаж\d0c901ec1a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7432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7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 l="16667" t="22015" r="15741" b="2263"/>
          <a:stretch>
            <a:fillRect/>
          </a:stretch>
        </p:blipFill>
        <p:spPr>
          <a:xfrm>
            <a:off x="3276600" y="2514600"/>
            <a:ext cx="3143250" cy="198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Золотая осень (согл.), ранняя осень (согл.),желтые листья (согл.), опавшие листья(согл.),тихо падают(прим.),</a:t>
            </a:r>
          </a:p>
          <a:p>
            <a:pPr algn="just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усыпанная дорожка (согл.), усыпанная листьями (упр.), солнечный день (согл.), дорожка в парке (упр.), покосившийся забор (согл.), деревянный забор (согл.), тихо шуршат (прим.), шуршат под ногами (упр.),падают шурша(прим).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Синонимичные словосочетания</a:t>
            </a:r>
          </a:p>
        </p:txBody>
      </p:sp>
      <p:sp>
        <p:nvSpPr>
          <p:cNvPr id="24579" name="Rectangle 5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191000" cy="44338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       Х  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Дорожка в парке</a:t>
            </a:r>
            <a:endParaRPr lang="ru-RU" b="1" i="1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1800" b="1" i="1" smtClean="0">
                <a:latin typeface="Arial" charset="0"/>
              </a:rPr>
              <a:t>                 сущ.  +  сущ. в П.п.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i="1" smtClean="0">
                <a:latin typeface="Arial" charset="0"/>
              </a:rPr>
              <a:t>                         (упр.)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      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                        Х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Деревянный забор</a:t>
            </a:r>
            <a:endParaRPr lang="ru-RU" b="1" i="1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b="1" i="1" smtClean="0">
                <a:latin typeface="Arial" charset="0"/>
              </a:rPr>
              <a:t>              </a:t>
            </a:r>
            <a:r>
              <a:rPr lang="ru-RU" sz="1800" b="1" i="1" smtClean="0">
                <a:latin typeface="Arial" charset="0"/>
              </a:rPr>
              <a:t>прил.  +  сущ.</a:t>
            </a:r>
          </a:p>
          <a:p>
            <a:pPr eaLnBrk="1" hangingPunct="1">
              <a:buFont typeface="Arial" charset="0"/>
              <a:buNone/>
            </a:pPr>
            <a:r>
              <a:rPr lang="ru-RU" sz="1800" b="1" i="1" smtClean="0">
                <a:latin typeface="Arial" charset="0"/>
              </a:rPr>
              <a:t>                        (согл.)</a:t>
            </a:r>
          </a:p>
        </p:txBody>
      </p:sp>
      <p:sp>
        <p:nvSpPr>
          <p:cNvPr id="24580" name="Rectangle 6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3576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                    Х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Парковая дорожка</a:t>
            </a:r>
            <a:endParaRPr lang="ru-RU" sz="1800" b="1" i="1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800" b="1" i="1" smtClean="0">
                <a:latin typeface="Arial" charset="0"/>
              </a:rPr>
              <a:t>              прил. + сущ.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i="1" smtClean="0">
                <a:latin typeface="Arial" charset="0"/>
              </a:rPr>
              <a:t>                    (согл.)</a:t>
            </a:r>
            <a:endParaRPr lang="ru-RU" sz="18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18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  Х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Забор из дерева</a:t>
            </a:r>
            <a:endParaRPr lang="ru-RU" sz="1800" b="1" i="1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     </a:t>
            </a:r>
            <a:r>
              <a:rPr lang="ru-RU" sz="1800" b="1" i="1" smtClean="0">
                <a:latin typeface="Arial" charset="0"/>
              </a:rPr>
              <a:t>сущ.  +  сущ. в Р.п.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i="1" smtClean="0">
                <a:latin typeface="Arial" charset="0"/>
              </a:rPr>
              <a:t>                 (упр.)   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latin typeface="Arial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Формула" r:id="rId3" imgW="114120" imgH="215640" progId="Equation.3">
              <p:embed/>
            </p:oleObj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>
            <a:off x="1981200" y="2057400"/>
            <a:ext cx="6858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5400000">
            <a:off x="2398712" y="3773488"/>
            <a:ext cx="290513" cy="6683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5400000">
            <a:off x="6239669" y="1685131"/>
            <a:ext cx="228600" cy="6683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5791200" y="3962400"/>
            <a:ext cx="6858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6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Повторить сведения о словосочетании</a:t>
            </a:r>
            <a:endParaRPr lang="en-US" smtClean="0"/>
          </a:p>
          <a:p>
            <a:pPr eaLnBrk="1" hangingPunct="1"/>
            <a:r>
              <a:rPr lang="ru-RU" smtClean="0"/>
              <a:t>Закрепить понятия о строении и значении словосочетаний</a:t>
            </a:r>
          </a:p>
          <a:p>
            <a:pPr eaLnBrk="1" hangingPunct="1"/>
            <a:r>
              <a:rPr lang="ru-RU" smtClean="0"/>
              <a:t>Научиться определять способ связи слов в словосочетании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365125" indent="-255588" eaLnBrk="1" hangingPunct="1"/>
            <a:r>
              <a:rPr lang="ru-RU" smtClean="0"/>
              <a:t>Что такое словосочетание?</a:t>
            </a:r>
          </a:p>
          <a:p>
            <a:pPr marL="365125" indent="-255588" eaLnBrk="1" hangingPunct="1"/>
            <a:r>
              <a:rPr lang="ru-RU" smtClean="0"/>
              <a:t>Чем отличается словосочетание от слова? от предложения?</a:t>
            </a:r>
          </a:p>
          <a:p>
            <a:pPr marL="365125" indent="-255588" eaLnBrk="1" hangingPunct="1"/>
            <a:r>
              <a:rPr lang="ru-RU" smtClean="0">
                <a:latin typeface="Arial" charset="0"/>
              </a:rPr>
              <a:t>Какие сочетания слов не являются словосочетаниями?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Беседа с классом</a:t>
            </a:r>
            <a:endParaRPr lang="ru-RU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Домашнее задание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1.§ 7; стр.36,38.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2. Выполнить упражнение № 74 по заданию учебника, опираясь на материал §7.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mtClean="0"/>
          </a:p>
        </p:txBody>
      </p:sp>
      <p:sp>
        <p:nvSpPr>
          <p:cNvPr id="8195" name="Rectang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i="1" smtClean="0"/>
              <a:t>Выпишите только словосочетания.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		Возле леса, хвойный лес, лес шумит, в течение часа, настольные часы, часы приема, часы остановились, засушливое лето, от засухи и зноя, вследствие засухи, виртуозно играть, лес да поле, играю на компьютере, во время игры.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	Возле леса, </a:t>
            </a:r>
            <a:r>
              <a:rPr lang="ru-RU" smtClean="0">
                <a:solidFill>
                  <a:srgbClr val="FF0000"/>
                </a:solidFill>
              </a:rPr>
              <a:t>хвойный лес</a:t>
            </a:r>
            <a:r>
              <a:rPr lang="ru-RU" smtClean="0"/>
              <a:t>, лес шумит, в течение часа, </a:t>
            </a:r>
            <a:r>
              <a:rPr lang="ru-RU" smtClean="0">
                <a:solidFill>
                  <a:srgbClr val="FF0000"/>
                </a:solidFill>
              </a:rPr>
              <a:t>настольные часы</a:t>
            </a:r>
            <a:r>
              <a:rPr lang="ru-RU" smtClean="0"/>
              <a:t>, </a:t>
            </a:r>
            <a:r>
              <a:rPr lang="ru-RU" smtClean="0">
                <a:solidFill>
                  <a:srgbClr val="FF0000"/>
                </a:solidFill>
              </a:rPr>
              <a:t>часы приема</a:t>
            </a:r>
            <a:r>
              <a:rPr lang="ru-RU" smtClean="0"/>
              <a:t>, часы остановились, </a:t>
            </a:r>
            <a:r>
              <a:rPr lang="ru-RU" smtClean="0">
                <a:solidFill>
                  <a:srgbClr val="FF0000"/>
                </a:solidFill>
              </a:rPr>
              <a:t>засушливое лето</a:t>
            </a:r>
            <a:r>
              <a:rPr lang="ru-RU" smtClean="0"/>
              <a:t>, от засухи и зноя, вследствие засухи, </a:t>
            </a:r>
            <a:r>
              <a:rPr lang="ru-RU" smtClean="0">
                <a:solidFill>
                  <a:srgbClr val="FF0000"/>
                </a:solidFill>
              </a:rPr>
              <a:t>виртуозно играть</a:t>
            </a:r>
            <a:r>
              <a:rPr lang="ru-RU" smtClean="0"/>
              <a:t>, лес да поле, </a:t>
            </a:r>
            <a:r>
              <a:rPr lang="ru-RU" smtClean="0">
                <a:solidFill>
                  <a:srgbClr val="FF0000"/>
                </a:solidFill>
              </a:rPr>
              <a:t>играю на компьютере</a:t>
            </a:r>
            <a:r>
              <a:rPr lang="ru-RU" smtClean="0"/>
              <a:t>, </a:t>
            </a:r>
            <a:r>
              <a:rPr lang="ru-RU" smtClean="0">
                <a:solidFill>
                  <a:srgbClr val="FF0000"/>
                </a:solidFill>
              </a:rPr>
              <a:t>во время игры</a:t>
            </a:r>
            <a:r>
              <a:rPr lang="ru-RU" smtClean="0"/>
              <a:t>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Расскажите о строении словосочетаний.</a:t>
            </a:r>
          </a:p>
          <a:p>
            <a:pPr eaLnBrk="1" hangingPunct="1"/>
            <a:r>
              <a:rPr lang="ru-RU" smtClean="0">
                <a:latin typeface="Arial" charset="0"/>
              </a:rPr>
              <a:t>Перечислите грамматические значения словосочетаний. На какие вопросы отвечают</a:t>
            </a:r>
            <a:r>
              <a:rPr lang="en-US" smtClean="0">
                <a:latin typeface="Arial" charset="0"/>
              </a:rPr>
              <a:t>?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Что показывает схема словосочетания?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	Нужный людям, школьный друг, говорит тихо,  говорил волнуясь, читающий ученик, наши одноклассники, добрый к детям, предложил выучить, помогать товарищу.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5800" y="1905000"/>
          <a:ext cx="24384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97155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Определительные </a:t>
                      </a:r>
                      <a:endParaRPr lang="ru-RU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школьный друг</a:t>
                      </a:r>
                      <a:endParaRPr lang="ru-RU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ru-RU" dirty="0" smtClean="0"/>
                        <a:t>наши одноклассники</a:t>
                      </a:r>
                      <a:endParaRPr lang="ru-RU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ru-RU" dirty="0" smtClean="0"/>
                        <a:t>читающий ученик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96000" y="1905000"/>
          <a:ext cx="24384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97155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Обстоятельственные </a:t>
                      </a:r>
                      <a:endParaRPr lang="ru-RU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ru-RU" dirty="0" smtClean="0"/>
                        <a:t>говорит тихо</a:t>
                      </a:r>
                      <a:endParaRPr lang="ru-RU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ru-RU" dirty="0" smtClean="0"/>
                        <a:t>говорил волнуясь</a:t>
                      </a:r>
                      <a:endParaRPr lang="ru-RU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предложил</a:t>
                      </a:r>
                      <a:r>
                        <a:rPr lang="ru-RU" baseline="0" dirty="0" smtClean="0"/>
                        <a:t> выучить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29000" y="1905000"/>
          <a:ext cx="24384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97155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Дополнительные </a:t>
                      </a:r>
                      <a:endParaRPr lang="ru-RU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ru-RU" dirty="0" smtClean="0"/>
                        <a:t>нужный людям</a:t>
                      </a:r>
                      <a:endParaRPr lang="ru-RU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ru-RU" dirty="0" smtClean="0"/>
                        <a:t>добрый к детям</a:t>
                      </a:r>
                      <a:endParaRPr lang="ru-RU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помогать товарищу.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51" name="Таблица 7"/>
          <p:cNvSpPr>
            <a:spLocks noGrp="1" noTextEdit="1"/>
          </p:cNvSpPr>
          <p:nvPr>
            <p:ph type="tbl" idx="1"/>
          </p:nvPr>
        </p:nvSpPr>
        <p:spPr>
          <a:xfrm>
            <a:off x="457200" y="1600200"/>
            <a:ext cx="8382000" cy="4525963"/>
          </a:xfr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62000"/>
          </a:xfrm>
        </p:spPr>
        <p:txBody>
          <a:bodyPr/>
          <a:lstStyle/>
          <a:p>
            <a:pPr algn="ctr" eaLnBrk="1" hangingPunct="1"/>
            <a:r>
              <a:rPr lang="ru-RU" b="1" smtClean="0"/>
              <a:t>Определительные </a:t>
            </a:r>
            <a:endParaRPr lang="ru-RU" smtClean="0">
              <a:latin typeface="Arial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486400"/>
          </a:xfrm>
          <a:prstGeom prst="curvedDownArrow">
            <a:avLst>
              <a:gd name="adj1" fmla="val 35340"/>
              <a:gd name="adj2" fmla="val 49993"/>
              <a:gd name="adj3" fmla="val 25000"/>
            </a:avLst>
          </a:prstGeo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mtClean="0"/>
              <a:t>                                                    </a:t>
            </a:r>
            <a:r>
              <a:rPr lang="ru-RU" sz="1800" b="1" i="1" smtClean="0"/>
              <a:t>какой?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                             Х</a:t>
            </a:r>
          </a:p>
          <a:p>
            <a:pPr eaLnBrk="1" hangingPunct="1">
              <a:buFont typeface="Arial" charset="0"/>
              <a:buNone/>
            </a:pPr>
            <a:r>
              <a:rPr lang="ru-RU" sz="10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школьный  друг</a:t>
            </a:r>
          </a:p>
          <a:p>
            <a:pPr eaLnBrk="1" hangingPunct="1">
              <a:buFont typeface="Arial" charset="0"/>
              <a:buNone/>
            </a:pPr>
            <a:r>
              <a:rPr lang="ru-RU" sz="1200" b="1" i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прил.</a:t>
            </a:r>
          </a:p>
          <a:p>
            <a:pPr eaLnBrk="1" hangingPunct="1">
              <a:buFont typeface="Arial" charset="0"/>
              <a:buNone/>
            </a:pP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800" b="1" i="1" smtClean="0"/>
              <a:t>чьи?</a:t>
            </a:r>
          </a:p>
          <a:p>
            <a:pPr eaLnBrk="1" hangingPunct="1">
              <a:buFont typeface="Arial" charset="0"/>
              <a:buNone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Х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наши одноклассники 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0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ru-RU" sz="1000" b="1" i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местоим.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800" b="1" i="1" smtClean="0"/>
              <a:t>какой?     </a:t>
            </a:r>
            <a:endParaRPr lang="ru-RU" sz="800" b="1" i="1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800" b="1" i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800" b="1" i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читающий ученик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b="1" i="1" smtClean="0"/>
              <a:t>     причастие</a:t>
            </a:r>
          </a:p>
        </p:txBody>
      </p:sp>
      <p:sp>
        <p:nvSpPr>
          <p:cNvPr id="4" name="Выгнутая влево стрелка 3"/>
          <p:cNvSpPr/>
          <p:nvPr/>
        </p:nvSpPr>
        <p:spPr>
          <a:xfrm rot="5400000">
            <a:off x="5141912" y="1258888"/>
            <a:ext cx="290513" cy="6683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 rot="5400000">
            <a:off x="4151312" y="3316288"/>
            <a:ext cx="290513" cy="6683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 rot="5400000">
            <a:off x="4989512" y="5221288"/>
            <a:ext cx="290513" cy="6683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946</TotalTime>
  <Words>734</Words>
  <Application>Microsoft Office PowerPoint</Application>
  <PresentationFormat>Экран (4:3)</PresentationFormat>
  <Paragraphs>153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Constantia</vt:lpstr>
      <vt:lpstr>Wingdings 2</vt:lpstr>
      <vt:lpstr>Times New Roman</vt:lpstr>
      <vt:lpstr>Поток</vt:lpstr>
      <vt:lpstr>Microsoft Equation 3.0</vt:lpstr>
      <vt:lpstr>Словосочетание Связь слов в словосочетании</vt:lpstr>
      <vt:lpstr>Цель урока</vt:lpstr>
      <vt:lpstr>Беседа с классом</vt:lpstr>
      <vt:lpstr>Слайд 4</vt:lpstr>
      <vt:lpstr>Слайд 5</vt:lpstr>
      <vt:lpstr>Слайд 6</vt:lpstr>
      <vt:lpstr>Слайд 7</vt:lpstr>
      <vt:lpstr>Слайд 8</vt:lpstr>
      <vt:lpstr>Определительные </vt:lpstr>
      <vt:lpstr>Согласование</vt:lpstr>
      <vt:lpstr>Алгоритм </vt:lpstr>
      <vt:lpstr> Дополнительные Дополнительные </vt:lpstr>
      <vt:lpstr>Управление </vt:lpstr>
      <vt:lpstr>Обстоятельственные </vt:lpstr>
      <vt:lpstr>Примыкание </vt:lpstr>
      <vt:lpstr>Слайд 16</vt:lpstr>
      <vt:lpstr>Слайд 17</vt:lpstr>
      <vt:lpstr>Установите соответствие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Синонимичные словосочетания</vt:lpstr>
      <vt:lpstr>Слайд 29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Установи соответствие</dc:title>
  <dc:creator>Kirill</dc:creator>
  <cp:lastModifiedBy>Admin</cp:lastModifiedBy>
  <cp:revision>142</cp:revision>
  <dcterms:created xsi:type="dcterms:W3CDTF">2012-10-15T13:21:53Z</dcterms:created>
  <dcterms:modified xsi:type="dcterms:W3CDTF">2013-04-04T15:26:56Z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