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ECFF"/>
    <a:srgbClr val="CCCCFF"/>
    <a:srgbClr val="FFCCFF"/>
    <a:srgbClr val="00FFFF"/>
    <a:srgbClr val="99CCFF"/>
    <a:srgbClr val="66FFFF"/>
    <a:srgbClr val="383FD4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BDF9-98BA-468E-80B6-13A267219AF9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E71-8DC1-46EF-96DC-BEC5F8D43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BDF9-98BA-468E-80B6-13A267219AF9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E71-8DC1-46EF-96DC-BEC5F8D43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BDF9-98BA-468E-80B6-13A267219AF9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E71-8DC1-46EF-96DC-BEC5F8D43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BDF9-98BA-468E-80B6-13A267219AF9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E71-8DC1-46EF-96DC-BEC5F8D43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BDF9-98BA-468E-80B6-13A267219AF9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E71-8DC1-46EF-96DC-BEC5F8D43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BDF9-98BA-468E-80B6-13A267219AF9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E71-8DC1-46EF-96DC-BEC5F8D43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BDF9-98BA-468E-80B6-13A267219AF9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E71-8DC1-46EF-96DC-BEC5F8D43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BDF9-98BA-468E-80B6-13A267219AF9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E71-8DC1-46EF-96DC-BEC5F8D43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BDF9-98BA-468E-80B6-13A267219AF9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E71-8DC1-46EF-96DC-BEC5F8D43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BDF9-98BA-468E-80B6-13A267219AF9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E71-8DC1-46EF-96DC-BEC5F8D43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BDF9-98BA-468E-80B6-13A267219AF9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AE71-8DC1-46EF-96DC-BEC5F8D43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9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7BDF9-98BA-468E-80B6-13A267219AF9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3AE71-8DC1-46EF-96DC-BEC5F8D43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3685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Обобщающий урок по теме « Союз»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4" name="Picture 7" descr="Рисунок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714620"/>
            <a:ext cx="4714908" cy="37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lunar_night_19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640762" cy="5657850"/>
          </a:xfrm>
          <a:prstGeom prst="rect">
            <a:avLst/>
          </a:prstGeom>
          <a:solidFill>
            <a:srgbClr val="00FFFF"/>
          </a:solidFill>
          <a:ln w="9525" cap="rnd">
            <a:solidFill>
              <a:srgbClr val="0000FF"/>
            </a:solidFill>
            <a:bevel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Обобщим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500174"/>
            <a:ext cx="821537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38100"/>
            <a:r>
              <a:rPr lang="ru-RU" sz="2800" dirty="0" smtClean="0">
                <a:solidFill>
                  <a:srgbClr val="0000FF"/>
                </a:solidFill>
              </a:rPr>
              <a:t>1.</a:t>
            </a:r>
            <a:r>
              <a:rPr lang="ru-RU" sz="2800" dirty="0" smtClean="0">
                <a:solidFill>
                  <a:srgbClr val="FF0000"/>
                </a:solidFill>
              </a:rPr>
              <a:t>  </a:t>
            </a:r>
            <a:r>
              <a:rPr lang="ru-RU" sz="2800" b="1" i="1" dirty="0" smtClean="0">
                <a:solidFill>
                  <a:srgbClr val="FF0000"/>
                </a:solidFill>
              </a:rPr>
              <a:t>Союз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0000FF"/>
                </a:solidFill>
              </a:rPr>
              <a:t>– служебная часть речи…                             2.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Союзы   </a:t>
            </a:r>
            <a:r>
              <a:rPr lang="ru-RU" sz="2800" dirty="0" smtClean="0">
                <a:solidFill>
                  <a:srgbClr val="0000FF"/>
                </a:solidFill>
              </a:rPr>
              <a:t>бывают…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643182"/>
            <a:ext cx="8143932" cy="4801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41325">
              <a:lnSpc>
                <a:spcPct val="90000"/>
              </a:lnSpc>
            </a:pPr>
            <a:r>
              <a:rPr lang="ru-RU" sz="2800" dirty="0" smtClean="0">
                <a:solidFill>
                  <a:srgbClr val="FF0000"/>
                </a:solidFill>
              </a:rPr>
              <a:t>  </a:t>
            </a:r>
            <a:r>
              <a:rPr lang="ru-RU" sz="2800" dirty="0" smtClean="0">
                <a:solidFill>
                  <a:srgbClr val="0000FF"/>
                </a:solidFill>
              </a:rPr>
              <a:t>3.</a:t>
            </a:r>
            <a:r>
              <a:rPr lang="ru-RU" sz="2800" b="1" i="1" dirty="0" smtClean="0">
                <a:solidFill>
                  <a:srgbClr val="FF0000"/>
                </a:solidFill>
              </a:rPr>
              <a:t>Союзы</a:t>
            </a:r>
            <a:r>
              <a:rPr lang="ru-RU" sz="2800" dirty="0" smtClean="0">
                <a:solidFill>
                  <a:srgbClr val="FF0000"/>
                </a:solidFill>
              </a:rPr>
              <a:t>   </a:t>
            </a:r>
            <a:r>
              <a:rPr lang="ru-RU" sz="2800" dirty="0" smtClean="0">
                <a:solidFill>
                  <a:srgbClr val="0000FF"/>
                </a:solidFill>
              </a:rPr>
              <a:t>делятся на…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357562"/>
            <a:ext cx="8143932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41325"/>
            <a:r>
              <a:rPr lang="ru-RU" sz="2800" dirty="0" smtClean="0">
                <a:solidFill>
                  <a:srgbClr val="0000FF"/>
                </a:solidFill>
              </a:rPr>
              <a:t> 4.По значению сочинительные </a:t>
            </a:r>
            <a:r>
              <a:rPr lang="ru-RU" sz="2800" dirty="0" smtClean="0">
                <a:solidFill>
                  <a:srgbClr val="FF0000"/>
                </a:solidFill>
              </a:rPr>
              <a:t>союзы</a:t>
            </a:r>
            <a:r>
              <a:rPr lang="ru-RU" sz="2800" dirty="0" smtClean="0">
                <a:solidFill>
                  <a:srgbClr val="0000FF"/>
                </a:solidFill>
              </a:rPr>
              <a:t> делятся на…</a:t>
            </a:r>
            <a:endParaRPr lang="ru-RU" sz="2800" i="1" dirty="0" smtClean="0">
              <a:solidFill>
                <a:srgbClr val="00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429132"/>
            <a:ext cx="814393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5125"/>
            <a:r>
              <a:rPr lang="ru-RU" sz="2800" dirty="0" smtClean="0">
                <a:solidFill>
                  <a:srgbClr val="0000FF"/>
                </a:solidFill>
              </a:rPr>
              <a:t>5.По значению подчинительные </a:t>
            </a:r>
            <a:r>
              <a:rPr lang="ru-RU" sz="2800" dirty="0" smtClean="0">
                <a:solidFill>
                  <a:srgbClr val="FF0000"/>
                </a:solidFill>
              </a:rPr>
              <a:t>союзы</a:t>
            </a:r>
            <a:r>
              <a:rPr lang="ru-RU" sz="2800" dirty="0" smtClean="0">
                <a:solidFill>
                  <a:srgbClr val="0000FF"/>
                </a:solidFill>
              </a:rPr>
              <a:t> бывают…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5143512"/>
            <a:ext cx="814393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>    6.</a:t>
            </a:r>
            <a:r>
              <a:rPr lang="ru-RU" sz="2800" dirty="0" smtClean="0">
                <a:solidFill>
                  <a:srgbClr val="FF0000"/>
                </a:solidFill>
              </a:rPr>
              <a:t>Союзы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i="1" dirty="0" smtClean="0">
                <a:solidFill>
                  <a:srgbClr val="0000FF"/>
                </a:solidFill>
              </a:rPr>
              <a:t>также, тоже, чтобы (чтоб)</a:t>
            </a:r>
            <a:r>
              <a:rPr lang="ru-RU" sz="2800" dirty="0" smtClean="0">
                <a:solidFill>
                  <a:srgbClr val="0000FF"/>
                </a:solidFill>
              </a:rPr>
              <a:t> пишутся… </a:t>
            </a:r>
            <a:endParaRPr lang="ru-RU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Arial Black" pitchFamily="34" charset="0"/>
              </a:rPr>
              <a:t>Хорошую речь хорошо и слушать.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</a:t>
            </a:r>
            <a:r>
              <a:rPr lang="ru-RU" sz="2700" dirty="0" smtClean="0">
                <a:solidFill>
                  <a:srgbClr val="0000FF"/>
                </a:solidFill>
              </a:rPr>
              <a:t>русская пословица 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4" name="Picture 6" descr="MCj036083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928926" y="2428868"/>
            <a:ext cx="2930537" cy="4213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928802"/>
            <a:ext cx="8215370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0000FF"/>
                </a:solidFill>
              </a:rPr>
              <a:t>Составить сказку (5 – 7 предложений) о роли союза в русском языке.</a:t>
            </a:r>
            <a:r>
              <a:rPr lang="ru-RU" sz="5400" dirty="0" smtClean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4" name="Picture 6" descr="J02858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716338"/>
            <a:ext cx="1225550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J02922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4652963"/>
            <a:ext cx="18065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J028579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3429000"/>
            <a:ext cx="1874837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J02858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888" y="5516563"/>
            <a:ext cx="19097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войная волна 1"/>
          <p:cNvSpPr/>
          <p:nvPr/>
        </p:nvSpPr>
        <p:spPr>
          <a:xfrm rot="21338971">
            <a:off x="484848" y="699729"/>
            <a:ext cx="7286676" cy="3643338"/>
          </a:xfrm>
          <a:prstGeom prst="doubleWave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Monotype Corsiva" pitchFamily="66" charset="0"/>
              </a:rPr>
              <a:t>Спасибо</a:t>
            </a:r>
            <a:r>
              <a:rPr lang="ru-RU" sz="6600" dirty="0" smtClean="0">
                <a:solidFill>
                  <a:srgbClr val="FF0000"/>
                </a:solidFill>
              </a:rPr>
              <a:t> </a:t>
            </a:r>
            <a:r>
              <a:rPr lang="ru-RU" sz="6600" dirty="0" smtClean="0">
                <a:solidFill>
                  <a:srgbClr val="FF0000"/>
                </a:solidFill>
                <a:latin typeface="Monotype Corsiva" pitchFamily="66" charset="0"/>
              </a:rPr>
              <a:t>за работу!</a:t>
            </a:r>
            <a:endParaRPr lang="ru-RU" sz="6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3" name="Picture 4" descr="6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038600"/>
            <a:ext cx="2819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Цели урока: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785926"/>
            <a:ext cx="8286808" cy="31085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99"/>
                </a:solidFill>
              </a:rPr>
              <a:t> -  с</a:t>
            </a:r>
            <a:r>
              <a:rPr lang="ru-RU" sz="2800" dirty="0" smtClean="0">
                <a:solidFill>
                  <a:srgbClr val="000099"/>
                </a:solidFill>
              </a:rPr>
              <a:t>истематизировать </a:t>
            </a:r>
            <a:r>
              <a:rPr lang="ru-RU" sz="2800" dirty="0" smtClean="0">
                <a:solidFill>
                  <a:srgbClr val="000099"/>
                </a:solidFill>
              </a:rPr>
              <a:t>знания о самостоятельных</a:t>
            </a:r>
          </a:p>
          <a:p>
            <a:r>
              <a:rPr lang="ru-RU" sz="2800" dirty="0" smtClean="0">
                <a:solidFill>
                  <a:srgbClr val="000099"/>
                </a:solidFill>
              </a:rPr>
              <a:t>      и служебных частях </a:t>
            </a:r>
            <a:r>
              <a:rPr lang="ru-RU" sz="2800" dirty="0" smtClean="0">
                <a:solidFill>
                  <a:srgbClr val="000099"/>
                </a:solidFill>
              </a:rPr>
              <a:t>речи;</a:t>
            </a:r>
            <a:endParaRPr lang="ru-RU" sz="2800" dirty="0" smtClean="0">
              <a:solidFill>
                <a:srgbClr val="000099"/>
              </a:solidFill>
            </a:endParaRPr>
          </a:p>
          <a:p>
            <a:r>
              <a:rPr lang="ru-RU" sz="2800" dirty="0" smtClean="0">
                <a:solidFill>
                  <a:srgbClr val="000099"/>
                </a:solidFill>
              </a:rPr>
              <a:t>  </a:t>
            </a:r>
            <a:r>
              <a:rPr lang="ru-RU" sz="2800" dirty="0" smtClean="0">
                <a:solidFill>
                  <a:srgbClr val="000099"/>
                </a:solidFill>
              </a:rPr>
              <a:t>-  д</a:t>
            </a:r>
            <a:r>
              <a:rPr lang="ru-RU" sz="2800" dirty="0" smtClean="0">
                <a:solidFill>
                  <a:srgbClr val="000099"/>
                </a:solidFill>
              </a:rPr>
              <a:t>оказать значимость союза;</a:t>
            </a:r>
            <a:endParaRPr lang="ru-RU" sz="2800" dirty="0" smtClean="0">
              <a:solidFill>
                <a:srgbClr val="000099"/>
              </a:solidFill>
            </a:endParaRPr>
          </a:p>
          <a:p>
            <a:endParaRPr lang="ru-RU" sz="2800" dirty="0" smtClean="0">
              <a:solidFill>
                <a:srgbClr val="000099"/>
              </a:solidFill>
            </a:endParaRPr>
          </a:p>
          <a:p>
            <a:r>
              <a:rPr lang="ru-RU" sz="2800" dirty="0" smtClean="0">
                <a:solidFill>
                  <a:srgbClr val="000099"/>
                </a:solidFill>
              </a:rPr>
              <a:t>  </a:t>
            </a:r>
            <a:r>
              <a:rPr lang="ru-RU" sz="2800" dirty="0" smtClean="0">
                <a:solidFill>
                  <a:srgbClr val="000099"/>
                </a:solidFill>
              </a:rPr>
              <a:t>- </a:t>
            </a:r>
            <a:r>
              <a:rPr lang="ru-RU" sz="2800" dirty="0" smtClean="0">
                <a:solidFill>
                  <a:srgbClr val="000099"/>
                </a:solidFill>
              </a:rPr>
              <a:t> совершенствовать </a:t>
            </a:r>
            <a:r>
              <a:rPr lang="ru-RU" sz="2800" dirty="0" smtClean="0">
                <a:solidFill>
                  <a:srgbClr val="000099"/>
                </a:solidFill>
              </a:rPr>
              <a:t>устную и письменную </a:t>
            </a:r>
            <a:r>
              <a:rPr lang="ru-RU" sz="2800" dirty="0" smtClean="0">
                <a:solidFill>
                  <a:srgbClr val="000099"/>
                </a:solidFill>
              </a:rPr>
              <a:t>речь;</a:t>
            </a:r>
            <a:endParaRPr lang="ru-RU" sz="2800" dirty="0" smtClean="0">
              <a:solidFill>
                <a:srgbClr val="000099"/>
              </a:solidFill>
            </a:endParaRPr>
          </a:p>
          <a:p>
            <a:endParaRPr lang="ru-RU" sz="2800" dirty="0" smtClean="0">
              <a:solidFill>
                <a:srgbClr val="000099"/>
              </a:solidFill>
            </a:endParaRPr>
          </a:p>
          <a:p>
            <a:r>
              <a:rPr lang="ru-RU" sz="2800" dirty="0" smtClean="0">
                <a:solidFill>
                  <a:srgbClr val="000099"/>
                </a:solidFill>
              </a:rPr>
              <a:t>  </a:t>
            </a:r>
            <a:r>
              <a:rPr lang="ru-RU" sz="2800" dirty="0" smtClean="0">
                <a:solidFill>
                  <a:srgbClr val="000099"/>
                </a:solidFill>
              </a:rPr>
              <a:t>-</a:t>
            </a:r>
            <a:r>
              <a:rPr lang="ru-RU" sz="2800" dirty="0" smtClean="0">
                <a:solidFill>
                  <a:srgbClr val="000099"/>
                </a:solidFill>
              </a:rPr>
              <a:t> воспитывать </a:t>
            </a:r>
            <a:r>
              <a:rPr lang="ru-RU" sz="2800" dirty="0" smtClean="0">
                <a:solidFill>
                  <a:srgbClr val="000099"/>
                </a:solidFill>
              </a:rPr>
              <a:t>внимательность и активность.</a:t>
            </a:r>
            <a:endParaRPr lang="ru-RU" sz="2800" dirty="0">
              <a:solidFill>
                <a:srgbClr val="000099"/>
              </a:solidFill>
            </a:endParaRPr>
          </a:p>
        </p:txBody>
      </p:sp>
      <p:pic>
        <p:nvPicPr>
          <p:cNvPr id="4" name="Picture 10" descr="J02002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5000636"/>
            <a:ext cx="18161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повторение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86182" y="1571612"/>
            <a:ext cx="5357818" cy="42473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000099"/>
                </a:solidFill>
              </a:rPr>
              <a:t>Какие  части речи вам известны? Почему они так называются?</a:t>
            </a:r>
            <a:endParaRPr lang="ru-RU" sz="5400" b="1" dirty="0">
              <a:solidFill>
                <a:srgbClr val="000099"/>
              </a:solidFill>
            </a:endParaRPr>
          </a:p>
        </p:txBody>
      </p:sp>
      <p:pic>
        <p:nvPicPr>
          <p:cNvPr id="4" name="Picture 5" descr="ED0001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1571612"/>
            <a:ext cx="3786182" cy="42148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Верно ли?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714488"/>
            <a:ext cx="4572000" cy="47705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/>
            <a:r>
              <a:rPr lang="ru-RU" sz="3200" b="1" dirty="0" smtClean="0">
                <a:solidFill>
                  <a:srgbClr val="FF0000"/>
                </a:solidFill>
              </a:rPr>
              <a:t>Самостоятельные части речи: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Имя существительное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Имя прилагательное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Имя числительное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Местоимение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Глагол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Причастие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Деепричастие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Наречие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Категория состояния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>
                <a:solidFill>
                  <a:srgbClr val="0000FF"/>
                </a:solidFill>
              </a:rPr>
              <a:t>С</a:t>
            </a:r>
            <a:r>
              <a:rPr lang="ru-RU" sz="2400" b="1" dirty="0" smtClean="0">
                <a:solidFill>
                  <a:srgbClr val="0000FF"/>
                </a:solidFill>
              </a:rPr>
              <a:t>оюз 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57884" y="1928802"/>
            <a:ext cx="2930674" cy="37856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00FF"/>
                </a:solidFill>
              </a:rPr>
              <a:t>Все они являются</a:t>
            </a:r>
          </a:p>
          <a:p>
            <a:r>
              <a:rPr lang="ru-RU" sz="4800" b="1" dirty="0" smtClean="0">
                <a:solidFill>
                  <a:srgbClr val="0000FF"/>
                </a:solidFill>
              </a:rPr>
              <a:t> членами </a:t>
            </a:r>
          </a:p>
          <a:p>
            <a:r>
              <a:rPr lang="ru-RU" sz="4800" b="1" dirty="0" smtClean="0">
                <a:solidFill>
                  <a:srgbClr val="0000FF"/>
                </a:solidFill>
              </a:rPr>
              <a:t>предложения</a:t>
            </a:r>
            <a:endParaRPr lang="ru-RU" sz="4800" b="1" dirty="0">
              <a:solidFill>
                <a:srgbClr val="0000FF"/>
              </a:solidFill>
            </a:endParaRPr>
          </a:p>
        </p:txBody>
      </p:sp>
      <p:sp>
        <p:nvSpPr>
          <p:cNvPr id="5" name="AutoShape 8"/>
          <p:cNvSpPr>
            <a:spLocks/>
          </p:cNvSpPr>
          <p:nvPr/>
        </p:nvSpPr>
        <p:spPr bwMode="auto">
          <a:xfrm>
            <a:off x="5076825" y="1412875"/>
            <a:ext cx="865188" cy="4895850"/>
          </a:xfrm>
          <a:prstGeom prst="rightBrace">
            <a:avLst>
              <a:gd name="adj1" fmla="val 47156"/>
              <a:gd name="adj2" fmla="val 50000"/>
            </a:avLst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6286544" cy="50783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Объединять и связывать стараюсь</a:t>
            </a:r>
          </a:p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Я равных и неравных в нужный час.</a:t>
            </a:r>
          </a:p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Порою я совсем не повторяюсь,</a:t>
            </a:r>
          </a:p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Порою повторяюсь много раз.</a:t>
            </a:r>
          </a:p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Это ?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6" descr="AG00317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571744"/>
            <a:ext cx="2857488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Выполните синтаксический разбор предложения: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000240"/>
            <a:ext cx="7500990" cy="21236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0000FF"/>
                </a:solidFill>
              </a:rPr>
              <a:t>Если не приложить руки к земле, она не станет золотой.</a:t>
            </a:r>
            <a:endParaRPr lang="ru-RU" sz="4400" b="1" i="1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4500570"/>
            <a:ext cx="3417667" cy="2123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Monotype Corsiva" pitchFamily="66" charset="0"/>
              </a:rPr>
              <a:t>Найдите союз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.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5" name="Picture 29" descr="SO0028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715008" y="4500570"/>
            <a:ext cx="1408113" cy="2187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Все ли части речи вы подчеркнули?</a:t>
            </a:r>
            <a:r>
              <a:rPr lang="ru-RU" b="1" dirty="0" smtClean="0">
                <a:solidFill>
                  <a:srgbClr val="FF0066"/>
                </a:solidFill>
              </a:rPr>
              <a:t/>
            </a:r>
            <a:br>
              <a:rPr lang="ru-RU" b="1" dirty="0" smtClean="0">
                <a:solidFill>
                  <a:srgbClr val="FF0066"/>
                </a:solidFill>
              </a:rPr>
            </a:br>
            <a:r>
              <a:rPr lang="ru-RU" b="1" dirty="0" smtClean="0">
                <a:solidFill>
                  <a:srgbClr val="0000FF"/>
                </a:solidFill>
              </a:rPr>
              <a:t>Почему?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551837"/>
            <a:ext cx="8286808" cy="30469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990099"/>
                </a:solidFill>
              </a:rPr>
              <a:t>Не подчеркнули союзы, потому что  они не  </a:t>
            </a:r>
            <a:r>
              <a:rPr lang="ru-RU" sz="3200" b="1" dirty="0" smtClean="0">
                <a:solidFill>
                  <a:srgbClr val="990099"/>
                </a:solidFill>
              </a:rPr>
              <a:t>указывают </a:t>
            </a:r>
            <a:r>
              <a:rPr lang="ru-RU" sz="3200" b="1" dirty="0" smtClean="0">
                <a:solidFill>
                  <a:srgbClr val="990099"/>
                </a:solidFill>
              </a:rPr>
              <a:t>на грамматическую роль,</a:t>
            </a:r>
            <a:r>
              <a:rPr lang="ru-RU" sz="3200" b="1" dirty="0" smtClean="0">
                <a:solidFill>
                  <a:srgbClr val="FF0000"/>
                </a:solidFill>
              </a:rPr>
              <a:t> а: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Союз не станет членом предложения: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Всегда свободен, хоть стоит в строю.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И в сочинении, и в подчинении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Незаменим и помнит роль свою.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6" descr="animflower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572140"/>
            <a:ext cx="85693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Раскройте скобки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500174"/>
            <a:ext cx="8215370" cy="50783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00FF"/>
                </a:solidFill>
                <a:latin typeface="Monotype Corsiva" pitchFamily="66" charset="0"/>
              </a:rPr>
              <a:t>Дорого, за (то) надёжно;  спрятался за (то) здание; ушёл, что (бы) отдохнуть; он то (же) пришёл и сказал то (же) самое; говорил то (же), что и другие; так (же) хвастлив, как и сосед; что (бы) почитать, что (бы)  больше знать о мире животных ;  что (бы) ни случилось, необходимо, что (бы) все были спокойны.</a:t>
            </a:r>
            <a:endParaRPr lang="ru-RU" sz="3600" b="1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ctr"/>
            <a:r>
              <a:rPr lang="ru-RU" sz="3600" i="1" dirty="0" smtClean="0">
                <a:latin typeface="Monotype Corsiva" pitchFamily="66" charset="0"/>
              </a:rPr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Помни!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571612"/>
            <a:ext cx="4038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Чтобы = для того чтобы</a:t>
            </a:r>
          </a:p>
          <a:p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Однако </a:t>
            </a: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 же </a:t>
            </a: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= зато</a:t>
            </a:r>
          </a:p>
          <a:p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Тоже = </a:t>
            </a:r>
            <a:r>
              <a:rPr lang="ru-RU" b="1" dirty="0" err="1" smtClean="0">
                <a:solidFill>
                  <a:srgbClr val="0000FF"/>
                </a:solidFill>
                <a:latin typeface="Monotype Corsiva" pitchFamily="66" charset="0"/>
              </a:rPr>
              <a:t>также=</a:t>
            </a: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 и</a:t>
            </a:r>
          </a:p>
          <a:p>
            <a:endParaRPr lang="ru-RU" b="1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Зато = но</a:t>
            </a:r>
          </a:p>
          <a:p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Потому </a:t>
            </a: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 что </a:t>
            </a: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= оттого что = так </a:t>
            </a: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 как</a:t>
            </a:r>
            <a:endParaRPr lang="ru-RU" b="1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Что бы  (местоимение  с  частицей)</a:t>
            </a:r>
          </a:p>
          <a:p>
            <a:pPr>
              <a:lnSpc>
                <a:spcPct val="90000"/>
              </a:lnSpc>
              <a:buNone/>
            </a:pPr>
            <a:endParaRPr lang="ru-RU" b="1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То же   (местоимение с  частицей)</a:t>
            </a:r>
          </a:p>
          <a:p>
            <a:pPr>
              <a:lnSpc>
                <a:spcPct val="90000"/>
              </a:lnSpc>
              <a:buNone/>
            </a:pPr>
            <a:endParaRPr lang="ru-RU" b="1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Так же   (наречие с  предлогом)</a:t>
            </a:r>
          </a:p>
          <a:p>
            <a:pPr>
              <a:lnSpc>
                <a:spcPct val="90000"/>
              </a:lnSpc>
              <a:buNone/>
            </a:pPr>
            <a:endParaRPr lang="ru-RU" b="1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За то  (местоимение  с  предлогом)</a:t>
            </a:r>
          </a:p>
          <a:p>
            <a:endParaRPr lang="ru-RU" dirty="0"/>
          </a:p>
        </p:txBody>
      </p:sp>
      <p:sp>
        <p:nvSpPr>
          <p:cNvPr id="5" name="Rectangle 18"/>
          <p:cNvSpPr txBox="1">
            <a:spLocks noChangeArrowheads="1"/>
          </p:cNvSpPr>
          <p:nvPr/>
        </p:nvSpPr>
        <p:spPr>
          <a:xfrm>
            <a:off x="642910" y="1714488"/>
            <a:ext cx="37719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395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Обобщающий урок по теме « Союз»</vt:lpstr>
      <vt:lpstr>Цели урока:</vt:lpstr>
      <vt:lpstr>повторение</vt:lpstr>
      <vt:lpstr>Верно ли?</vt:lpstr>
      <vt:lpstr>Слайд 5</vt:lpstr>
      <vt:lpstr>Выполните синтаксический разбор предложения:</vt:lpstr>
      <vt:lpstr>Все ли части речи вы подчеркнули? Почему? </vt:lpstr>
      <vt:lpstr>Раскройте скобки</vt:lpstr>
      <vt:lpstr>Помни!</vt:lpstr>
      <vt:lpstr>Слайд 10</vt:lpstr>
      <vt:lpstr>Обобщим</vt:lpstr>
      <vt:lpstr>Хорошую речь хорошо и слушать.                                              русская пословица </vt:lpstr>
      <vt:lpstr>Домашнее задание </vt:lpstr>
      <vt:lpstr>Слайд 14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теме « Союз»</dc:title>
  <dc:creator>Loner-XP</dc:creator>
  <cp:lastModifiedBy>Школа</cp:lastModifiedBy>
  <cp:revision>16</cp:revision>
  <dcterms:created xsi:type="dcterms:W3CDTF">2010-03-14T09:17:29Z</dcterms:created>
  <dcterms:modified xsi:type="dcterms:W3CDTF">2010-03-15T05:21:59Z</dcterms:modified>
</cp:coreProperties>
</file>