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84" r:id="rId2"/>
    <p:sldId id="277" r:id="rId3"/>
    <p:sldId id="278" r:id="rId4"/>
    <p:sldId id="279" r:id="rId5"/>
    <p:sldId id="280" r:id="rId6"/>
    <p:sldId id="283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  <p:sldId id="266" r:id="rId17"/>
    <p:sldId id="267" r:id="rId18"/>
    <p:sldId id="268" r:id="rId19"/>
    <p:sldId id="269" r:id="rId20"/>
    <p:sldId id="270" r:id="rId21"/>
    <p:sldId id="271" r:id="rId22"/>
    <p:sldId id="272" r:id="rId23"/>
    <p:sldId id="273" r:id="rId24"/>
    <p:sldId id="274" r:id="rId25"/>
    <p:sldId id="275" r:id="rId26"/>
    <p:sldId id="276" r:id="rId27"/>
    <p:sldId id="285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D57168-6260-4041-921F-66DE4799F0ED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16DC5F-92BD-4E66-B571-4994F0E58FA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16DC5F-92BD-4E66-B571-4994F0E58FA0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10.03.2013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8077200" cy="4600596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Фонетика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5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А4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ГИА 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3429000"/>
            <a:ext cx="8077200" cy="1357322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Работу выполнила учитель русского языка и литературы МБОУ «Средняя школа № 156» г. Казани Анисимова Н. А. 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4.Укажите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ошибочное суждение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 В слове ОПАСНОЕ три слога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В слове ПЛОЩАДКУ только согласный звук (Щ) является мягким.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В слове ЛЁГ происходит оглушение согласного.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 В слове ОТЪЕЗД количество звуков и букв совпадает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4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5.Укажите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ошибочное суждение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 В слове ЗДРАВСТВУЙ согласный звук (в) не произносится.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В слове тысяч согласный звук (Ч) является мягким.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В слове ЧТОБЫ первый согласный звук – (Ш).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 В слове ПОЯВИЛСЯ количество букв и звуков совпадает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6.Укажите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ошибочное суждение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 В слове ВСКОРЕ все согласные глухие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В слове ШЕВЕЛЬНУЛА мягкость согласного (Л) на письме обозначается Ь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В конце слова ВЗГЛЯД происходит оглушение согласного.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 В слове КАЁМКУ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звуков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больше, чем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бук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в.</a:t>
            </a:r>
          </a:p>
          <a:p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7.Укажите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ошибочное суждение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 В слове ВИДЕЛИ все согласные звуки мягкие.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В слове БАГУЛЬНИК мягкость согласного (Л) на письме обозначается Ь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В слове ИСЧЕЗ все согласные звуки глухие.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 В слове ПОДЪЕЗД букв больше, чем звуков.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8.Укажите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ошибочное суждение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 В слове БЕЛОГРУДКУ происходит оглушение согласного звука перед (к).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В слове ОДНАЖДЫ все согласные звуки твёрдые.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В слове МЕСТНЫЕ согласный звук (Т) не произносится.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 В слове ЕЛОВОМ количество звуков и букв совпадает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9.Укажите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ошибочное суждение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 В слове НИЗКО происходит оглушение согласного.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В слове БЕШЕНЫЙ  все согласные твёрдые.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В слове стремительно мягкость согласного (Л) на письме обозначена Ь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 В слове РАЗЪЕДАЛ количество звуков и букв совпадает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10.Укажите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ошибочное суждение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 В слове ГИГАНТСКОГО согласный звук (Т) не произносится.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В слове ТЕПЕРЬ все согласные звуки мягкие.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В слове ВСКОРЕ первый звук (Ф).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 В слове ЯСНЫХ количество букв и звуков совпадает.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11.Укажите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ошибочное суждение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 В слове ХРЕБТЕ происходит оглушение согласного перед (Т)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В слове МИЛИЦИЮ все согласные звуки мягкие.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В слове ПАЛЬТО мягкость согласного (Л) на письме обозначается Ь.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слове ПЕРЕЕХАЛИ звуков больше, чем букв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12.Укажите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ошибочное суждение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 В слове ПОВЕРХНОСТНЫХ согласный (Т) не произносится.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В слове ПЫТАЛСЯ все согласные звуки глухие.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В слове МАЛЬЧИКА мягкость согласного (Л) обозначается Ь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 В слове КАРЬЕРЕ количество букв и звуков совпадает.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13.Укажите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ошибочное суждение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 В слове ИЗВЕСТНЫЙ согласный звук (Т) не произносится.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В слове ПОВТОРИЛ происходит оглушение согласного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перед глухим.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В слове УБЕДИТЕЛЬНО  мягкость согласного (л)  на письме обозначается Ь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 В слове УПРАЖНЕНИЯМИ количество звуков и букв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совпадает</a:t>
            </a:r>
          </a:p>
          <a:p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Звонкие и глухие согласные</a:t>
            </a:r>
          </a:p>
        </p:txBody>
      </p:sp>
      <p:graphicFrame>
        <p:nvGraphicFramePr>
          <p:cNvPr id="12349" name="Group 61"/>
          <p:cNvGraphicFramePr>
            <a:graphicFrameLocks noGrp="1"/>
          </p:cNvGraphicFramePr>
          <p:nvPr>
            <p:ph idx="1"/>
          </p:nvPr>
        </p:nvGraphicFramePr>
        <p:xfrm>
          <a:off x="533400" y="1600200"/>
          <a:ext cx="8077200" cy="4530726"/>
        </p:xfrm>
        <a:graphic>
          <a:graphicData uri="http://schemas.openxmlformats.org/drawingml/2006/table">
            <a:tbl>
              <a:tblPr/>
              <a:tblGrid>
                <a:gridCol w="538163"/>
                <a:gridCol w="538162"/>
                <a:gridCol w="539750"/>
                <a:gridCol w="538163"/>
                <a:gridCol w="538162"/>
                <a:gridCol w="539750"/>
                <a:gridCol w="538163"/>
                <a:gridCol w="539750"/>
                <a:gridCol w="538162"/>
                <a:gridCol w="538163"/>
                <a:gridCol w="539750"/>
                <a:gridCol w="536575"/>
                <a:gridCol w="538162"/>
                <a:gridCol w="538163"/>
                <a:gridCol w="538162"/>
              </a:tblGrid>
              <a:tr h="2265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Б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050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Г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050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Д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050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Ж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050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З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050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050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Л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050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050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Н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050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Р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050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050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050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050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050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F0505"/>
                    </a:solidFill>
                  </a:tcPr>
                </a:tc>
              </a:tr>
              <a:tr h="22653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П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113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К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113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113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113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С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113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Ф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113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113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113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113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113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endParaRPr kumimoji="0" lang="ru-RU" sz="2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113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Щ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113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113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Х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113D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itchFamily="2" charset="2"/>
                        <a:buNone/>
                        <a:tabLst/>
                      </a:pPr>
                      <a:r>
                        <a:rPr kumimoji="0" lang="ru-RU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cs typeface="Arial" charset="0"/>
                        </a:rPr>
                        <a:t>Ц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2113D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3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3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2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14.Укажите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ошибочное суждение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 В слове ПОЗДНО звуков меньше, чем букв.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В слове СКЛАД происходит оглушение согласного.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В слове СЕРЕНЬКИЙ мягкость согласного (Н) на письме обозначается Ь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 В слове ОБЪЯСНИЛ все согласные звуки звонкие.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15.Укажите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ошибочное суждение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 В слове СВОЁ буква Ё обозначает 2 звука.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В слове ПОЖИЛОЙ все согласные звуки твёрдые.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В слове НЕСКОЛЬКО мягкость согласного (Л) на письме обозначается Ь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 В конце слова ГЛАЗ произносится (С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16.Укажите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ошибочное суждение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1. В слове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ДОРОЖНЫЙ все согласные звонкие 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2. В слове НЕДЕЛЬКИ все согласные звуки мягкие.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3. В слове УЛЫБАЯСЬ четыре слога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4. В слове ВСЯКИЕ количество звуков и букв совпадает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17.Укажите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ошибочное суждение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1. В слове КОЕК звуков больше, чем букв.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2. В слове ПОВЯЗКА происходит оглушение согласного звука.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3. В слове ЧИСТЕНЬКИЙ все согласные звуки глухие.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4. В слове УЮТНЫЙ три слога. 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18.Укажите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ошибочное суждение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 В слове ДЕРЗКО происходит оглушение согласного звука.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В слове ЗЛЮЩАЯ количество букв и звуков совпадает.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В слове МЕДЛЕННО все согласные звуки звонкие.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 В слове СВИСТНУЛ согласный звук (Т) не произносится.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19.Укажите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ошибочное суждение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 В слове ВСПОМИНАЮ первый звук -(Ф)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В слове ОБЪЯСНИМЫМ количество букв меньше, чем звуков.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В слове РЕЗУЛЬТАТОМ мягкость согласного (Л0 на письме обозначается Ь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 В слове ЛЕСТНИЦЫ согласный (Т) не произносится.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20.Укажите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ошибочное суждение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 В слове РАДОСТНО согласный (Т) не произносится.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В слове ВСКОЧИЛ первый звук – (Ф)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В слове ПАЛЬЦЫ мягкость согласного (Л) обозначается Ь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 В слове ВЗЪЕРОШИЛ звуков больше, чем букв.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Использованная литература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ГИА – 2012. Русский язык: типовые экзаменационные варианты: 28 вариантов/ под ред. И. П. </a:t>
            </a: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Цыбулько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– М.: Национальное образование, 2011 – 192 с. – (ГИА – 2012. ФИПИ – школе)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Гласные звуки</a:t>
            </a:r>
          </a:p>
        </p:txBody>
      </p:sp>
      <p:sp>
        <p:nvSpPr>
          <p:cNvPr id="30725" name="AutoShape 5"/>
          <p:cNvSpPr>
            <a:spLocks noChangeArrowheads="1"/>
          </p:cNvSpPr>
          <p:nvPr/>
        </p:nvSpPr>
        <p:spPr bwMode="auto">
          <a:xfrm>
            <a:off x="2895600" y="2514600"/>
            <a:ext cx="3048000" cy="2133600"/>
          </a:xfrm>
          <a:prstGeom prst="flowChartMerge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2286000" y="21336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/>
              <a:t>И</a:t>
            </a:r>
          </a:p>
        </p:txBody>
      </p:sp>
      <p:sp>
        <p:nvSpPr>
          <p:cNvPr id="30727" name="Text Box 7"/>
          <p:cNvSpPr txBox="1">
            <a:spLocks noChangeArrowheads="1"/>
          </p:cNvSpPr>
          <p:nvPr/>
        </p:nvSpPr>
        <p:spPr bwMode="auto">
          <a:xfrm>
            <a:off x="5791200" y="2133600"/>
            <a:ext cx="762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/>
              <a:t>У</a:t>
            </a:r>
          </a:p>
        </p:txBody>
      </p:sp>
      <p:sp>
        <p:nvSpPr>
          <p:cNvPr id="30728" name="Text Box 8"/>
          <p:cNvSpPr txBox="1">
            <a:spLocks noChangeArrowheads="1"/>
          </p:cNvSpPr>
          <p:nvPr/>
        </p:nvSpPr>
        <p:spPr bwMode="auto">
          <a:xfrm>
            <a:off x="2895600" y="3200400"/>
            <a:ext cx="83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/>
              <a:t>Э</a:t>
            </a:r>
          </a:p>
        </p:txBody>
      </p:sp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5029200" y="3200400"/>
            <a:ext cx="990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/>
              <a:t>О</a:t>
            </a:r>
          </a:p>
        </p:txBody>
      </p:sp>
      <p:sp>
        <p:nvSpPr>
          <p:cNvPr id="30730" name="Text Box 10"/>
          <p:cNvSpPr txBox="1">
            <a:spLocks noChangeArrowheads="1"/>
          </p:cNvSpPr>
          <p:nvPr/>
        </p:nvSpPr>
        <p:spPr bwMode="auto">
          <a:xfrm>
            <a:off x="4191000" y="4648200"/>
            <a:ext cx="457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/>
              <a:t>А</a:t>
            </a:r>
          </a:p>
        </p:txBody>
      </p:sp>
      <p:sp>
        <p:nvSpPr>
          <p:cNvPr id="30731" name="Text Box 11"/>
          <p:cNvSpPr txBox="1">
            <a:spLocks noChangeArrowheads="1"/>
          </p:cNvSpPr>
          <p:nvPr/>
        </p:nvSpPr>
        <p:spPr bwMode="auto">
          <a:xfrm>
            <a:off x="4191000" y="2133600"/>
            <a:ext cx="60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/>
              <a:t>Ы</a:t>
            </a:r>
          </a:p>
        </p:txBody>
      </p:sp>
      <p:sp>
        <p:nvSpPr>
          <p:cNvPr id="30733" name="Line 13"/>
          <p:cNvSpPr>
            <a:spLocks noChangeShapeType="1"/>
          </p:cNvSpPr>
          <p:nvPr/>
        </p:nvSpPr>
        <p:spPr bwMode="auto">
          <a:xfrm flipH="1">
            <a:off x="4419600" y="2514600"/>
            <a:ext cx="1524000" cy="2133600"/>
          </a:xfrm>
          <a:prstGeom prst="line">
            <a:avLst/>
          </a:prstGeom>
          <a:noFill/>
          <a:ln w="76200">
            <a:solidFill>
              <a:srgbClr val="DF0505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34" name="Line 14"/>
          <p:cNvSpPr>
            <a:spLocks noChangeShapeType="1"/>
          </p:cNvSpPr>
          <p:nvPr/>
        </p:nvSpPr>
        <p:spPr bwMode="auto">
          <a:xfrm flipH="1" flipV="1">
            <a:off x="3505200" y="3352800"/>
            <a:ext cx="914400" cy="1295400"/>
          </a:xfrm>
          <a:prstGeom prst="line">
            <a:avLst/>
          </a:prstGeom>
          <a:noFill/>
          <a:ln w="76200">
            <a:solidFill>
              <a:srgbClr val="DF0505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35" name="Text Box 15"/>
          <p:cNvSpPr txBox="1">
            <a:spLocks noChangeArrowheads="1"/>
          </p:cNvSpPr>
          <p:nvPr/>
        </p:nvSpPr>
        <p:spPr bwMode="auto">
          <a:xfrm>
            <a:off x="6477000" y="2286000"/>
            <a:ext cx="2667000" cy="37394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2000" b="1" dirty="0">
                <a:solidFill>
                  <a:srgbClr val="DF0505"/>
                </a:solidFill>
                <a:latin typeface="Times New Roman" pitchFamily="18" charset="0"/>
                <a:cs typeface="Times New Roman" pitchFamily="18" charset="0"/>
              </a:rPr>
              <a:t>Не бывает гласных звуков Е, Ё, Ю, Я. </a:t>
            </a:r>
          </a:p>
          <a:p>
            <a:pPr marL="342900" indent="-342900">
              <a:spcBef>
                <a:spcPct val="50000"/>
              </a:spcBef>
            </a:pPr>
            <a:r>
              <a:rPr lang="ru-RU" sz="2000" b="1" dirty="0">
                <a:solidFill>
                  <a:srgbClr val="DF0505"/>
                </a:solidFill>
                <a:latin typeface="Times New Roman" pitchFamily="18" charset="0"/>
                <a:cs typeface="Times New Roman" pitchFamily="18" charset="0"/>
              </a:rPr>
              <a:t>Эти буквы: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000" b="1" dirty="0">
                <a:solidFill>
                  <a:srgbClr val="DF0505"/>
                </a:solidFill>
                <a:latin typeface="Times New Roman" pitchFamily="18" charset="0"/>
                <a:cs typeface="Times New Roman" pitchFamily="18" charset="0"/>
              </a:rPr>
              <a:t>Обозначают мягкость предыдущего согласного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000" b="1" dirty="0">
                <a:solidFill>
                  <a:srgbClr val="DF0505"/>
                </a:solidFill>
                <a:latin typeface="Times New Roman" pitchFamily="18" charset="0"/>
                <a:cs typeface="Times New Roman" pitchFamily="18" charset="0"/>
              </a:rPr>
              <a:t>Обозначают два звука</a:t>
            </a:r>
          </a:p>
          <a:p>
            <a:pPr marL="342900" indent="-342900">
              <a:spcBef>
                <a:spcPct val="50000"/>
              </a:spcBef>
            </a:pPr>
            <a:endParaRPr lang="ru-RU" b="1" dirty="0">
              <a:solidFill>
                <a:srgbClr val="DF0505"/>
              </a:solidFill>
            </a:endParaRPr>
          </a:p>
        </p:txBody>
      </p:sp>
      <p:sp>
        <p:nvSpPr>
          <p:cNvPr id="30736" name="Text Box 16"/>
          <p:cNvSpPr txBox="1">
            <a:spLocks noChangeArrowheads="1"/>
          </p:cNvSpPr>
          <p:nvPr/>
        </p:nvSpPr>
        <p:spPr bwMode="auto">
          <a:xfrm>
            <a:off x="304800" y="3886200"/>
            <a:ext cx="3276600" cy="2400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2000" b="1" dirty="0">
                <a:solidFill>
                  <a:srgbClr val="DF0505"/>
                </a:solidFill>
                <a:latin typeface="Times New Roman" pitchFamily="18" charset="0"/>
                <a:cs typeface="Times New Roman" pitchFamily="18" charset="0"/>
              </a:rPr>
              <a:t>Е, Ё, Ю, Я обозначают два звука: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000" b="1" dirty="0">
                <a:solidFill>
                  <a:srgbClr val="DF0505"/>
                </a:solidFill>
                <a:latin typeface="Times New Roman" pitchFamily="18" charset="0"/>
                <a:cs typeface="Times New Roman" pitchFamily="18" charset="0"/>
              </a:rPr>
              <a:t>В начале слова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000" b="1" dirty="0">
                <a:solidFill>
                  <a:srgbClr val="DF0505"/>
                </a:solidFill>
                <a:latin typeface="Times New Roman" pitchFamily="18" charset="0"/>
                <a:cs typeface="Times New Roman" pitchFamily="18" charset="0"/>
              </a:rPr>
              <a:t>После разделительных Ъ и Ь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2000" b="1" dirty="0">
                <a:solidFill>
                  <a:srgbClr val="DF0505"/>
                </a:solidFill>
                <a:latin typeface="Times New Roman" pitchFamily="18" charset="0"/>
                <a:cs typeface="Times New Roman" pitchFamily="18" charset="0"/>
              </a:rPr>
              <a:t>После гласных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07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7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7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07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4" grpId="0"/>
      <p:bldP spid="30735" grpId="0"/>
      <p:bldP spid="307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Звонкие согласные</a:t>
            </a:r>
          </a:p>
        </p:txBody>
      </p:sp>
      <p:sp>
        <p:nvSpPr>
          <p:cNvPr id="32773" name="Text Box 5"/>
          <p:cNvSpPr txBox="1">
            <a:spLocks noChangeArrowheads="1"/>
          </p:cNvSpPr>
          <p:nvPr/>
        </p:nvSpPr>
        <p:spPr bwMode="auto">
          <a:xfrm>
            <a:off x="1219200" y="2057400"/>
            <a:ext cx="24384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DF0505"/>
                </a:solidFill>
                <a:latin typeface="Times New Roman" pitchFamily="18" charset="0"/>
                <a:cs typeface="Times New Roman" pitchFamily="18" charset="0"/>
              </a:rPr>
              <a:t>Оглушаются</a:t>
            </a:r>
          </a:p>
        </p:txBody>
      </p:sp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5562600" y="2057400"/>
            <a:ext cx="2667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>
                <a:solidFill>
                  <a:srgbClr val="DF0505"/>
                </a:solidFill>
                <a:latin typeface="Times New Roman" pitchFamily="18" charset="0"/>
                <a:cs typeface="Times New Roman" pitchFamily="18" charset="0"/>
              </a:rPr>
              <a:t>Не оглушаются</a:t>
            </a:r>
          </a:p>
        </p:txBody>
      </p:sp>
      <p:sp>
        <p:nvSpPr>
          <p:cNvPr id="32775" name="Line 7"/>
          <p:cNvSpPr>
            <a:spLocks noChangeShapeType="1"/>
          </p:cNvSpPr>
          <p:nvPr/>
        </p:nvSpPr>
        <p:spPr bwMode="auto">
          <a:xfrm flipH="1">
            <a:off x="2819400" y="1143000"/>
            <a:ext cx="1752600" cy="99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2776" name="Line 8"/>
          <p:cNvSpPr>
            <a:spLocks noChangeShapeType="1"/>
          </p:cNvSpPr>
          <p:nvPr/>
        </p:nvSpPr>
        <p:spPr bwMode="auto">
          <a:xfrm>
            <a:off x="4572000" y="1143000"/>
            <a:ext cx="1752600" cy="91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1143000" y="2895600"/>
            <a:ext cx="27432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В конце слова</a:t>
            </a:r>
          </a:p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Перед глухими согласными</a:t>
            </a:r>
          </a:p>
        </p:txBody>
      </p:sp>
      <p:sp>
        <p:nvSpPr>
          <p:cNvPr id="32778" name="Text Box 10"/>
          <p:cNvSpPr txBox="1">
            <a:spLocks noChangeArrowheads="1"/>
          </p:cNvSpPr>
          <p:nvPr/>
        </p:nvSpPr>
        <p:spPr bwMode="auto">
          <a:xfrm>
            <a:off x="5791200" y="2895600"/>
            <a:ext cx="23622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</a:pP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Перед сонорными Р, М, Н, Л, 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27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27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2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2" grpId="0"/>
      <p:bldP spid="32773" grpId="0"/>
      <p:bldP spid="32775" grpId="0" animBg="1"/>
      <p:bldP spid="32776" grpId="0" animBg="1"/>
      <p:bldP spid="32777" grpId="0"/>
      <p:bldP spid="3277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latin typeface="Times New Roman" pitchFamily="18" charset="0"/>
                <a:cs typeface="Times New Roman" pitchFamily="18" charset="0"/>
              </a:rPr>
              <a:t>Глухие согласные</a:t>
            </a:r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1447800" y="1676400"/>
            <a:ext cx="2590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>
                <a:solidFill>
                  <a:srgbClr val="DF0505"/>
                </a:solidFill>
                <a:latin typeface="Times New Roman" pitchFamily="18" charset="0"/>
                <a:cs typeface="Times New Roman" pitchFamily="18" charset="0"/>
              </a:rPr>
              <a:t>Озвончаются</a:t>
            </a:r>
          </a:p>
        </p:txBody>
      </p:sp>
      <p:sp>
        <p:nvSpPr>
          <p:cNvPr id="35845" name="Text Box 5"/>
          <p:cNvSpPr txBox="1">
            <a:spLocks noChangeArrowheads="1"/>
          </p:cNvSpPr>
          <p:nvPr/>
        </p:nvSpPr>
        <p:spPr bwMode="auto">
          <a:xfrm>
            <a:off x="5257800" y="1752600"/>
            <a:ext cx="2895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800" b="1" dirty="0">
                <a:solidFill>
                  <a:srgbClr val="DF0505"/>
                </a:solidFill>
                <a:latin typeface="Times New Roman" pitchFamily="18" charset="0"/>
                <a:cs typeface="Times New Roman" pitchFamily="18" charset="0"/>
              </a:rPr>
              <a:t>Не озвончаются</a:t>
            </a:r>
          </a:p>
        </p:txBody>
      </p:sp>
      <p:sp>
        <p:nvSpPr>
          <p:cNvPr id="35846" name="Line 6"/>
          <p:cNvSpPr>
            <a:spLocks noChangeShapeType="1"/>
          </p:cNvSpPr>
          <p:nvPr/>
        </p:nvSpPr>
        <p:spPr bwMode="auto">
          <a:xfrm flipH="1">
            <a:off x="2819400" y="1143000"/>
            <a:ext cx="182880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auto">
          <a:xfrm>
            <a:off x="4648200" y="1143000"/>
            <a:ext cx="1828800" cy="609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1066800" y="2209800"/>
            <a:ext cx="28194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 b="1" i="1" dirty="0">
                <a:latin typeface="Times New Roman" pitchFamily="18" charset="0"/>
                <a:cs typeface="Times New Roman" pitchFamily="18" charset="0"/>
              </a:rPr>
              <a:t>Перед звонкими согласными</a:t>
            </a:r>
          </a:p>
        </p:txBody>
      </p:sp>
      <p:sp>
        <p:nvSpPr>
          <p:cNvPr id="35849" name="Text Box 9"/>
          <p:cNvSpPr txBox="1">
            <a:spLocks noChangeArrowheads="1"/>
          </p:cNvSpPr>
          <p:nvPr/>
        </p:nvSpPr>
        <p:spPr bwMode="auto">
          <a:xfrm>
            <a:off x="5486400" y="2438400"/>
            <a:ext cx="23622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Перед сонорными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5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58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58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58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  <p:bldP spid="35844" grpId="0"/>
      <p:bldP spid="35845" grpId="0"/>
      <p:bldP spid="35846" grpId="0" animBg="1"/>
      <p:bldP spid="3584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Всегда твёрдые   Всегда мягкие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Ж                        Щ</a:t>
            </a:r>
          </a:p>
          <a:p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Ш                        Ч</a:t>
            </a:r>
          </a:p>
          <a:p>
            <a:r>
              <a:rPr lang="ru-RU" sz="7200" b="1" dirty="0" smtClean="0">
                <a:latin typeface="Times New Roman" pitchFamily="18" charset="0"/>
                <a:cs typeface="Times New Roman" pitchFamily="18" charset="0"/>
              </a:rPr>
              <a:t>Ц                          Й</a:t>
            </a:r>
            <a:endParaRPr lang="en-US" sz="7200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sz="54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1.Укажите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ошибочное суждение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 В слове НОЧЬЮ мягкость согласного (ч) на письме обозначена буквой Ь.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В слове ПАЦИЕНТЫ звуков больше, чем букв.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В слове ВЗРОСЛЫХ первый звук – (в)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 В слове РАДОСТНО согласный звук (т) не произносится. 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</a:p>
          <a:p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2.Укажите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ошибочное суждение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1. В слове СЧАСТЛИВ 8 звуков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2. В слове СТАТЬЮ количество звуков и букв совпадает.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3. В слове ШЁЛ гласный звук (О).</a:t>
            </a: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4. В слове СЕРДЦУ согласный звук (Д) не произносится. </a:t>
            </a:r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4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endParaRPr lang="ru-RU" sz="48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3.Укажите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ошибочное суждение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1. В слове СИДЕЛИ все согласные звуки мягкие.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2. В слове ЧУВСТВОВАЛИ согласный звук (в) не произносится.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3. В слове СУДЬЁЙ количество букв и звуков совпадает.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4. В слове ВСЛУХ первый согласный звук (В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</a:t>
            </a:r>
            <a:endParaRPr lang="ru-RU" sz="4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106</TotalTime>
  <Words>1157</Words>
  <PresentationFormat>Экран (4:3)</PresentationFormat>
  <Paragraphs>177</Paragraphs>
  <Slides>27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28" baseType="lpstr">
      <vt:lpstr>Модульная</vt:lpstr>
      <vt:lpstr>Фонетика  А4 ГИА </vt:lpstr>
      <vt:lpstr>Звонкие и глухие согласные</vt:lpstr>
      <vt:lpstr>Гласные звуки</vt:lpstr>
      <vt:lpstr>Звонкие согласные</vt:lpstr>
      <vt:lpstr>Глухие согласные</vt:lpstr>
      <vt:lpstr>Всегда твёрдые   Всегда мягкие</vt:lpstr>
      <vt:lpstr>1.Укажите ошибочное суждение</vt:lpstr>
      <vt:lpstr>2.Укажите ошибочное суждение</vt:lpstr>
      <vt:lpstr>3.Укажите ошибочное суждение</vt:lpstr>
      <vt:lpstr>4.Укажите ошибочное суждение</vt:lpstr>
      <vt:lpstr>5.Укажите ошибочное суждение</vt:lpstr>
      <vt:lpstr>6.Укажите ошибочное суждение</vt:lpstr>
      <vt:lpstr>7.Укажите ошибочное суждение</vt:lpstr>
      <vt:lpstr>8.Укажите ошибочное суждение</vt:lpstr>
      <vt:lpstr>9.Укажите ошибочное суждение</vt:lpstr>
      <vt:lpstr>10.Укажите ошибочное суждение</vt:lpstr>
      <vt:lpstr>11.Укажите ошибочное суждение</vt:lpstr>
      <vt:lpstr>12.Укажите ошибочное суждение</vt:lpstr>
      <vt:lpstr>13.Укажите ошибочное суждение</vt:lpstr>
      <vt:lpstr>14.Укажите ошибочное суждение</vt:lpstr>
      <vt:lpstr>15.Укажите ошибочное суждение</vt:lpstr>
      <vt:lpstr>16.Укажите ошибочное суждение</vt:lpstr>
      <vt:lpstr>17.Укажите ошибочное суждение</vt:lpstr>
      <vt:lpstr>18.Укажите ошибочное суждение</vt:lpstr>
      <vt:lpstr>19.Укажите ошибочное суждение</vt:lpstr>
      <vt:lpstr>20.Укажите ошибочное суждение</vt:lpstr>
      <vt:lpstr>Использованная литература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</dc:creator>
  <cp:lastModifiedBy>123</cp:lastModifiedBy>
  <cp:revision>13</cp:revision>
  <dcterms:created xsi:type="dcterms:W3CDTF">2013-02-27T14:50:55Z</dcterms:created>
  <dcterms:modified xsi:type="dcterms:W3CDTF">2013-03-10T18:49:28Z</dcterms:modified>
</cp:coreProperties>
</file>