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BEDCA0-A628-4B25-88BE-8089BA430CE5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4ACB48-3EBB-4239-9443-C9BD5A4F43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«А действие стремится  к результату»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Постоянные  и непостоянные признаки глагола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i="1" dirty="0" smtClean="0"/>
              <a:t>« Глагол придает речи жизнь – присутствием своим животворит отдельные слова,»- писал Н. Греч.</a:t>
            </a:r>
            <a:endParaRPr lang="ru-RU" sz="48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Зарядка для мозгов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>
              <a:buNone/>
            </a:pPr>
            <a:r>
              <a:rPr lang="ru-RU" sz="4000" b="1" dirty="0" smtClean="0"/>
              <a:t>“Кто что делает?”</a:t>
            </a:r>
          </a:p>
          <a:p>
            <a:r>
              <a:rPr lang="ru-RU" dirty="0" smtClean="0"/>
              <a:t>Повар -…, врач - ….., учитель - …, ученик - …, баянист - …, художник - …, портниха - …, продавец - …, пекарь - .., ветер - …, гром - …, молния - .., трава - .., дождь - …, огонь - …, солнце - .., вода - ..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Вопросы:</a:t>
            </a:r>
            <a:endParaRPr lang="ru-RU" dirty="0" smtClean="0"/>
          </a:p>
          <a:p>
            <a:r>
              <a:rPr lang="ru-RU" dirty="0" smtClean="0"/>
              <a:t>1. На какие вопросы может отвечать глагол?</a:t>
            </a:r>
          </a:p>
          <a:p>
            <a:r>
              <a:rPr lang="ru-RU" dirty="0" smtClean="0"/>
              <a:t>2. Что обозначает глагол как часть речи?</a:t>
            </a:r>
          </a:p>
          <a:p>
            <a:r>
              <a:rPr lang="ru-RU" dirty="0" smtClean="0"/>
              <a:t>3. Какие морфологические признаки имеет глагол?</a:t>
            </a:r>
          </a:p>
          <a:p>
            <a:r>
              <a:rPr lang="ru-RU" dirty="0" smtClean="0"/>
              <a:t>4. Как он изменяется?</a:t>
            </a:r>
          </a:p>
          <a:p>
            <a:r>
              <a:rPr lang="ru-RU" dirty="0" smtClean="0"/>
              <a:t>5. Каким членом предложения обычно бывает?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Постоянные признаки глагола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а) </a:t>
            </a:r>
            <a:r>
              <a:rPr lang="ru-RU" i="1" dirty="0" smtClean="0"/>
              <a:t>вид</a:t>
            </a:r>
            <a:r>
              <a:rPr lang="ru-RU" dirty="0" smtClean="0"/>
              <a:t>: совершенный (что сделать?); и несовершенный (что делать?)</a:t>
            </a:r>
          </a:p>
          <a:p>
            <a:r>
              <a:rPr lang="ru-RU" dirty="0" smtClean="0"/>
              <a:t>б) </a:t>
            </a:r>
            <a:r>
              <a:rPr lang="ru-RU" i="1" dirty="0" smtClean="0"/>
              <a:t>переходность </a:t>
            </a:r>
            <a:r>
              <a:rPr lang="ru-RU" dirty="0" smtClean="0"/>
              <a:t>и </a:t>
            </a:r>
            <a:r>
              <a:rPr lang="ru-RU" i="1" dirty="0" smtClean="0"/>
              <a:t>непереходность</a:t>
            </a:r>
            <a:r>
              <a:rPr lang="ru-RU" dirty="0" smtClean="0"/>
              <a:t> (переходные глаголы требуют прямого дополнения, непереходные глаголы не могут иметь при себе прямого дополнения);</a:t>
            </a:r>
          </a:p>
          <a:p>
            <a:r>
              <a:rPr lang="ru-RU" dirty="0" smtClean="0"/>
              <a:t>в) </a:t>
            </a:r>
            <a:r>
              <a:rPr lang="ru-RU" i="1" dirty="0" smtClean="0"/>
              <a:t>возвратность и невозвратность</a:t>
            </a:r>
            <a:r>
              <a:rPr lang="ru-RU" dirty="0" smtClean="0"/>
              <a:t> (возвратные глаголы образуются от непереходных глаголов с помощью суффикса –СЯ-СЬ;</a:t>
            </a:r>
          </a:p>
          <a:p>
            <a:r>
              <a:rPr lang="ru-RU" dirty="0" smtClean="0"/>
              <a:t>г) </a:t>
            </a:r>
            <a:r>
              <a:rPr lang="ru-RU" i="1" dirty="0" smtClean="0"/>
              <a:t>спряжение</a:t>
            </a:r>
            <a:r>
              <a:rPr lang="ru-RU" dirty="0" smtClean="0"/>
              <a:t> — это изменение глаголов по лицам и числам. Спряжение определяется по личным ударным окончаниям глагола. Если личные окончания глаголов безударные, то необходимо опираться на неопределенную форму глагола. (Ко второму спряжению относятся все глаголы на </a:t>
            </a:r>
            <a:r>
              <a:rPr lang="ru-RU" i="1" dirty="0" smtClean="0"/>
              <a:t>– </a:t>
            </a:r>
            <a:r>
              <a:rPr lang="ru-RU" i="1" dirty="0" err="1" smtClean="0"/>
              <a:t>ить</a:t>
            </a:r>
            <a:r>
              <a:rPr lang="ru-RU" dirty="0" smtClean="0"/>
              <a:t>, кроме брить, стелить; </a:t>
            </a:r>
            <a:r>
              <a:rPr lang="ru-RU" i="1" dirty="0" smtClean="0"/>
              <a:t>7 глаголов на</a:t>
            </a:r>
            <a:r>
              <a:rPr lang="ru-RU" dirty="0" smtClean="0"/>
              <a:t> – </a:t>
            </a:r>
            <a:r>
              <a:rPr lang="ru-RU" i="1" dirty="0" err="1" smtClean="0"/>
              <a:t>еть</a:t>
            </a:r>
            <a:r>
              <a:rPr lang="ru-RU" dirty="0" smtClean="0"/>
              <a:t> (смотреть, видеть, ненавидеть, зависеть, обидеть, терпеть, вертеть); 4 глагола на </a:t>
            </a:r>
            <a:r>
              <a:rPr lang="ru-RU" i="1" dirty="0" smtClean="0"/>
              <a:t>– </a:t>
            </a:r>
            <a:r>
              <a:rPr lang="ru-RU" i="1" dirty="0" err="1" smtClean="0"/>
              <a:t>ать</a:t>
            </a:r>
            <a:r>
              <a:rPr lang="ru-RU" dirty="0" smtClean="0"/>
              <a:t> (слышать, дышать, держать, гнать).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Непостоянные признаки глагола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а) </a:t>
            </a:r>
            <a:r>
              <a:rPr lang="ru-RU" i="1" dirty="0" smtClean="0"/>
              <a:t>наклонение</a:t>
            </a:r>
            <a:r>
              <a:rPr lang="ru-RU" dirty="0" smtClean="0"/>
              <a:t>: </a:t>
            </a:r>
            <a:r>
              <a:rPr lang="ru-RU" i="1" dirty="0" smtClean="0"/>
              <a:t>изъявительное</a:t>
            </a:r>
            <a:r>
              <a:rPr lang="ru-RU" dirty="0" smtClean="0"/>
              <a:t> (глаголы в изъявительном наклонении обозначают действия, которые реально происходили в прошлом, происходят в настоящем или будут происходить в будущем),</a:t>
            </a:r>
            <a:r>
              <a:rPr lang="ru-RU" i="1" dirty="0" smtClean="0"/>
              <a:t>условное</a:t>
            </a:r>
            <a:r>
              <a:rPr lang="ru-RU" dirty="0" smtClean="0"/>
              <a:t> (Форма условного наклонения глаголов образуется от основы неопределенной формы при помощи суффикса –</a:t>
            </a:r>
            <a:r>
              <a:rPr lang="ru-RU" i="1" dirty="0" smtClean="0"/>
              <a:t>л</a:t>
            </a:r>
            <a:r>
              <a:rPr lang="ru-RU" dirty="0" smtClean="0"/>
              <a:t> – и частицы бы; например, сделал бы, хотел бы…), </a:t>
            </a:r>
            <a:r>
              <a:rPr lang="ru-RU" i="1" dirty="0" smtClean="0"/>
              <a:t>повелительное</a:t>
            </a:r>
            <a:r>
              <a:rPr lang="ru-RU" dirty="0" smtClean="0"/>
              <a:t>(глаголы в повелительном наклонении, которые кто-то приказывает или просит выполнить; например, пиши, читай, учись…).;</a:t>
            </a:r>
          </a:p>
          <a:p>
            <a:r>
              <a:rPr lang="ru-RU" dirty="0" smtClean="0"/>
              <a:t>б)</a:t>
            </a:r>
            <a:r>
              <a:rPr lang="ru-RU" i="1" dirty="0" smtClean="0"/>
              <a:t> время</a:t>
            </a:r>
            <a:r>
              <a:rPr lang="ru-RU" dirty="0" smtClean="0"/>
              <a:t> (по временам изменяются только глаголы в изъявительном наклонении): </a:t>
            </a:r>
            <a:r>
              <a:rPr lang="ru-RU" i="1" dirty="0" smtClean="0"/>
              <a:t>настоящее</a:t>
            </a:r>
            <a:r>
              <a:rPr lang="ru-RU" dirty="0" smtClean="0"/>
              <a:t> (что делает? что делают?), </a:t>
            </a:r>
            <a:r>
              <a:rPr lang="ru-RU" i="1" dirty="0" smtClean="0"/>
              <a:t>прошедшее</a:t>
            </a:r>
            <a:r>
              <a:rPr lang="ru-RU" dirty="0" smtClean="0"/>
              <a:t> (что делал (</a:t>
            </a:r>
            <a:r>
              <a:rPr lang="ru-RU" dirty="0" err="1" smtClean="0"/>
              <a:t>а,о</a:t>
            </a:r>
            <a:r>
              <a:rPr lang="ru-RU" dirty="0" smtClean="0"/>
              <a:t>)?), </a:t>
            </a:r>
            <a:r>
              <a:rPr lang="ru-RU" i="1" dirty="0" smtClean="0"/>
              <a:t>будущее</a:t>
            </a:r>
            <a:r>
              <a:rPr lang="ru-RU" dirty="0" smtClean="0"/>
              <a:t> (что будет (</a:t>
            </a:r>
            <a:r>
              <a:rPr lang="ru-RU" dirty="0" err="1" smtClean="0"/>
              <a:t>ут</a:t>
            </a:r>
            <a:r>
              <a:rPr lang="ru-RU" dirty="0" smtClean="0"/>
              <a:t>) делать? что сделает (ют)?;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в) </a:t>
            </a:r>
            <a:r>
              <a:rPr lang="ru-RU" i="1" dirty="0" smtClean="0"/>
              <a:t>число:</a:t>
            </a:r>
            <a:r>
              <a:rPr lang="ru-RU" dirty="0" smtClean="0"/>
              <a:t> единственное и множественное;</a:t>
            </a:r>
          </a:p>
          <a:p>
            <a:r>
              <a:rPr lang="ru-RU" dirty="0" smtClean="0"/>
              <a:t>г) </a:t>
            </a:r>
            <a:r>
              <a:rPr lang="ru-RU" i="1" dirty="0" smtClean="0"/>
              <a:t>лицо</a:t>
            </a:r>
            <a:r>
              <a:rPr lang="ru-RU" dirty="0" smtClean="0"/>
              <a:t>: 1-е (Я — МЫ); 2 — е (ТЫ — ВЫ); 3 — е (ОН — ОНА — ОНО); однако, есть глаголы, для которых несвойственно изменение по лицам, и связано это с особенностями лексического значения этих глаголов. Такие глаголы называют действия, которые происходят сами по себе и называются безличными, то есть без лица. Они выражают: явления природы (морозит, вечереет); физические или психические состояния человека (лихорадит, знобит, нездоровится). Безличные глаголы в предложении всегда бывают сказуемыми, при них нет и не может быть подлежащего. (Смеркалось. Уж вечереет.)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</a:t>
            </a:r>
            <a:r>
              <a:rPr lang="ru-RU" i="1" dirty="0" smtClean="0"/>
              <a:t> род</a:t>
            </a:r>
            <a:r>
              <a:rPr lang="ru-RU" dirty="0" smtClean="0"/>
              <a:t> (только у глаголов прошедшего времени единственного числа)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Вопросы:</a:t>
            </a:r>
            <a:endParaRPr lang="ru-RU" dirty="0" smtClean="0"/>
          </a:p>
          <a:p>
            <a:r>
              <a:rPr lang="ru-RU" dirty="0" smtClean="0"/>
              <a:t>1.Что из того, что вы прочитали вам было уже знакомо? </a:t>
            </a:r>
            <a:endParaRPr lang="ru-RU" dirty="0" smtClean="0"/>
          </a:p>
          <a:p>
            <a:r>
              <a:rPr lang="ru-RU" dirty="0" smtClean="0"/>
              <a:t>Что </a:t>
            </a:r>
            <a:r>
              <a:rPr lang="ru-RU" dirty="0" smtClean="0"/>
              <a:t>оказалось новым?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 smtClean="0"/>
              <a:t>чем вы не согласны? </a:t>
            </a:r>
            <a:endParaRPr lang="ru-RU" dirty="0" smtClean="0"/>
          </a:p>
          <a:p>
            <a:r>
              <a:rPr lang="ru-RU" dirty="0" smtClean="0"/>
              <a:t>Что </a:t>
            </a:r>
            <a:r>
              <a:rPr lang="ru-RU" dirty="0" smtClean="0"/>
              <a:t>вызвало сомнение? </a:t>
            </a:r>
            <a:endParaRPr lang="ru-RU" smtClean="0"/>
          </a:p>
          <a:p>
            <a:r>
              <a:rPr lang="ru-RU" smtClean="0"/>
              <a:t>Почему</a:t>
            </a:r>
            <a:r>
              <a:rPr lang="ru-RU" dirty="0" smtClean="0"/>
              <a:t>? Докажите свою точку зрения.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</TotalTime>
  <Words>176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«А действие стремится  к результату» </vt:lpstr>
      <vt:lpstr>Слайд 2</vt:lpstr>
      <vt:lpstr>Зарядка для мозгов</vt:lpstr>
      <vt:lpstr>Слайд 4</vt:lpstr>
      <vt:lpstr>Постоянные признаки глагола</vt:lpstr>
      <vt:lpstr>Непостоянные признаки глагола</vt:lpstr>
      <vt:lpstr>Слайд 7</vt:lpstr>
      <vt:lpstr>Слайд 8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 действие стремится  к результату» </dc:title>
  <dc:creator>учитель</dc:creator>
  <cp:lastModifiedBy>учитель</cp:lastModifiedBy>
  <cp:revision>2</cp:revision>
  <dcterms:created xsi:type="dcterms:W3CDTF">2013-03-29T09:37:12Z</dcterms:created>
  <dcterms:modified xsi:type="dcterms:W3CDTF">2013-03-29T09:53:02Z</dcterms:modified>
</cp:coreProperties>
</file>