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54" autoAdjust="0"/>
    <p:restoredTop sz="86381" autoAdjust="0"/>
  </p:normalViewPr>
  <p:slideViewPr>
    <p:cSldViewPr>
      <p:cViewPr varScale="1">
        <p:scale>
          <a:sx n="87" d="100"/>
          <a:sy n="87" d="100"/>
        </p:scale>
        <p:origin x="-24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216B9-F11D-4EB7-9DE9-AC884C06CC7F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0D55E2-D422-4EF9-983E-44CFC0526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D55E2-D422-4EF9-983E-44CFC052677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EBB8-895B-44FF-983D-F504B89B72A8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1CC5-A14D-4B8E-991F-E194D5C26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EBB8-895B-44FF-983D-F504B89B72A8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1CC5-A14D-4B8E-991F-E194D5C26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EBB8-895B-44FF-983D-F504B89B72A8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1CC5-A14D-4B8E-991F-E194D5C26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EBB8-895B-44FF-983D-F504B89B72A8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1CC5-A14D-4B8E-991F-E194D5C26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EBB8-895B-44FF-983D-F504B89B72A8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1CC5-A14D-4B8E-991F-E194D5C26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EBB8-895B-44FF-983D-F504B89B72A8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1CC5-A14D-4B8E-991F-E194D5C26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EBB8-895B-44FF-983D-F504B89B72A8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1CC5-A14D-4B8E-991F-E194D5C26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EBB8-895B-44FF-983D-F504B89B72A8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1CC5-A14D-4B8E-991F-E194D5C26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EBB8-895B-44FF-983D-F504B89B72A8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1CC5-A14D-4B8E-991F-E194D5C26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EBB8-895B-44FF-983D-F504B89B72A8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1CC5-A14D-4B8E-991F-E194D5C26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EBB8-895B-44FF-983D-F504B89B72A8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1CC5-A14D-4B8E-991F-E194D5C26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5EBB8-895B-44FF-983D-F504B89B72A8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21CC5-A14D-4B8E-991F-E194D5C26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304801"/>
            <a:ext cx="8077200" cy="685799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 smtClean="0">
                <a:solidFill>
                  <a:srgbClr val="FF0000"/>
                </a:solidFill>
              </a:rPr>
              <a:t>Знаки препинания в бессоюзном предложении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3400" y="990599"/>
          <a:ext cx="8077200" cy="5633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5410200"/>
                <a:gridCol w="1905000"/>
              </a:tblGrid>
              <a:tr h="754393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Знак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Значение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Проверка</a:t>
                      </a:r>
                      <a:endParaRPr lang="ru-RU" sz="2000" b="1" dirty="0"/>
                    </a:p>
                  </a:txBody>
                  <a:tcPr/>
                </a:tc>
              </a:tr>
              <a:tr h="754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 Roman" pitchFamily="2" charset="0"/>
                          <a:ea typeface="Calibri"/>
                          <a:cs typeface="Times New Roman"/>
                        </a:rPr>
                        <a:t>,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 Roman" pitchFamily="2" charset="0"/>
                          <a:ea typeface="Calibri"/>
                          <a:cs typeface="Times New Roman"/>
                        </a:rPr>
                        <a:t>Интонация перечисления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 Roman" pitchFamily="2" charset="0"/>
                          <a:ea typeface="Calibri"/>
                          <a:cs typeface="Times New Roman"/>
                        </a:rPr>
                        <a:t>Союз И</a:t>
                      </a:r>
                    </a:p>
                  </a:txBody>
                  <a:tcPr marL="68580" marR="68580" marT="0" marB="0"/>
                </a:tc>
              </a:tr>
              <a:tr h="754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 Roman" pitchFamily="2" charset="0"/>
                          <a:ea typeface="Calibri"/>
                          <a:cs typeface="Times New Roman"/>
                        </a:rPr>
                        <a:t>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 Roman" pitchFamily="2" charset="0"/>
                          <a:ea typeface="Calibri"/>
                          <a:cs typeface="Times New Roman"/>
                        </a:rPr>
                        <a:t>Части </a:t>
                      </a:r>
                      <a:r>
                        <a:rPr lang="ru-RU" sz="2000" b="1" dirty="0" smtClean="0">
                          <a:latin typeface="Time Roman" pitchFamily="2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latin typeface="Time Roman" pitchFamily="2" charset="0"/>
                          <a:ea typeface="Calibri"/>
                          <a:cs typeface="Times New Roman"/>
                        </a:rPr>
                        <a:t>слабо связаны, предложения </a:t>
                      </a:r>
                      <a:r>
                        <a:rPr lang="ru-RU" sz="2000" b="1" dirty="0" smtClean="0">
                          <a:latin typeface="Time Roman" pitchFamily="2" charset="0"/>
                          <a:ea typeface="Calibri"/>
                          <a:cs typeface="Times New Roman"/>
                        </a:rPr>
                        <a:t>распространены</a:t>
                      </a:r>
                      <a:endParaRPr lang="ru-RU" sz="2000" b="1" dirty="0">
                        <a:latin typeface="Time Roman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 Roman" pitchFamily="2" charset="0"/>
                          <a:ea typeface="Calibri"/>
                          <a:cs typeface="Times New Roman"/>
                        </a:rPr>
                        <a:t>Союз И</a:t>
                      </a:r>
                    </a:p>
                  </a:txBody>
                  <a:tcPr marL="68580" marR="68580" marT="0" marB="0"/>
                </a:tc>
              </a:tr>
              <a:tr h="754393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 Roman" pitchFamily="2" charset="0"/>
                          <a:ea typeface="Calibri"/>
                          <a:cs typeface="Times New Roman"/>
                        </a:rPr>
                        <a:t>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 Roman" pitchFamily="2" charset="0"/>
                          <a:ea typeface="Calibri"/>
                          <a:cs typeface="Times New Roman"/>
                        </a:rPr>
                        <a:t>1)Вторая</a:t>
                      </a:r>
                      <a:r>
                        <a:rPr lang="ru-RU" sz="2000" b="1" baseline="0" dirty="0" smtClean="0">
                          <a:latin typeface="Time Roman" pitchFamily="2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 smtClean="0">
                          <a:latin typeface="Time Roman" pitchFamily="2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latin typeface="Time Roman" pitchFamily="2" charset="0"/>
                          <a:ea typeface="Calibri"/>
                          <a:cs typeface="Times New Roman"/>
                        </a:rPr>
                        <a:t>часть разъясняет и раскрывает содержание первой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 Roman" pitchFamily="2" charset="0"/>
                          <a:ea typeface="Calibri"/>
                          <a:cs typeface="Times New Roman"/>
                        </a:rPr>
                        <a:t>А именно</a:t>
                      </a:r>
                    </a:p>
                  </a:txBody>
                  <a:tcPr marL="68580" marR="68580" marT="0" marB="0"/>
                </a:tc>
              </a:tr>
              <a:tr h="7543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 Roman" pitchFamily="2" charset="0"/>
                          <a:ea typeface="Calibri"/>
                          <a:cs typeface="Times New Roman"/>
                        </a:rPr>
                        <a:t>2)В </a:t>
                      </a:r>
                      <a:r>
                        <a:rPr lang="ru-RU" sz="2000" b="1" dirty="0">
                          <a:latin typeface="Time Roman" pitchFamily="2" charset="0"/>
                          <a:ea typeface="Calibri"/>
                          <a:cs typeface="Times New Roman"/>
                        </a:rPr>
                        <a:t>первой части есть  глаголы </a:t>
                      </a:r>
                      <a:r>
                        <a:rPr lang="ru-RU" sz="2000" b="1" i="1" dirty="0">
                          <a:latin typeface="Time Roman" pitchFamily="2" charset="0"/>
                          <a:ea typeface="Calibri"/>
                          <a:cs typeface="Times New Roman"/>
                        </a:rPr>
                        <a:t>видеть, слышать, знать, чувствовать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 Roman" pitchFamily="2" charset="0"/>
                          <a:ea typeface="Calibri"/>
                          <a:cs typeface="Times New Roman"/>
                        </a:rPr>
                        <a:t>Что</a:t>
                      </a:r>
                    </a:p>
                  </a:txBody>
                  <a:tcPr marL="68580" marR="68580" marT="0" marB="0"/>
                </a:tc>
              </a:tr>
              <a:tr h="11070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 Roman" pitchFamily="2" charset="0"/>
                          <a:ea typeface="Calibri"/>
                          <a:cs typeface="Times New Roman"/>
                        </a:rPr>
                        <a:t>3)Во </a:t>
                      </a:r>
                      <a:r>
                        <a:rPr lang="ru-RU" sz="2000" b="1" dirty="0">
                          <a:latin typeface="Time Roman" pitchFamily="2" charset="0"/>
                          <a:ea typeface="Calibri"/>
                          <a:cs typeface="Times New Roman"/>
                        </a:rPr>
                        <a:t>второй части указывается основание, причина того, о чем говорится в первой части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 Roman" pitchFamily="2" charset="0"/>
                          <a:ea typeface="Calibri"/>
                          <a:cs typeface="Times New Roman"/>
                        </a:rPr>
                        <a:t>Потому что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 Roman" pitchFamily="2" charset="0"/>
                          <a:ea typeface="Calibri"/>
                          <a:cs typeface="Times New Roman"/>
                        </a:rPr>
                        <a:t>Так как</a:t>
                      </a:r>
                    </a:p>
                  </a:txBody>
                  <a:tcPr marL="68580" marR="68580" marT="0" marB="0"/>
                </a:tc>
              </a:tr>
              <a:tr h="7543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 Roman" pitchFamily="2" charset="0"/>
                          <a:ea typeface="Calibri"/>
                          <a:cs typeface="Times New Roman"/>
                        </a:rPr>
                        <a:t>4)Вторая </a:t>
                      </a:r>
                      <a:r>
                        <a:rPr lang="ru-RU" sz="2000" b="1" dirty="0">
                          <a:latin typeface="Time Roman" pitchFamily="2" charset="0"/>
                          <a:ea typeface="Calibri"/>
                          <a:cs typeface="Times New Roman"/>
                        </a:rPr>
                        <a:t>часть представляет вопрос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 Roman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04800"/>
          <a:ext cx="8229600" cy="6421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5257800"/>
                <a:gridCol w="2133600"/>
              </a:tblGrid>
              <a:tr h="770427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 Roman" pitchFamily="2" charset="0"/>
                        </a:rPr>
                        <a:t>Знак</a:t>
                      </a:r>
                      <a:endParaRPr lang="ru-RU" sz="2400" b="1" dirty="0">
                        <a:latin typeface="Time Rom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 Roman" pitchFamily="2" charset="0"/>
                        </a:rPr>
                        <a:t>Значение</a:t>
                      </a:r>
                      <a:endParaRPr lang="ru-RU" sz="2400" b="1" dirty="0">
                        <a:latin typeface="Time Rom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 Roman" pitchFamily="2" charset="0"/>
                        </a:rPr>
                        <a:t>Проверка</a:t>
                      </a:r>
                      <a:endParaRPr lang="ru-RU" sz="2400" b="1" dirty="0">
                        <a:latin typeface="Time Roman" pitchFamily="2" charset="0"/>
                      </a:endParaRPr>
                    </a:p>
                  </a:txBody>
                  <a:tcPr/>
                </a:tc>
              </a:tr>
              <a:tr h="722275"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 Roman" pitchFamily="2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 Roman" pitchFamily="2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 Roman" pitchFamily="2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 Roman" pitchFamily="2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 Roman" pitchFamily="2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 Roman" pitchFamily="2" charset="0"/>
                          <a:ea typeface="Calibri"/>
                          <a:cs typeface="Times New Roman"/>
                        </a:rPr>
                        <a:t>-</a:t>
                      </a:r>
                      <a:endParaRPr lang="ru-RU" sz="2400" b="1" dirty="0">
                        <a:latin typeface="Time Roman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 Roman" pitchFamily="2" charset="0"/>
                          <a:ea typeface="Calibri"/>
                          <a:cs typeface="Times New Roman"/>
                        </a:rPr>
                        <a:t>1) неожиданное присоединение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 Roman" pitchFamily="2" charset="0"/>
                          <a:ea typeface="Calibri"/>
                          <a:cs typeface="Times New Roman"/>
                        </a:rPr>
                        <a:t>И</a:t>
                      </a:r>
                    </a:p>
                  </a:txBody>
                  <a:tcPr marL="68580" marR="68580" marT="0" marB="0"/>
                </a:tc>
              </a:tr>
              <a:tr h="8121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 Roman" pitchFamily="2" charset="0"/>
                          <a:ea typeface="Calibri"/>
                          <a:cs typeface="Times New Roman"/>
                        </a:rPr>
                        <a:t>2) вторая часть содержит противопоставление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 Roman" pitchFamily="2" charset="0"/>
                          <a:ea typeface="Calibri"/>
                          <a:cs typeface="Times New Roman"/>
                        </a:rPr>
                        <a:t>А, но</a:t>
                      </a:r>
                    </a:p>
                  </a:txBody>
                  <a:tcPr marL="68580" marR="68580" marT="0" marB="0"/>
                </a:tc>
              </a:tr>
              <a:tr h="722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 Roman" pitchFamily="2" charset="0"/>
                          <a:ea typeface="Calibri"/>
                          <a:cs typeface="Times New Roman"/>
                        </a:rPr>
                        <a:t>3) </a:t>
                      </a:r>
                      <a:r>
                        <a:rPr lang="ru-RU" sz="2400" b="1" dirty="0" smtClean="0">
                          <a:latin typeface="Time Roman" pitchFamily="2" charset="0"/>
                          <a:ea typeface="Calibri"/>
                          <a:cs typeface="Times New Roman"/>
                        </a:rPr>
                        <a:t>вторая </a:t>
                      </a:r>
                      <a:r>
                        <a:rPr lang="ru-RU" sz="2400" b="1" dirty="0">
                          <a:latin typeface="Time Roman" pitchFamily="2" charset="0"/>
                          <a:ea typeface="Calibri"/>
                          <a:cs typeface="Times New Roman"/>
                        </a:rPr>
                        <a:t>часть – следствие, вывод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 Roman" pitchFamily="2" charset="0"/>
                          <a:ea typeface="Calibri"/>
                          <a:cs typeface="Times New Roman"/>
                        </a:rPr>
                        <a:t>Поэтому</a:t>
                      </a:r>
                    </a:p>
                  </a:txBody>
                  <a:tcPr marL="68580" marR="68580" marT="0" marB="0"/>
                </a:tc>
              </a:tr>
              <a:tr h="8121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 Roman" pitchFamily="2" charset="0"/>
                          <a:ea typeface="Calibri"/>
                          <a:cs typeface="Times New Roman"/>
                        </a:rPr>
                        <a:t>4) первая часть указывает на время или условие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 Roman" pitchFamily="2" charset="0"/>
                          <a:ea typeface="Calibri"/>
                          <a:cs typeface="Times New Roman"/>
                        </a:rPr>
                        <a:t>Когда, если</a:t>
                      </a:r>
                    </a:p>
                  </a:txBody>
                  <a:tcPr marL="68580" marR="68580" marT="0" marB="0"/>
                </a:tc>
              </a:tr>
              <a:tr h="722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 Roman" pitchFamily="2" charset="0"/>
                          <a:ea typeface="Calibri"/>
                          <a:cs typeface="Times New Roman"/>
                        </a:rPr>
                        <a:t>5) </a:t>
                      </a:r>
                      <a:r>
                        <a:rPr lang="ru-RU" sz="2400" b="1" dirty="0" smtClean="0">
                          <a:latin typeface="Time Roman" pitchFamily="2" charset="0"/>
                          <a:ea typeface="Calibri"/>
                          <a:cs typeface="Times New Roman"/>
                        </a:rPr>
                        <a:t>Вторая</a:t>
                      </a:r>
                      <a:r>
                        <a:rPr lang="ru-RU" sz="2400" b="1" baseline="0" dirty="0" smtClean="0">
                          <a:latin typeface="Time Roman" pitchFamily="2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dirty="0" smtClean="0">
                          <a:latin typeface="Time Roman" pitchFamily="2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dirty="0">
                          <a:latin typeface="Time Roman" pitchFamily="2" charset="0"/>
                          <a:ea typeface="Calibri"/>
                          <a:cs typeface="Times New Roman"/>
                        </a:rPr>
                        <a:t>часть – сравнение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 Roman" pitchFamily="2" charset="0"/>
                          <a:ea typeface="Calibri"/>
                          <a:cs typeface="Times New Roman"/>
                        </a:rPr>
                        <a:t>Будто, как, словно, что</a:t>
                      </a:r>
                    </a:p>
                  </a:txBody>
                  <a:tcPr marL="68580" marR="68580" marT="0" marB="0"/>
                </a:tc>
              </a:tr>
              <a:tr h="722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 Roman" pitchFamily="2" charset="0"/>
                          <a:ea typeface="Calibri"/>
                          <a:cs typeface="Times New Roman"/>
                        </a:rPr>
                        <a:t>6) </a:t>
                      </a:r>
                      <a:r>
                        <a:rPr lang="ru-RU" sz="2400" b="1" dirty="0" smtClean="0">
                          <a:latin typeface="Time Roman" pitchFamily="2" charset="0"/>
                          <a:ea typeface="Calibri"/>
                          <a:cs typeface="Times New Roman"/>
                        </a:rPr>
                        <a:t>Вторая</a:t>
                      </a:r>
                      <a:r>
                        <a:rPr lang="ru-RU" sz="2400" b="1" baseline="0" dirty="0" smtClean="0">
                          <a:latin typeface="Time Roman" pitchFamily="2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dirty="0" smtClean="0">
                          <a:latin typeface="Time Roman" pitchFamily="2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dirty="0">
                          <a:latin typeface="Time Roman" pitchFamily="2" charset="0"/>
                          <a:ea typeface="Calibri"/>
                          <a:cs typeface="Times New Roman"/>
                        </a:rPr>
                        <a:t>часть имеет изъяснительное значение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 Roman" pitchFamily="2" charset="0"/>
                          <a:ea typeface="Calibri"/>
                          <a:cs typeface="Times New Roman"/>
                        </a:rPr>
                        <a:t>Что</a:t>
                      </a:r>
                    </a:p>
                  </a:txBody>
                  <a:tcPr marL="68580" marR="68580" marT="0" marB="0"/>
                </a:tc>
              </a:tr>
              <a:tr h="8121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 Roman" pitchFamily="2" charset="0"/>
                          <a:ea typeface="Calibri"/>
                          <a:cs typeface="Times New Roman"/>
                        </a:rPr>
                        <a:t>7) </a:t>
                      </a:r>
                      <a:r>
                        <a:rPr lang="ru-RU" sz="2400" b="1" dirty="0" smtClean="0">
                          <a:latin typeface="Time Roman" pitchFamily="2" charset="0"/>
                          <a:ea typeface="Calibri"/>
                          <a:cs typeface="Times New Roman"/>
                        </a:rPr>
                        <a:t>Вторая</a:t>
                      </a:r>
                      <a:r>
                        <a:rPr lang="ru-RU" sz="2400" b="1" baseline="0" dirty="0" smtClean="0">
                          <a:latin typeface="Time Roman" pitchFamily="2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dirty="0" smtClean="0">
                          <a:latin typeface="Time Roman" pitchFamily="2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dirty="0">
                          <a:latin typeface="Time Roman" pitchFamily="2" charset="0"/>
                          <a:ea typeface="Calibri"/>
                          <a:cs typeface="Times New Roman"/>
                        </a:rPr>
                        <a:t>часть – присоединительное предложение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 Roman" pitchFamily="2" charset="0"/>
                          <a:ea typeface="Calibri"/>
                          <a:cs typeface="Times New Roman"/>
                        </a:rPr>
                        <a:t>это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i="1" smtClean="0">
                <a:solidFill>
                  <a:srgbClr val="FF0000"/>
                </a:solidFill>
              </a:rPr>
              <a:t>   «</a:t>
            </a:r>
            <a:r>
              <a:rPr lang="ru-RU" sz="3600" b="1" i="1" dirty="0" smtClean="0">
                <a:solidFill>
                  <a:srgbClr val="FF0000"/>
                </a:solidFill>
              </a:rPr>
              <a:t>Какой знак препинания следует ставить в бессоюзном предложении, если вторая часть представляет вопрос?»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Домашнее задание: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Параграф 98. Выучить.</a:t>
            </a:r>
          </a:p>
          <a:p>
            <a:pPr marL="514350" indent="-514350">
              <a:buAutoNum type="arabicPeriod"/>
            </a:pPr>
            <a:r>
              <a:rPr lang="ru-RU" b="1" u="sng" dirty="0" smtClean="0">
                <a:solidFill>
                  <a:srgbClr val="FF0000"/>
                </a:solidFill>
              </a:rPr>
              <a:t>На выбор: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- № 487 (По узкой тропинке…)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- Выписать из «Тихого Дона» три бессоюзных предложения, сделать их разбор, составить схемы.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b="1" dirty="0" smtClean="0"/>
              <a:t>Я воспользуюсь составленной таблицей в работе с Б/С предложениями.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Я вспомнил(а) и систематизировал(а) знания о б/с предложениях.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Я сумею выполнить Д/З самостоятельно.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Microsoft Office PowerPoint</Application>
  <PresentationFormat>Экран (4:3)</PresentationFormat>
  <Paragraphs>52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Знаки препинания в бессоюзном предложении</vt:lpstr>
      <vt:lpstr>Слайд 2</vt:lpstr>
      <vt:lpstr>Слайд 3</vt:lpstr>
      <vt:lpstr>Домашнее задание:</vt:lpstr>
      <vt:lpstr>Слайд 5</vt:lpstr>
    </vt:vector>
  </TitlesOfParts>
  <Company>RUSSIA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Знаки препинания в бессоюзном предложении</dc:title>
  <dc:creator>Customer</dc:creator>
  <cp:lastModifiedBy>Customer</cp:lastModifiedBy>
  <cp:revision>8</cp:revision>
  <dcterms:created xsi:type="dcterms:W3CDTF">2013-03-01T15:07:58Z</dcterms:created>
  <dcterms:modified xsi:type="dcterms:W3CDTF">2013-03-04T12:29:54Z</dcterms:modified>
</cp:coreProperties>
</file>