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8" r:id="rId3"/>
    <p:sldId id="259" r:id="rId4"/>
    <p:sldId id="261" r:id="rId5"/>
    <p:sldId id="262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800080"/>
    <a:srgbClr val="007434"/>
    <a:srgbClr val="FF0066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B8345-CEC9-4C03-ABAC-ED06FBDAB9A5}" type="datetimeFigureOut">
              <a:rPr lang="ru-RU" smtClean="0"/>
              <a:t>26.03.2013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FC010-EBD1-43B8-979D-D567C778FB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670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B8345-CEC9-4C03-ABAC-ED06FBDAB9A5}" type="datetimeFigureOut">
              <a:rPr lang="ru-RU" smtClean="0"/>
              <a:t>26.03.2013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FC010-EBD1-43B8-979D-D567C778FB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4171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B8345-CEC9-4C03-ABAC-ED06FBDAB9A5}" type="datetimeFigureOut">
              <a:rPr lang="ru-RU" smtClean="0"/>
              <a:t>26.03.2013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FC010-EBD1-43B8-979D-D567C778FB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3364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B8345-CEC9-4C03-ABAC-ED06FBDAB9A5}" type="datetimeFigureOut">
              <a:rPr lang="ru-RU" smtClean="0"/>
              <a:t>26.03.2013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FC010-EBD1-43B8-979D-D567C778FB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9842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B8345-CEC9-4C03-ABAC-ED06FBDAB9A5}" type="datetimeFigureOut">
              <a:rPr lang="ru-RU" smtClean="0"/>
              <a:t>26.03.2013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FC010-EBD1-43B8-979D-D567C778FB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8347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B8345-CEC9-4C03-ABAC-ED06FBDAB9A5}" type="datetimeFigureOut">
              <a:rPr lang="ru-RU" smtClean="0"/>
              <a:t>26.03.2013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FC010-EBD1-43B8-979D-D567C778FB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7505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B8345-CEC9-4C03-ABAC-ED06FBDAB9A5}" type="datetimeFigureOut">
              <a:rPr lang="ru-RU" smtClean="0"/>
              <a:t>26.03.2013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FC010-EBD1-43B8-979D-D567C778FB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1736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B8345-CEC9-4C03-ABAC-ED06FBDAB9A5}" type="datetimeFigureOut">
              <a:rPr lang="ru-RU" smtClean="0"/>
              <a:t>26.03.2013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FC010-EBD1-43B8-979D-D567C778FB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5656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B8345-CEC9-4C03-ABAC-ED06FBDAB9A5}" type="datetimeFigureOut">
              <a:rPr lang="ru-RU" smtClean="0"/>
              <a:t>26.03.2013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FC010-EBD1-43B8-979D-D567C778FB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3559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B8345-CEC9-4C03-ABAC-ED06FBDAB9A5}" type="datetimeFigureOut">
              <a:rPr lang="ru-RU" smtClean="0"/>
              <a:t>26.03.2013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FC010-EBD1-43B8-979D-D567C778FB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8932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B8345-CEC9-4C03-ABAC-ED06FBDAB9A5}" type="datetimeFigureOut">
              <a:rPr lang="ru-RU" smtClean="0"/>
              <a:t>26.03.2013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FC010-EBD1-43B8-979D-D567C778FB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7219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0B8345-CEC9-4C03-ABAC-ED06FBDAB9A5}" type="datetimeFigureOut">
              <a:rPr lang="ru-RU" smtClean="0"/>
              <a:t>26.03.2013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FC010-EBD1-43B8-979D-D567C778FB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4967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images.yandex.ru/#!/yandsearch?source=wiz&amp;uinfo=sw-1212-sh-571-fw-987-fh-448-pd-1&amp;p=1&amp;text=&#1082;&#1072;&#1088;&#1090;&#1080;&#1085;&#1082;&#1080; &#1086; &#1096;&#1082;&#1086;&#1083;&#1077;&amp;noreask=1&amp;pos=51&amp;rpt=simage&amp;lr=213&amp;img_url=http%3A%2F%2Fwww.koipkro.kostroma.ru%2FBuyR%2FChBor%2Fych%2F13%2Fucheniki_w450_h468.jpg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170827"/>
              </p:ext>
            </p:extLst>
          </p:nvPr>
        </p:nvGraphicFramePr>
        <p:xfrm>
          <a:off x="251520" y="596270"/>
          <a:ext cx="8712968" cy="6093197"/>
        </p:xfrm>
        <a:graphic>
          <a:graphicData uri="http://schemas.openxmlformats.org/drawingml/2006/table">
            <a:tbl>
              <a:tblPr firstRow="1" firstCol="1" bandRow="1"/>
              <a:tblGrid>
                <a:gridCol w="2141566"/>
                <a:gridCol w="2142461"/>
                <a:gridCol w="2142461"/>
                <a:gridCol w="2286480"/>
              </a:tblGrid>
              <a:tr h="14488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Часть речи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11" marR="65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Что обозначает?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11" marR="65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 какие вопросы отвечает? </a:t>
                      </a:r>
                      <a:endParaRPr lang="ru-RU" sz="2000" b="1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Как </a:t>
                      </a:r>
                      <a:r>
                        <a:rPr lang="ru-RU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изменяется?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11" marR="65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Каким членом предложения чаще всего является?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11" marR="65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0333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600" b="1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1.Имя существительное</a:t>
                      </a:r>
                      <a:endParaRPr lang="ru-RU" sz="3600" b="1" dirty="0" smtClean="0">
                        <a:solidFill>
                          <a:srgbClr val="0000FF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600" b="1" dirty="0">
                        <a:solidFill>
                          <a:srgbClr val="0000F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11" marR="65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>
                          <a:solidFill>
                            <a:srgbClr val="007434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Предмет</a:t>
                      </a:r>
                      <a:endParaRPr lang="ru-RU" sz="3600" b="1" dirty="0">
                        <a:solidFill>
                          <a:srgbClr val="00743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11" marR="65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Кто? Что</a:t>
                      </a:r>
                      <a:r>
                        <a:rPr lang="ru-RU" sz="32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?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2400" b="1" i="1" dirty="0">
                          <a:solidFill>
                            <a:srgbClr val="FF0066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 числам:</a:t>
                      </a:r>
                      <a:endParaRPr lang="ru-RU" sz="2400" b="1" i="1" dirty="0">
                        <a:solidFill>
                          <a:srgbClr val="FF0066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ед. ч.</a:t>
                      </a:r>
                      <a:endParaRPr lang="ru-RU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мн. ч.</a:t>
                      </a:r>
                      <a:endParaRPr lang="ru-RU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2400" b="1" i="1" dirty="0">
                          <a:solidFill>
                            <a:srgbClr val="FF0066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 родам:</a:t>
                      </a:r>
                      <a:endParaRPr lang="ru-RU" sz="2400" b="1" i="1" dirty="0">
                        <a:solidFill>
                          <a:srgbClr val="FF0066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ru-RU" sz="24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м.р</a:t>
                      </a:r>
                      <a:r>
                        <a:rPr lang="ru-RU" sz="2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ru-RU" sz="24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ж.р</a:t>
                      </a:r>
                      <a:r>
                        <a:rPr lang="ru-RU" sz="2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ru-RU" sz="24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ср.р</a:t>
                      </a:r>
                      <a:r>
                        <a:rPr lang="ru-RU" sz="2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2000" b="1" i="1" dirty="0">
                          <a:solidFill>
                            <a:srgbClr val="FF0066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 падежам</a:t>
                      </a:r>
                      <a:endParaRPr lang="ru-RU" sz="2000" b="1" i="1" dirty="0">
                        <a:solidFill>
                          <a:srgbClr val="FF0066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solidFill>
                            <a:srgbClr val="FF0066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(6 падежей)</a:t>
                      </a:r>
                      <a:endParaRPr lang="ru-RU" sz="2000" b="1" i="1" dirty="0">
                        <a:solidFill>
                          <a:srgbClr val="FF0066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11" marR="65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660033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 именительном падеже </a:t>
                      </a:r>
                      <a:r>
                        <a:rPr lang="ru-RU" sz="24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подлежащим</a:t>
                      </a:r>
                      <a:r>
                        <a:rPr lang="ru-RU" sz="2400" b="1" dirty="0" smtClean="0">
                          <a:solidFill>
                            <a:srgbClr val="660033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baseline="0" dirty="0" smtClean="0">
                          <a:solidFill>
                            <a:srgbClr val="660033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 в</a:t>
                      </a:r>
                      <a:r>
                        <a:rPr lang="ru-RU" sz="2400" b="1" dirty="0" smtClean="0">
                          <a:solidFill>
                            <a:srgbClr val="660033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косвенных падежах </a:t>
                      </a:r>
                      <a:r>
                        <a:rPr lang="ru-RU" sz="24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дополнением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11" marR="65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660184" y="-12749"/>
            <a:ext cx="26247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i="1" u="sng" dirty="0">
                <a:solidFill>
                  <a:srgbClr val="007434"/>
                </a:solidFill>
                <a:uFill>
                  <a:solidFill>
                    <a:srgbClr val="007434"/>
                  </a:solidFill>
                </a:uFill>
                <a:latin typeface="Times New Roman" pitchFamily="18" charset="0"/>
                <a:ea typeface="+mj-ea"/>
                <a:cs typeface="Times New Roman" pitchFamily="18" charset="0"/>
              </a:rPr>
              <a:t>Части речи</a:t>
            </a:r>
            <a:endParaRPr lang="ru-RU" u="sng" dirty="0">
              <a:solidFill>
                <a:srgbClr val="007434"/>
              </a:solidFill>
              <a:uFill>
                <a:solidFill>
                  <a:srgbClr val="007434"/>
                </a:solidFill>
              </a:uFill>
            </a:endParaRPr>
          </a:p>
        </p:txBody>
      </p:sp>
    </p:spTree>
    <p:extLst>
      <p:ext uri="{BB962C8B-B14F-4D97-AF65-F5344CB8AC3E}">
        <p14:creationId xmlns:p14="http://schemas.microsoft.com/office/powerpoint/2010/main" val="223709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915816" y="87736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6832819"/>
              </p:ext>
            </p:extLst>
          </p:nvPr>
        </p:nvGraphicFramePr>
        <p:xfrm>
          <a:off x="179512" y="476672"/>
          <a:ext cx="8712969" cy="6120680"/>
        </p:xfrm>
        <a:graphic>
          <a:graphicData uri="http://schemas.openxmlformats.org/drawingml/2006/table">
            <a:tbl>
              <a:tblPr firstRow="1" firstCol="1" bandRow="1"/>
              <a:tblGrid>
                <a:gridCol w="2328466"/>
                <a:gridCol w="2027563"/>
                <a:gridCol w="2178470"/>
                <a:gridCol w="2178470"/>
              </a:tblGrid>
              <a:tr h="15301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Часть речи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Что обозначает?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 какие вопросы отвечает? </a:t>
                      </a:r>
                      <a:endParaRPr lang="ru-RU" sz="1800" b="1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Как </a:t>
                      </a: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изменяется?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Каким членом предложения чаще всего является?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905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 Имя прилагательное</a:t>
                      </a:r>
                      <a:endParaRPr lang="ru-RU" sz="2800" b="1" dirty="0">
                        <a:solidFill>
                          <a:srgbClr val="0000F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007434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Признак предмета</a:t>
                      </a:r>
                      <a:endParaRPr lang="ru-RU" sz="2800" b="1" dirty="0">
                        <a:solidFill>
                          <a:srgbClr val="00743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Какой?</a:t>
                      </a:r>
                      <a:endParaRPr lang="ru-RU" sz="2000" b="1" i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Какая?</a:t>
                      </a:r>
                      <a:endParaRPr lang="ru-RU" sz="2000" b="1" i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Какое?</a:t>
                      </a:r>
                      <a:endParaRPr lang="ru-RU" sz="2000" b="1" i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Какие?</a:t>
                      </a:r>
                      <a:endParaRPr lang="ru-RU" sz="2000" b="1" i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2400" b="1" i="1" dirty="0">
                          <a:solidFill>
                            <a:srgbClr val="FF0066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 числам:</a:t>
                      </a:r>
                      <a:endParaRPr lang="ru-RU" sz="2400" b="1" i="1" dirty="0">
                        <a:solidFill>
                          <a:srgbClr val="FF0066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ед. ч.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мн. ч.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2400" b="1" i="1" dirty="0">
                          <a:solidFill>
                            <a:srgbClr val="FF0066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 родам:</a:t>
                      </a:r>
                      <a:endParaRPr lang="ru-RU" sz="2400" b="1" i="1" dirty="0">
                        <a:solidFill>
                          <a:srgbClr val="FF0066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(в ед. ч.)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ru-RU" sz="20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м.р</a:t>
                      </a:r>
                      <a:r>
                        <a:rPr lang="ru-RU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r>
                        <a:rPr lang="ru-RU" sz="20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ж.р</a:t>
                      </a:r>
                      <a:r>
                        <a:rPr lang="ru-RU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ru-RU" sz="20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ср.р</a:t>
                      </a:r>
                      <a:r>
                        <a:rPr lang="ru-RU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660033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Второстепенным членом (определением)</a:t>
                      </a:r>
                      <a:endParaRPr lang="ru-RU" sz="2000" b="1" dirty="0">
                        <a:solidFill>
                          <a:srgbClr val="660033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7617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7504" y="208413"/>
            <a:ext cx="17431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Часть речи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988754" y="175147"/>
            <a:ext cx="16393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Что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обозначает?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53617" y="162247"/>
            <a:ext cx="238154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На какие вопросы 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отвечает?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Как изменяется?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493804" y="180539"/>
            <a:ext cx="244291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Каким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членом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предложения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чаще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всего является?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6493804" y="208413"/>
            <a:ext cx="0" cy="617291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3853617" y="162247"/>
            <a:ext cx="0" cy="621908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1988754" y="175147"/>
            <a:ext cx="0" cy="620618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251520" y="1484784"/>
            <a:ext cx="84249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7149" y="1988840"/>
            <a:ext cx="19456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3.Глагол</a:t>
            </a:r>
            <a:endParaRPr lang="ru-RU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916828" y="1988840"/>
            <a:ext cx="201170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7434"/>
                </a:solidFill>
                <a:latin typeface="Times New Roman"/>
                <a:ea typeface="Calibri"/>
              </a:rPr>
              <a:t>Действие</a:t>
            </a:r>
          </a:p>
          <a:p>
            <a:pPr algn="ctr"/>
            <a:r>
              <a:rPr lang="ru-RU" sz="3200" b="1" dirty="0" smtClean="0">
                <a:solidFill>
                  <a:srgbClr val="007434"/>
                </a:solidFill>
                <a:latin typeface="Times New Roman"/>
                <a:ea typeface="Calibri"/>
              </a:rPr>
              <a:t> </a:t>
            </a:r>
            <a:r>
              <a:rPr lang="ru-RU" sz="3200" b="1" dirty="0">
                <a:solidFill>
                  <a:srgbClr val="007434"/>
                </a:solidFill>
                <a:latin typeface="Times New Roman"/>
                <a:ea typeface="Calibri"/>
              </a:rPr>
              <a:t>предмета</a:t>
            </a:r>
            <a:endParaRPr lang="ru-RU" sz="3200" b="1" dirty="0">
              <a:solidFill>
                <a:srgbClr val="007434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077544" y="1628800"/>
            <a:ext cx="2304221" cy="49541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8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Что </a:t>
            </a:r>
            <a:r>
              <a:rPr lang="ru-RU" sz="2800" b="1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делать?</a:t>
            </a:r>
            <a:endParaRPr lang="ru-RU" sz="2800" b="1" dirty="0">
              <a:solidFill>
                <a:srgbClr val="FF0000"/>
              </a:solidFill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8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Что </a:t>
            </a:r>
            <a:r>
              <a:rPr lang="ru-RU" sz="2800" b="1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сделать?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800" b="1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Что делает?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800" b="1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Что будет 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800" b="1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делать?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800" b="1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Что сделает?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800" b="1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Что делал?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800" b="1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Что сделал?</a:t>
            </a:r>
            <a:endParaRPr lang="ru-RU" sz="2800" b="1" dirty="0">
              <a:solidFill>
                <a:srgbClr val="FF0000"/>
              </a:solidFill>
              <a:ea typeface="Calibri"/>
              <a:cs typeface="Times New Roman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609029" y="1809244"/>
            <a:ext cx="23276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>
                <a:solidFill>
                  <a:srgbClr val="800080"/>
                </a:solidFill>
                <a:latin typeface="Times New Roman"/>
                <a:ea typeface="Calibri"/>
              </a:rPr>
              <a:t>Сказуемым</a:t>
            </a:r>
            <a:endParaRPr lang="ru-RU" sz="3200" b="1" dirty="0">
              <a:solidFill>
                <a:srgbClr val="800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9738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узел 1"/>
          <p:cNvSpPr/>
          <p:nvPr/>
        </p:nvSpPr>
        <p:spPr>
          <a:xfrm>
            <a:off x="595028" y="2276872"/>
            <a:ext cx="1960748" cy="1872208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2"/>
              </a:solidFill>
            </a:endParaRPr>
          </a:p>
        </p:txBody>
      </p:sp>
      <p:sp>
        <p:nvSpPr>
          <p:cNvPr id="3" name="Блок-схема: узел 2"/>
          <p:cNvSpPr/>
          <p:nvPr/>
        </p:nvSpPr>
        <p:spPr>
          <a:xfrm>
            <a:off x="739044" y="4509120"/>
            <a:ext cx="1816732" cy="1800200"/>
          </a:xfrm>
          <a:prstGeom prst="flowChartConnector">
            <a:avLst/>
          </a:prstGeom>
          <a:solidFill>
            <a:srgbClr val="FF0000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2"/>
              </a:solidFill>
            </a:endParaRPr>
          </a:p>
        </p:txBody>
      </p:sp>
      <p:sp>
        <p:nvSpPr>
          <p:cNvPr id="13" name="Объект 12"/>
          <p:cNvSpPr>
            <a:spLocks noGrp="1"/>
          </p:cNvSpPr>
          <p:nvPr>
            <p:ph idx="4294967295"/>
          </p:nvPr>
        </p:nvSpPr>
        <p:spPr>
          <a:xfrm>
            <a:off x="4032250" y="273050"/>
            <a:ext cx="5111750" cy="5853113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 меня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всё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получилось. </a:t>
            </a: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Я доволен уроком.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 меня почти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всё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получилось, но я делал ошибки.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 меня было много ошибок, мне нужна помощь.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1791940" y="2789508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1115616" y="2780928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лыбающееся лицо 6"/>
          <p:cNvSpPr/>
          <p:nvPr/>
        </p:nvSpPr>
        <p:spPr>
          <a:xfrm>
            <a:off x="578496" y="188640"/>
            <a:ext cx="1977280" cy="1800200"/>
          </a:xfrm>
          <a:prstGeom prst="smileyFac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1115616" y="3501008"/>
            <a:ext cx="811560" cy="0"/>
          </a:xfrm>
          <a:prstGeom prst="line">
            <a:avLst/>
          </a:prstGeom>
          <a:ln w="127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1223628" y="5085184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1819164" y="5085184"/>
            <a:ext cx="232556" cy="2325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Дуга 15"/>
          <p:cNvSpPr/>
          <p:nvPr/>
        </p:nvSpPr>
        <p:spPr>
          <a:xfrm rot="16200000">
            <a:off x="1351838" y="5491342"/>
            <a:ext cx="591144" cy="721108"/>
          </a:xfrm>
          <a:prstGeom prst="arc">
            <a:avLst>
              <a:gd name="adj1" fmla="val 16200000"/>
              <a:gd name="adj2" fmla="val 5208792"/>
            </a:avLst>
          </a:prstGeom>
          <a:ln w="158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843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 smtClean="0">
                <a:solidFill>
                  <a:srgbClr val="00B050"/>
                </a:solidFill>
              </a:rPr>
              <a:t>МОЛОДЦЫ !</a:t>
            </a:r>
            <a:endParaRPr lang="ru-RU" sz="4800" dirty="0">
              <a:solidFill>
                <a:srgbClr val="00B050"/>
              </a:solidFill>
            </a:endParaRPr>
          </a:p>
        </p:txBody>
      </p:sp>
      <p:pic>
        <p:nvPicPr>
          <p:cNvPr id="1027" name="Picture 3" descr="http://www.koipkro.kostroma.ru/BuyR/ChBor/ych/13/_w/ucheniki_w450_h468_jpg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484785"/>
            <a:ext cx="4237856" cy="4375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9829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157</TotalTime>
  <Words>224</Words>
  <Application>Microsoft Office PowerPoint</Application>
  <PresentationFormat>Экран (4:3)</PresentationFormat>
  <Paragraphs>72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МОЛОДЦЫ !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7</dc:creator>
  <cp:lastModifiedBy>7</cp:lastModifiedBy>
  <cp:revision>34</cp:revision>
  <dcterms:created xsi:type="dcterms:W3CDTF">2013-03-22T08:34:15Z</dcterms:created>
  <dcterms:modified xsi:type="dcterms:W3CDTF">2013-03-26T12:23:08Z</dcterms:modified>
</cp:coreProperties>
</file>