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B3B0A2-5D43-42AE-8382-15EAFD8D133A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DCB291-84E3-4D53-8442-BE7B79A36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642918"/>
            <a:ext cx="6858000" cy="43577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ПРЯМОЕ  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ПЕРЕНОСНОЕ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ЗНАЧЕНИЕ СЛОВ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42875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СЛОВАРНО – ОРФОГРАФИЧЕСКАЯ РАБОТА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786058"/>
            <a:ext cx="7772400" cy="20252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ИН</a:t>
            </a:r>
            <a:r>
              <a:rPr lang="ru-RU" sz="4000" dirty="0" smtClean="0">
                <a:solidFill>
                  <a:srgbClr val="C00000"/>
                </a:solidFill>
              </a:rPr>
              <a:t>Е</a:t>
            </a:r>
            <a:r>
              <a:rPr lang="ru-RU" sz="4000" dirty="0" smtClean="0">
                <a:solidFill>
                  <a:srgbClr val="00B050"/>
                </a:solidFill>
              </a:rPr>
              <a:t>Й         </a:t>
            </a:r>
            <a:r>
              <a:rPr lang="ru-RU" sz="3000" dirty="0" smtClean="0">
                <a:solidFill>
                  <a:srgbClr val="00B050"/>
                </a:solidFill>
              </a:rPr>
              <a:t>СР.:</a:t>
            </a:r>
            <a:r>
              <a:rPr lang="ru-RU" sz="4000" dirty="0" smtClean="0">
                <a:solidFill>
                  <a:srgbClr val="00B050"/>
                </a:solidFill>
              </a:rPr>
              <a:t>  ИН</a:t>
            </a:r>
            <a:r>
              <a:rPr lang="ru-RU" sz="4000" dirty="0" smtClean="0">
                <a:solidFill>
                  <a:srgbClr val="C00000"/>
                </a:solidFill>
              </a:rPr>
              <a:t>Е</a:t>
            </a:r>
            <a:r>
              <a:rPr lang="ru-RU" sz="4000" dirty="0" smtClean="0">
                <a:solidFill>
                  <a:srgbClr val="00B050"/>
                </a:solidFill>
              </a:rPr>
              <a:t>Й – СН</a:t>
            </a:r>
            <a:r>
              <a:rPr lang="ru-RU" sz="4000" dirty="0" smtClean="0">
                <a:solidFill>
                  <a:srgbClr val="C00000"/>
                </a:solidFill>
              </a:rPr>
              <a:t>Е</a:t>
            </a:r>
            <a:r>
              <a:rPr lang="ru-RU" sz="4000" dirty="0" smtClean="0">
                <a:solidFill>
                  <a:srgbClr val="00B050"/>
                </a:solidFill>
              </a:rPr>
              <a:t>Г 				ПИШЕМ С БУКВОЙ  						</a:t>
            </a:r>
            <a:r>
              <a:rPr lang="ru-RU" sz="6500" dirty="0" smtClean="0">
                <a:solidFill>
                  <a:srgbClr val="C00000"/>
                </a:solidFill>
              </a:rPr>
              <a:t>Е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ru-RU" u="sng" dirty="0" smtClean="0">
                <a:solidFill>
                  <a:srgbClr val="FFFF00"/>
                </a:solidFill>
              </a:rPr>
              <a:t>ПРЯМОЕ</a:t>
            </a:r>
            <a:endParaRPr lang="en-US" u="sng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прямо указывает на предмет,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действие,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явление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седая голова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волчий хвост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ПЕРЕНОСНОЕ</a:t>
            </a:r>
          </a:p>
          <a:p>
            <a:endParaRPr lang="ru-RU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переносит прямое значение слова на другой предмет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седая зима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волчий аппетит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ЗНАЧЕНИЕ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00013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ПЕРЕНОСНОЕ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ЗНАЧЕНИЕ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7772400" cy="3429024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4800" dirty="0" smtClean="0"/>
          </a:p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ОЛИЦЕТВОРЕНИЕ</a:t>
            </a:r>
          </a:p>
          <a:p>
            <a:pPr algn="ctr"/>
            <a:endParaRPr lang="ru-RU" sz="4800" dirty="0" smtClean="0">
              <a:solidFill>
                <a:srgbClr val="7030A0"/>
              </a:solidFill>
            </a:endParaRPr>
          </a:p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МЕТАФОРА</a:t>
            </a:r>
          </a:p>
          <a:p>
            <a:pPr algn="ctr"/>
            <a:endParaRPr lang="ru-RU" sz="4800" dirty="0" smtClean="0">
              <a:solidFill>
                <a:srgbClr val="7030A0"/>
              </a:solidFill>
            </a:endParaRPr>
          </a:p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ЭПИТЕТ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071570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1800" b="0" dirty="0" smtClean="0"/>
              <a:t>СОСТАВЬТЕ СЛОВОСОЧЕТАНИЯ ИЛИ ПРЕДЛОЖЕНИЯ, ЗАТЕМ ПРИДУМАЙТЕ ПРИМЕР С ПРОТИВОПОЛОЖНЫМ ЗНАЧЕНИЕМ</a:t>
            </a:r>
            <a:br>
              <a:rPr lang="ru-RU" sz="1800" b="0" dirty="0" smtClean="0"/>
            </a:br>
            <a:endParaRPr lang="ru-RU" sz="1800" b="0" dirty="0"/>
          </a:p>
        </p:txBody>
      </p:sp>
      <p:pic>
        <p:nvPicPr>
          <p:cNvPr id="1026" name="Picture 2" descr="d:\Мои документы\$$$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2305037" cy="1928826"/>
          </a:xfrm>
          <a:prstGeom prst="rect">
            <a:avLst/>
          </a:prstGeom>
          <a:noFill/>
        </p:spPr>
      </p:pic>
      <p:pic>
        <p:nvPicPr>
          <p:cNvPr id="3" name="Picture 2" descr="d:\Мои документы\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357298"/>
            <a:ext cx="2060577" cy="2000263"/>
          </a:xfrm>
          <a:prstGeom prst="rect">
            <a:avLst/>
          </a:prstGeom>
          <a:noFill/>
        </p:spPr>
      </p:pic>
      <p:pic>
        <p:nvPicPr>
          <p:cNvPr id="4" name="Picture 2" descr="d:\Мои документы\priroda 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428736"/>
            <a:ext cx="2433646" cy="1857388"/>
          </a:xfrm>
          <a:prstGeom prst="rect">
            <a:avLst/>
          </a:prstGeom>
          <a:noFill/>
        </p:spPr>
      </p:pic>
      <p:pic>
        <p:nvPicPr>
          <p:cNvPr id="5" name="Picture 2" descr="d:\Мои документы\priroda 1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3500438"/>
            <a:ext cx="2428861" cy="178595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17336" y="3256984"/>
          <a:ext cx="6109328" cy="344032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344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3714752"/>
            <a:ext cx="714380" cy="1000127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3714752"/>
            <a:ext cx="50006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64307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ЗАПИШИТЕ ПРЕДЛОЖЕНИЯ, РАССТАВЬТЕ ПРОПУЩЕННЫЕ ЗНАКИ ПРЕПИНАНИЯ. ПОДЧЕРКНИТЕ ГРАММАТИЧЕСКИЕ ОСНОВЫ ПРЕДЛОЖЕНИЙ, УКАЖИТЕ МЕТАФОРЫ.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500306"/>
            <a:ext cx="7772400" cy="3429024"/>
          </a:xfrm>
        </p:spPr>
        <p:txBody>
          <a:bodyPr>
            <a:normAutofit/>
          </a:bodyPr>
          <a:lstStyle/>
          <a:p>
            <a:pPr marL="514350" indent="-514350" algn="l"/>
            <a:r>
              <a:rPr lang="ru-RU" sz="2000" dirty="0" smtClean="0">
                <a:solidFill>
                  <a:srgbClr val="0070C0"/>
                </a:solidFill>
              </a:rPr>
              <a:t>1.В саду горит костёр рябины красной но никого не может он согреть.</a:t>
            </a:r>
          </a:p>
          <a:p>
            <a:pPr marL="514350" indent="-514350" algn="l"/>
            <a:r>
              <a:rPr lang="ru-RU" sz="2000" dirty="0" smtClean="0">
                <a:solidFill>
                  <a:srgbClr val="0070C0"/>
                </a:solidFill>
              </a:rPr>
              <a:t>2.Не обгорят рябиновые кисти от желтизны не пропадёт трава.</a:t>
            </a:r>
          </a:p>
          <a:p>
            <a:pPr marL="514350" indent="-514350" algn="l"/>
            <a:r>
              <a:rPr lang="ru-RU" sz="2000" dirty="0" smtClean="0">
                <a:solidFill>
                  <a:srgbClr val="0070C0"/>
                </a:solidFill>
              </a:rPr>
              <a:t>3. Потемнели выси и глубины ветерок порывист и остёр в ярких галстуках рябины собрались на праздничный костёр.</a:t>
            </a:r>
          </a:p>
          <a:p>
            <a:pPr marL="514350" indent="-514350" algn="l"/>
            <a:r>
              <a:rPr lang="ru-RU" sz="2000" dirty="0" smtClean="0">
                <a:solidFill>
                  <a:srgbClr val="0070C0"/>
                </a:solidFill>
              </a:rPr>
              <a:t>4. Дуб роняет и под ноги стелет золотое тонкое перо.</a:t>
            </a:r>
          </a:p>
          <a:p>
            <a:pPr marL="514350" indent="-514350" algn="l">
              <a:buAutoNum type="arabicPeriod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ЗАПИШИТЕ В 2 СТОЛБИКА СЛОВОСОЧЕТАНИЯ</a:t>
            </a:r>
            <a:r>
              <a:rPr lang="ru-RU" sz="2400" smtClean="0">
                <a:solidFill>
                  <a:srgbClr val="FF0000"/>
                </a:solidFill>
              </a:rPr>
              <a:t>: </a:t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smtClean="0">
                <a:solidFill>
                  <a:srgbClr val="FF0000"/>
                </a:solidFill>
              </a:rPr>
              <a:t>а</a:t>
            </a:r>
            <a:r>
              <a:rPr lang="ru-RU" sz="2400" dirty="0" smtClean="0">
                <a:solidFill>
                  <a:srgbClr val="FF0000"/>
                </a:solidFill>
              </a:rPr>
              <a:t>) С ПРЯМЫМ, б) С ПЕРЕНОСНЫМ ЗНАЧЕНИЕМ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28868"/>
            <a:ext cx="7772400" cy="2382443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dirty="0" smtClean="0"/>
          </a:p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ЧИСТЫЕ ПОМЫСЛЫ, ЧИСТЫЕ РУКИ; БЫСТРАЯ РЕКА, БЫСТРЫЙ УМ; ЧУГУННАЯ ПОСТУПЬ, ЧУГУННАЯ РЕШЁТКА; ХОЛОДНЫЕ РУКИ, ХОЛОДНОЕ СЕРДЦЕ.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B050"/>
                </a:solidFill>
              </a:rPr>
              <a:t>ПРОЧИТАЙТЕ  РАССКАЗ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643050"/>
            <a:ext cx="7772400" cy="3643338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	</a:t>
            </a:r>
            <a:r>
              <a:rPr lang="ru-RU" sz="2000" dirty="0" smtClean="0">
                <a:solidFill>
                  <a:srgbClr val="0070C0"/>
                </a:solidFill>
              </a:rPr>
              <a:t>Великий русский философ, хирург и педагог </a:t>
            </a:r>
            <a:r>
              <a:rPr lang="en-US" sz="2000" dirty="0" smtClean="0">
                <a:solidFill>
                  <a:srgbClr val="0070C0"/>
                </a:solidFill>
              </a:rPr>
              <a:t>        </a:t>
            </a:r>
            <a:r>
              <a:rPr lang="ru-RU" sz="2000" dirty="0" smtClean="0">
                <a:solidFill>
                  <a:srgbClr val="0070C0"/>
                </a:solidFill>
              </a:rPr>
              <a:t>Н. И. Пирогов в «Дневнике старого врача» рассказывает об одном эстонском крестьянине, который, услыхав, что деньги можно «класть в рост» и получать годовую прибыль, закопал свои сбережения в землю. Через год он вырыл деньги и убедился в обмане: деньги не выросли! Крестьянин обратился к судье с жалобой:</a:t>
            </a:r>
          </a:p>
          <a:p>
            <a:pPr algn="l"/>
            <a:r>
              <a:rPr lang="en-US" sz="2000" dirty="0" smtClean="0">
                <a:solidFill>
                  <a:srgbClr val="0070C0"/>
                </a:solidFill>
              </a:rPr>
              <a:t>	</a:t>
            </a:r>
            <a:r>
              <a:rPr lang="ru-RU" sz="2000" dirty="0" smtClean="0">
                <a:solidFill>
                  <a:srgbClr val="0070C0"/>
                </a:solidFill>
              </a:rPr>
              <a:t>— Меня обокрали. Деньги должны расти, а они пролежали в земле год и ничуть не выросли.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l"/>
            <a:r>
              <a:rPr lang="en-US" sz="2000" dirty="0" smtClean="0">
                <a:solidFill>
                  <a:srgbClr val="0070C0"/>
                </a:solidFill>
              </a:rPr>
              <a:t>	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l"/>
            <a:r>
              <a:rPr lang="ru-RU" sz="2000" dirty="0" smtClean="0">
                <a:solidFill>
                  <a:srgbClr val="0070C0"/>
                </a:solidFill>
              </a:rPr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ИЗ–ЗА ЧЕГО КРЕСТЬЯНИН ПОПАЛ ВПРОСАК?</a:t>
            </a:r>
          </a:p>
          <a:p>
            <a:pPr algn="l"/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4F4F4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122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ПРЯМОЕ  И   ПЕРЕНОСНОЕ   ЗНАЧЕНИЕ СЛОВ</vt:lpstr>
      <vt:lpstr>СЛОВАРНО – ОРФОГРАФИЧЕСКАЯ РАБОТА</vt:lpstr>
      <vt:lpstr>ЗНАЧЕНИЕ СЛОВА</vt:lpstr>
      <vt:lpstr>ПЕРЕНОСНОЕ  ЗНАЧЕНИЕ</vt:lpstr>
      <vt:lpstr>       СОСТАВЬТЕ СЛОВОСОЧЕТАНИЯ ИЛИ ПРЕДЛОЖЕНИЯ, ЗАТЕМ ПРИДУМАЙТЕ ПРИМЕР С ПРОТИВОПОЛОЖНЫМ ЗНАЧЕНИЕМ </vt:lpstr>
      <vt:lpstr>ЗАПИШИТЕ ПРЕДЛОЖЕНИЯ, РАССТАВЬТЕ ПРОПУЩЕННЫЕ ЗНАКИ ПРЕПИНАНИЯ. ПОДЧЕРКНИТЕ ГРАММАТИЧЕСКИЕ ОСНОВЫ ПРЕДЛОЖЕНИЙ, УКАЖИТЕ МЕТАФОРЫ.</vt:lpstr>
      <vt:lpstr>ЗАПИШИТЕ В 2 СТОЛБИКА СЛОВОСОЧЕТАНИЯ:  а) С ПРЯМЫМ, б) С ПЕРЕНОСНЫМ ЗНАЧЕНИЕМ</vt:lpstr>
      <vt:lpstr>ПРОЧИТАЙТЕ  РАССКАЗ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ПРЯМОЕ  И   ПЕРЕНОСНОЕ   ЗНАЧЕНИЕ СЛОВ</dc:title>
  <dc:creator>User</dc:creator>
  <cp:lastModifiedBy>User</cp:lastModifiedBy>
  <cp:revision>22</cp:revision>
  <dcterms:created xsi:type="dcterms:W3CDTF">2009-04-21T16:08:38Z</dcterms:created>
  <dcterms:modified xsi:type="dcterms:W3CDTF">2009-04-21T18:46:37Z</dcterms:modified>
</cp:coreProperties>
</file>