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1" r:id="rId3"/>
    <p:sldId id="280" r:id="rId4"/>
    <p:sldId id="279" r:id="rId5"/>
    <p:sldId id="264" r:id="rId6"/>
    <p:sldId id="266" r:id="rId7"/>
    <p:sldId id="269" r:id="rId8"/>
    <p:sldId id="270" r:id="rId9"/>
    <p:sldId id="277" r:id="rId10"/>
    <p:sldId id="278" r:id="rId11"/>
    <p:sldId id="274" r:id="rId12"/>
    <p:sldId id="276" r:id="rId13"/>
    <p:sldId id="267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FF"/>
    <a:srgbClr val="FFFF00"/>
    <a:srgbClr val="FFFF99"/>
    <a:srgbClr val="3333CC"/>
    <a:srgbClr val="6AD3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8" autoAdjust="0"/>
    <p:restoredTop sz="94750" autoAdjust="0"/>
  </p:normalViewPr>
  <p:slideViewPr>
    <p:cSldViewPr>
      <p:cViewPr>
        <p:scale>
          <a:sx n="51" d="100"/>
          <a:sy n="51" d="100"/>
        </p:scale>
        <p:origin x="-109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82700-872C-4648-87E3-CF3A3ACB8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9E18E-25A3-41BF-8D81-8D1D9F5AF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C7289-4DDD-41EE-B653-D1850BE74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F088E-E607-4C93-92A1-8661D2F9D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4EBE6-774F-46EB-9D95-1D046F2E5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3CA94-1DE7-4EE8-9223-588107C7E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096E-D924-4237-9412-D729DAAF4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3F6CE-D8B5-461E-8F17-3B3FB25BA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DF9B3-6D36-43B9-99F0-9E9FEDA2F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3C43A-6F05-45D4-8691-CCF8312E4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81D8-3FC3-41E0-B386-510A66424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5E76"/>
            </a:gs>
            <a:gs pos="50000">
              <a:srgbClr val="33CCFF"/>
            </a:gs>
            <a:gs pos="100000">
              <a:srgbClr val="185E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45313B-7312-4272-B4D9-4357D6DBB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643050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Географическая карта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2"/>
          <p:cNvGrpSpPr/>
          <p:nvPr/>
        </p:nvGrpSpPr>
        <p:grpSpPr>
          <a:xfrm>
            <a:off x="1357290" y="1285860"/>
            <a:ext cx="2947032" cy="5143535"/>
            <a:chOff x="2196472" y="785794"/>
            <a:chExt cx="2947032" cy="5143535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00430" y="785794"/>
              <a:ext cx="142876" cy="78581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1085283">
              <a:off x="2904251" y="1633065"/>
              <a:ext cx="112268" cy="40005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345674">
              <a:off x="4211315" y="1677384"/>
              <a:ext cx="131172" cy="400868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3286116" y="1357298"/>
              <a:ext cx="500066" cy="500066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5" idx="2"/>
            </p:cNvCxnSpPr>
            <p:nvPr/>
          </p:nvCxnSpPr>
          <p:spPr>
            <a:xfrm rot="5400000">
              <a:off x="2106334" y="5624878"/>
              <a:ext cx="323151" cy="142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</p:cNvCxnSpPr>
            <p:nvPr/>
          </p:nvCxnSpPr>
          <p:spPr>
            <a:xfrm rot="16200000" flipH="1">
              <a:off x="4880199" y="5666024"/>
              <a:ext cx="375209" cy="151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11188" y="6286520"/>
            <a:ext cx="7920037" cy="173038"/>
            <a:chOff x="1066" y="2115"/>
            <a:chExt cx="3356" cy="90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066" y="2205"/>
              <a:ext cx="33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066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610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09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2608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3061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3515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3969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4422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644525" y="6373833"/>
            <a:ext cx="792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712913" y="585313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0" y="5854720"/>
            <a:ext cx="83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м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2784475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4038600" y="586900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5032375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03938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7175500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8243888" y="5853133"/>
            <a:ext cx="83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м</a:t>
            </a: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900113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>
            <a:off x="1116013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1258888" y="635795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1619250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1331913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4572000" y="2643182"/>
            <a:ext cx="3826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измерения: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28596" y="142852"/>
            <a:ext cx="8501122" cy="928670"/>
          </a:xfrm>
          <a:prstGeom prst="rect">
            <a:avLst/>
          </a:prstGeom>
          <a:gradFill>
            <a:gsLst>
              <a:gs pos="0">
                <a:srgbClr val="33CCFF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расстояний с помощью линейного масштаба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5500694" y="3143248"/>
            <a:ext cx="2000264" cy="178595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м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42910" y="6357958"/>
            <a:ext cx="21431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643042" y="6357958"/>
            <a:ext cx="21431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42976" y="6357958"/>
            <a:ext cx="21431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3" dur="25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>
                                      <p:cBhvr>
                                        <p:cTn id="74" dur="25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5" dur="25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1" grpId="0"/>
      <p:bldP spid="59" grpId="0" animBg="1"/>
      <p:bldP spid="5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1: 100000</a:t>
            </a:r>
            <a:r>
              <a:rPr lang="ru-RU" sz="9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</a:t>
            </a:r>
          </a:p>
        </p:txBody>
      </p:sp>
      <p:sp>
        <p:nvSpPr>
          <p:cNvPr id="16387" name="Line 4"/>
          <p:cNvSpPr>
            <a:spLocks noChangeShapeType="1"/>
          </p:cNvSpPr>
          <p:nvPr/>
        </p:nvSpPr>
        <p:spPr bwMode="auto">
          <a:xfrm>
            <a:off x="7162800" y="3575049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 rot="5400000">
            <a:off x="7237428" y="3335340"/>
            <a:ext cx="287337" cy="1189038"/>
          </a:xfrm>
          <a:prstGeom prst="rightBrace">
            <a:avLst>
              <a:gd name="adj1" fmla="val 34484"/>
              <a:gd name="adj2" fmla="val 4946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64388" y="4076700"/>
            <a:ext cx="5603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</p:txBody>
      </p:sp>
      <p:sp>
        <p:nvSpPr>
          <p:cNvPr id="24584" name="AutoShape 8"/>
          <p:cNvSpPr>
            <a:spLocks/>
          </p:cNvSpPr>
          <p:nvPr/>
        </p:nvSpPr>
        <p:spPr bwMode="auto">
          <a:xfrm rot="5400000">
            <a:off x="5526882" y="3121819"/>
            <a:ext cx="287337" cy="1622425"/>
          </a:xfrm>
          <a:prstGeom prst="rightBrace">
            <a:avLst>
              <a:gd name="adj1" fmla="val 47053"/>
              <a:gd name="adj2" fmla="val 49468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lang="ru-RU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219700" y="4076700"/>
            <a:ext cx="8143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км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166813" y="5238750"/>
            <a:ext cx="5203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100 км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214290"/>
            <a:ext cx="8501122" cy="1357322"/>
          </a:xfrm>
          <a:prstGeom prst="roundRect">
            <a:avLst/>
          </a:prstGeom>
          <a:gradFill>
            <a:gsLst>
              <a:gs pos="0">
                <a:srgbClr val="185E76"/>
              </a:gs>
              <a:gs pos="50000">
                <a:srgbClr val="33CCFF"/>
              </a:gs>
              <a:gs pos="100000">
                <a:srgbClr val="185E76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  численного масштаба в именованный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858016" y="2571744"/>
            <a:ext cx="1000132" cy="10001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6786578" y="2500306"/>
            <a:ext cx="1071570" cy="9286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5162536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714876" y="2428868"/>
            <a:ext cx="1785950" cy="12144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4643438" y="2571744"/>
            <a:ext cx="1928826" cy="9286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2" grpId="0" animBg="1"/>
      <p:bldP spid="24583" grpId="0"/>
      <p:bldP spid="24584" grpId="0" animBg="1"/>
      <p:bldP spid="24585" grpId="0"/>
      <p:bldP spid="245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29190" y="568091"/>
            <a:ext cx="3073277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км – 1000 м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571480"/>
            <a:ext cx="2917089" cy="6429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 – 100 см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4179091" y="-1893131"/>
            <a:ext cx="642942" cy="7286676"/>
          </a:xfrm>
          <a:prstGeom prst="rightBrace">
            <a:avLst>
              <a:gd name="adj1" fmla="val 68967"/>
              <a:gd name="adj2" fmla="val 50057"/>
            </a:avLst>
          </a:prstGeom>
          <a:ln w="57150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2214554"/>
            <a:ext cx="47884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км – 100 000 см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4429132"/>
            <a:ext cx="1857388" cy="50006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4572008"/>
            <a:ext cx="1778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1:40 000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488" y="5143512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1:7500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488" y="5857892"/>
            <a:ext cx="2005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1:300 000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7818" y="4572008"/>
            <a:ext cx="276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1см – 400 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5214950"/>
            <a:ext cx="2537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1см – 75 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818" y="5857892"/>
            <a:ext cx="2603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 см – 3 км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143372" y="4572008"/>
            <a:ext cx="428628" cy="500066"/>
            <a:chOff x="8429652" y="642918"/>
            <a:chExt cx="428628" cy="50006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8429652" y="714356"/>
              <a:ext cx="428628" cy="428628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8393933" y="678637"/>
              <a:ext cx="500066" cy="428628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786182" y="5143512"/>
            <a:ext cx="428628" cy="500066"/>
            <a:chOff x="8429652" y="642918"/>
            <a:chExt cx="428628" cy="50006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rot="16200000" flipH="1">
              <a:off x="8429652" y="714356"/>
              <a:ext cx="428628" cy="428628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8393933" y="678637"/>
              <a:ext cx="500066" cy="428628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3571868" y="5857892"/>
            <a:ext cx="1143008" cy="571504"/>
            <a:chOff x="8429652" y="642918"/>
            <a:chExt cx="428628" cy="500066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 rot="16200000" flipH="1">
              <a:off x="8429652" y="714356"/>
              <a:ext cx="428628" cy="428628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8393933" y="678637"/>
              <a:ext cx="500066" cy="428628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  <p:bldP spid="9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501122" cy="1143000"/>
          </a:xfrm>
          <a:prstGeom prst="roundRect">
            <a:avLst/>
          </a:prstGeom>
          <a:gradFill>
            <a:gsLst>
              <a:gs pos="0">
                <a:srgbClr val="185E76"/>
              </a:gs>
              <a:gs pos="50000">
                <a:srgbClr val="33CCFF"/>
              </a:gs>
              <a:gs pos="100000">
                <a:srgbClr val="185E7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Перевести примеры численного масштаба в именованный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85720" y="2060575"/>
            <a:ext cx="2414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100                      </a:t>
            </a:r>
          </a:p>
          <a:p>
            <a:pPr>
              <a:defRPr/>
            </a:pP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100 000</a:t>
            </a:r>
          </a:p>
          <a:p>
            <a:pPr>
              <a:defRPr/>
            </a:pP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2 000</a:t>
            </a:r>
          </a:p>
          <a:p>
            <a:pPr>
              <a:defRPr/>
            </a:pP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50 000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786050" y="1484313"/>
            <a:ext cx="6357951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 м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 1000 м или 1 км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20 м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6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500 м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500034" y="5929330"/>
            <a:ext cx="1785950" cy="714356"/>
          </a:xfrm>
          <a:prstGeom prst="actionButtonBlank">
            <a:avLst/>
          </a:prstGeom>
          <a:solidFill>
            <a:srgbClr val="33CC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4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4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1" y="285728"/>
            <a:ext cx="4286249" cy="142876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Укажите, в каком масштабе выполнен топографический план</a:t>
            </a:r>
            <a:r>
              <a:rPr lang="ru-RU" sz="2400" dirty="0" smtClean="0"/>
              <a:t>?</a:t>
            </a:r>
          </a:p>
        </p:txBody>
      </p:sp>
      <p:pic>
        <p:nvPicPr>
          <p:cNvPr id="25604" name="Picture 4" descr="1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5214942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5857884" y="1428736"/>
            <a:ext cx="2071702" cy="500066"/>
          </a:xfrm>
          <a:prstGeom prst="actionButtonBlank">
            <a:avLst/>
          </a:prstGeom>
          <a:solidFill>
            <a:srgbClr val="33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ответа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4508" y="2000240"/>
            <a:ext cx="30546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Численный масштаб: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1:10000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Именованный масштаб:</a:t>
            </a:r>
          </a:p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 см – 100 м.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3718593">
            <a:off x="-962171" y="3322933"/>
            <a:ext cx="7072338" cy="85725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091929" y="3429000"/>
            <a:ext cx="41814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На каком расстоянии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железного моста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находится село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Ладогино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6000760" y="5072074"/>
            <a:ext cx="2071702" cy="500066"/>
          </a:xfrm>
          <a:prstGeom prst="actionButtonBlank">
            <a:avLst/>
          </a:prstGeom>
          <a:solidFill>
            <a:srgbClr val="33CC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ответа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6000768"/>
            <a:ext cx="2940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см Х 100 м = 1200 м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 rot="19891039">
            <a:off x="2556016" y="-115196"/>
            <a:ext cx="928694" cy="5562534"/>
          </a:xfrm>
          <a:prstGeom prst="rightBrace">
            <a:avLst>
              <a:gd name="adj1" fmla="val 53732"/>
              <a:gd name="adj2" fmla="val 50000"/>
            </a:avLst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16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6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6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5603" grpId="0" build="p"/>
      <p:bldP spid="5" grpId="0" animBg="1"/>
      <p:bldP spid="6" grpId="0"/>
      <p:bldP spid="8" grpId="0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643050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Географическая карта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just"/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i="1" dirty="0" smtClean="0"/>
              <a:t>это чертеж местности, выполненный в системе географических координат с помощью масштаба и условных знаков.</a:t>
            </a:r>
            <a:endParaRPr lang="ru-RU" sz="3600" b="1" dirty="0" smtClean="0"/>
          </a:p>
          <a:p>
            <a:pPr algn="ctr"/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643050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Географическая карта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314324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 ее масштаб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МАСШТАБ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показывает, во сколько раз изображение объекта на карте уменьшено по     сравнению с его реальными размерами на местности</a:t>
            </a:r>
          </a:p>
          <a:p>
            <a:pPr algn="ctr"/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Масштаб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(с нем.) – «мерная палочка »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j0237248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4357694"/>
            <a:ext cx="1714512" cy="1488183"/>
          </a:xfrm>
          <a:prstGeom prst="rect">
            <a:avLst/>
          </a:prstGeom>
        </p:spPr>
      </p:pic>
      <p:pic>
        <p:nvPicPr>
          <p:cNvPr id="4" name="Рисунок 3" descr="j023724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4357694"/>
            <a:ext cx="1508257" cy="1500198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84438" y="188913"/>
            <a:ext cx="43926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Масштаб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>
            <a:off x="1619250" y="1341438"/>
            <a:ext cx="2016125" cy="1150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4284663" y="1341438"/>
            <a:ext cx="0" cy="12239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859338" y="1341438"/>
            <a:ext cx="1944687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ru-RU"/>
          </a:p>
        </p:txBody>
      </p:sp>
      <p:sp>
        <p:nvSpPr>
          <p:cNvPr id="12297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3850" y="2636838"/>
            <a:ext cx="2232025" cy="792162"/>
          </a:xfrm>
          <a:prstGeom prst="rect">
            <a:avLst/>
          </a:prstGeom>
          <a:solidFill>
            <a:srgbClr val="3333CC"/>
          </a:solidFill>
          <a:ln w="57150" cmpd="thinThick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Численный</a:t>
            </a:r>
          </a:p>
        </p:txBody>
      </p:sp>
      <p:sp>
        <p:nvSpPr>
          <p:cNvPr id="12298" name="Rectangl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3575" y="2636838"/>
            <a:ext cx="2305050" cy="792162"/>
          </a:xfrm>
          <a:prstGeom prst="rect">
            <a:avLst/>
          </a:prstGeom>
          <a:solidFill>
            <a:srgbClr val="3333CC"/>
          </a:solidFill>
          <a:ln w="57150" cmpd="thinThick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именованный</a:t>
            </a:r>
          </a:p>
        </p:txBody>
      </p:sp>
      <p:sp>
        <p:nvSpPr>
          <p:cNvPr id="12299" name="Rectangl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156325" y="2636838"/>
            <a:ext cx="2232025" cy="792162"/>
          </a:xfrm>
          <a:prstGeom prst="rect">
            <a:avLst/>
          </a:prstGeom>
          <a:solidFill>
            <a:srgbClr val="3333CC"/>
          </a:solidFill>
          <a:ln w="57150" cmpd="thinThick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линейный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85720" y="3716338"/>
            <a:ext cx="2571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1000</a:t>
            </a:r>
          </a:p>
          <a:p>
            <a:pPr>
              <a:defRPr/>
            </a:pPr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132138" y="3716338"/>
            <a:ext cx="30607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10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  <a:p>
            <a:pPr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357254" y="4143714"/>
            <a:ext cx="4786746" cy="526461"/>
            <a:chOff x="1270" y="2831"/>
            <a:chExt cx="3741" cy="554"/>
          </a:xfrm>
        </p:grpSpPr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1655" y="3249"/>
              <a:ext cx="3356" cy="136"/>
              <a:chOff x="1066" y="2115"/>
              <a:chExt cx="3356" cy="90"/>
            </a:xfrm>
          </p:grpSpPr>
          <p:sp>
            <p:nvSpPr>
              <p:cNvPr id="12314" name="Line 16"/>
              <p:cNvSpPr>
                <a:spLocks noChangeShapeType="1"/>
              </p:cNvSpPr>
              <p:nvPr/>
            </p:nvSpPr>
            <p:spPr bwMode="auto">
              <a:xfrm>
                <a:off x="1066" y="2205"/>
                <a:ext cx="33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12315" name="Line 17"/>
              <p:cNvSpPr>
                <a:spLocks noChangeShapeType="1"/>
              </p:cNvSpPr>
              <p:nvPr/>
            </p:nvSpPr>
            <p:spPr bwMode="auto">
              <a:xfrm>
                <a:off x="1066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12316" name="Line 18"/>
              <p:cNvSpPr>
                <a:spLocks noChangeShapeType="1"/>
              </p:cNvSpPr>
              <p:nvPr/>
            </p:nvSpPr>
            <p:spPr bwMode="auto">
              <a:xfrm>
                <a:off x="1610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4" name="Line 19"/>
              <p:cNvSpPr>
                <a:spLocks noChangeShapeType="1"/>
              </p:cNvSpPr>
              <p:nvPr/>
            </p:nvSpPr>
            <p:spPr bwMode="auto">
              <a:xfrm>
                <a:off x="2109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5" name="Line 20"/>
              <p:cNvSpPr>
                <a:spLocks noChangeShapeType="1"/>
              </p:cNvSpPr>
              <p:nvPr/>
            </p:nvSpPr>
            <p:spPr bwMode="auto">
              <a:xfrm>
                <a:off x="2608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Line 21"/>
              <p:cNvSpPr>
                <a:spLocks noChangeShapeType="1"/>
              </p:cNvSpPr>
              <p:nvPr/>
            </p:nvSpPr>
            <p:spPr bwMode="auto">
              <a:xfrm>
                <a:off x="3061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Line 22"/>
              <p:cNvSpPr>
                <a:spLocks noChangeShapeType="1"/>
              </p:cNvSpPr>
              <p:nvPr/>
            </p:nvSpPr>
            <p:spPr bwMode="auto">
              <a:xfrm>
                <a:off x="3515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Line 23"/>
              <p:cNvSpPr>
                <a:spLocks noChangeShapeType="1"/>
              </p:cNvSpPr>
              <p:nvPr/>
            </p:nvSpPr>
            <p:spPr bwMode="auto">
              <a:xfrm>
                <a:off x="3969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4422" y="2115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1655" y="3340"/>
              <a:ext cx="335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2303" name="Line 26"/>
            <p:cNvSpPr>
              <a:spLocks noChangeShapeType="1"/>
            </p:cNvSpPr>
            <p:nvPr/>
          </p:nvSpPr>
          <p:spPr bwMode="auto">
            <a:xfrm>
              <a:off x="1745" y="3340"/>
              <a:ext cx="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2304" name="Line 27"/>
            <p:cNvSpPr>
              <a:spLocks noChangeShapeType="1"/>
            </p:cNvSpPr>
            <p:nvPr/>
          </p:nvSpPr>
          <p:spPr bwMode="auto">
            <a:xfrm>
              <a:off x="1881" y="3340"/>
              <a:ext cx="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2305" name="Line 28"/>
            <p:cNvSpPr>
              <a:spLocks noChangeShapeType="1"/>
            </p:cNvSpPr>
            <p:nvPr/>
          </p:nvSpPr>
          <p:spPr bwMode="auto">
            <a:xfrm>
              <a:off x="2018" y="3340"/>
              <a:ext cx="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2108" y="2831"/>
              <a:ext cx="278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</a:t>
              </a: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1270" y="2831"/>
              <a:ext cx="657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 м</a:t>
              </a: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2499" y="2831"/>
              <a:ext cx="41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</a:t>
              </a: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3057" y="2831"/>
              <a:ext cx="41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20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3504" y="2831"/>
              <a:ext cx="41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30</a:t>
              </a:r>
            </a:p>
          </p:txBody>
        </p:sp>
        <p:sp>
          <p:nvSpPr>
            <p:cNvPr id="12322" name="Text Box 34"/>
            <p:cNvSpPr txBox="1">
              <a:spLocks noChangeArrowheads="1"/>
            </p:cNvSpPr>
            <p:nvPr/>
          </p:nvSpPr>
          <p:spPr bwMode="auto">
            <a:xfrm>
              <a:off x="3950" y="2831"/>
              <a:ext cx="41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40</a:t>
              </a:r>
            </a:p>
          </p:txBody>
        </p:sp>
        <p:sp>
          <p:nvSpPr>
            <p:cNvPr id="12323" name="Text Box 35"/>
            <p:cNvSpPr txBox="1">
              <a:spLocks noChangeArrowheads="1"/>
            </p:cNvSpPr>
            <p:nvPr/>
          </p:nvSpPr>
          <p:spPr bwMode="auto">
            <a:xfrm>
              <a:off x="4397" y="2831"/>
              <a:ext cx="412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50</a:t>
              </a:r>
            </a:p>
          </p:txBody>
        </p:sp>
      </p:grpSp>
      <p:pic>
        <p:nvPicPr>
          <p:cNvPr id="12300" name="Picture 38" descr="0808AE~12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7988" y="5949950"/>
            <a:ext cx="781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6215074" y="471488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1" grpId="0"/>
      <p:bldP spid="12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42910" y="214290"/>
            <a:ext cx="7858180" cy="2357454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3315" name="Picture 5" descr="0808AE~1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950" y="6072206"/>
            <a:ext cx="781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57158" y="2857496"/>
            <a:ext cx="8572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100               </a:t>
            </a:r>
            <a:r>
              <a:rPr 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одна сотая</a:t>
            </a:r>
            <a:endParaRPr lang="ru-RU" sz="36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100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000        </a:t>
            </a:r>
            <a:r>
              <a:rPr 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одна стотысячная</a:t>
            </a:r>
            <a:endParaRPr lang="ru-RU" sz="36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2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000            </a:t>
            </a:r>
            <a:r>
              <a:rPr lang="ru-RU" sz="36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одна двухтысячная</a:t>
            </a: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1: 50 </a:t>
            </a: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000      </a:t>
            </a:r>
            <a:r>
              <a:rPr lang="ru-RU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одна пятидесятитысячная</a:t>
            </a:r>
            <a:endParaRPr lang="ru-RU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285728"/>
            <a:ext cx="7715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Численный масштаб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указывает, во сколько раз изображение уменьшено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5" descr="0808AE~1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5949950"/>
            <a:ext cx="781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143108" y="2571744"/>
            <a:ext cx="6778625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10 м</a:t>
            </a:r>
          </a:p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1000 м</a:t>
            </a:r>
          </a:p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5 км</a:t>
            </a:r>
          </a:p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100 км</a:t>
            </a:r>
          </a:p>
          <a:p>
            <a:pPr eaLnBrk="1" hangingPunct="1">
              <a:defRPr/>
            </a:pPr>
            <a:endParaRPr lang="ru-RU" sz="4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1472" y="142852"/>
            <a:ext cx="8001056" cy="212365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Именованный </a:t>
            </a:r>
            <a:r>
              <a:rPr lang="ru-RU" sz="32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масштаб  показывает,  какое расстояние на местности соответствует  1 см на карте или плане</a:t>
            </a:r>
            <a:endParaRPr lang="ru-RU" sz="32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7158" y="333374"/>
            <a:ext cx="8572560" cy="2524122"/>
          </a:xfrm>
          <a:prstGeom prst="rect">
            <a:avLst/>
          </a:prstGeom>
          <a:solidFill>
            <a:srgbClr val="3333CC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11188" y="4000504"/>
            <a:ext cx="7920037" cy="173038"/>
            <a:chOff x="1066" y="2115"/>
            <a:chExt cx="3356" cy="90"/>
          </a:xfrm>
        </p:grpSpPr>
        <p:sp>
          <p:nvSpPr>
            <p:cNvPr id="15383" name="Line 5"/>
            <p:cNvSpPr>
              <a:spLocks noChangeShapeType="1"/>
            </p:cNvSpPr>
            <p:nvPr/>
          </p:nvSpPr>
          <p:spPr bwMode="auto">
            <a:xfrm>
              <a:off x="1066" y="2205"/>
              <a:ext cx="33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4" name="Line 6"/>
            <p:cNvSpPr>
              <a:spLocks noChangeShapeType="1"/>
            </p:cNvSpPr>
            <p:nvPr/>
          </p:nvSpPr>
          <p:spPr bwMode="auto">
            <a:xfrm>
              <a:off x="1066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7"/>
            <p:cNvSpPr>
              <a:spLocks noChangeShapeType="1"/>
            </p:cNvSpPr>
            <p:nvPr/>
          </p:nvSpPr>
          <p:spPr bwMode="auto">
            <a:xfrm>
              <a:off x="1610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Line 8"/>
            <p:cNvSpPr>
              <a:spLocks noChangeShapeType="1"/>
            </p:cNvSpPr>
            <p:nvPr/>
          </p:nvSpPr>
          <p:spPr bwMode="auto">
            <a:xfrm>
              <a:off x="2109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9"/>
            <p:cNvSpPr>
              <a:spLocks noChangeShapeType="1"/>
            </p:cNvSpPr>
            <p:nvPr/>
          </p:nvSpPr>
          <p:spPr bwMode="auto">
            <a:xfrm>
              <a:off x="2608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Line 10"/>
            <p:cNvSpPr>
              <a:spLocks noChangeShapeType="1"/>
            </p:cNvSpPr>
            <p:nvPr/>
          </p:nvSpPr>
          <p:spPr bwMode="auto">
            <a:xfrm>
              <a:off x="3061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9" name="Line 11"/>
            <p:cNvSpPr>
              <a:spLocks noChangeShapeType="1"/>
            </p:cNvSpPr>
            <p:nvPr/>
          </p:nvSpPr>
          <p:spPr bwMode="auto">
            <a:xfrm>
              <a:off x="3515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0" name="Line 12"/>
            <p:cNvSpPr>
              <a:spLocks noChangeShapeType="1"/>
            </p:cNvSpPr>
            <p:nvPr/>
          </p:nvSpPr>
          <p:spPr bwMode="auto">
            <a:xfrm>
              <a:off x="3969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1" name="Line 13"/>
            <p:cNvSpPr>
              <a:spLocks noChangeShapeType="1"/>
            </p:cNvSpPr>
            <p:nvPr/>
          </p:nvSpPr>
          <p:spPr bwMode="auto">
            <a:xfrm>
              <a:off x="4422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644525" y="4087817"/>
            <a:ext cx="792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1712913" y="3567117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0" y="3568704"/>
            <a:ext cx="83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10 м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784475" y="3567117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038600" y="3582992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5032375" y="3567117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103938" y="3567117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175500" y="3567117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8243888" y="3567117"/>
            <a:ext cx="83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60 м</a:t>
            </a:r>
          </a:p>
        </p:txBody>
      </p:sp>
      <p:pic>
        <p:nvPicPr>
          <p:cNvPr id="15373" name="Picture 28" descr="0808AE~12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6000768"/>
            <a:ext cx="781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882647" y="4489458"/>
            <a:ext cx="276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1 см – 10 м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1695447" y="5291146"/>
            <a:ext cx="1784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1 : 1000 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4143372" y="4643446"/>
            <a:ext cx="375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Именованный масштаб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4287835" y="5362583"/>
            <a:ext cx="334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Численный масштаб</a:t>
            </a:r>
          </a:p>
        </p:txBody>
      </p:sp>
      <p:sp>
        <p:nvSpPr>
          <p:cNvPr id="15378" name="Line 36"/>
          <p:cNvSpPr>
            <a:spLocks noChangeShapeType="1"/>
          </p:cNvSpPr>
          <p:nvPr/>
        </p:nvSpPr>
        <p:spPr bwMode="auto">
          <a:xfrm>
            <a:off x="900113" y="4071942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37"/>
          <p:cNvSpPr>
            <a:spLocks noChangeShapeType="1"/>
          </p:cNvSpPr>
          <p:nvPr/>
        </p:nvSpPr>
        <p:spPr bwMode="auto">
          <a:xfrm>
            <a:off x="1116013" y="4071942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Line 40"/>
          <p:cNvSpPr>
            <a:spLocks noChangeShapeType="1"/>
          </p:cNvSpPr>
          <p:nvPr/>
        </p:nvSpPr>
        <p:spPr bwMode="auto">
          <a:xfrm>
            <a:off x="1258888" y="4071942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42"/>
          <p:cNvSpPr>
            <a:spLocks noChangeShapeType="1"/>
          </p:cNvSpPr>
          <p:nvPr/>
        </p:nvSpPr>
        <p:spPr bwMode="auto">
          <a:xfrm>
            <a:off x="1619250" y="4071942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43"/>
          <p:cNvSpPr>
            <a:spLocks noChangeShapeType="1"/>
          </p:cNvSpPr>
          <p:nvPr/>
        </p:nvSpPr>
        <p:spPr bwMode="auto">
          <a:xfrm>
            <a:off x="1331913" y="4071942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571472" y="571480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Линейный масштаб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позволяет производить определение расстояний на карте без вычислений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  <p:bldP spid="18447" grpId="1" animBg="1"/>
      <p:bldP spid="18452" grpId="0"/>
      <p:bldP spid="18453" grpId="0"/>
      <p:bldP spid="18454" grpId="0"/>
      <p:bldP spid="18455" grpId="0"/>
      <p:bldP spid="18456" grpId="0"/>
      <p:bldP spid="18457" grpId="0"/>
      <p:bldP spid="18458" grpId="0"/>
      <p:bldP spid="18459" grpId="0"/>
      <p:bldP spid="18462" grpId="0"/>
      <p:bldP spid="18463" grpId="0"/>
      <p:bldP spid="184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643042" y="1214422"/>
            <a:ext cx="1428759" cy="5214974"/>
            <a:chOff x="2928926" y="785794"/>
            <a:chExt cx="1428759" cy="521497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500430" y="785794"/>
              <a:ext cx="142876" cy="78581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421525">
              <a:off x="3173040" y="1708240"/>
              <a:ext cx="143412" cy="40005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972247">
              <a:off x="3863299" y="1693226"/>
              <a:ext cx="132900" cy="400868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Овал 2"/>
            <p:cNvSpPr/>
            <p:nvPr/>
          </p:nvSpPr>
          <p:spPr>
            <a:xfrm>
              <a:off x="3286116" y="1357298"/>
              <a:ext cx="500066" cy="500066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5" idx="2"/>
            </p:cNvCxnSpPr>
            <p:nvPr/>
          </p:nvCxnSpPr>
          <p:spPr>
            <a:xfrm rot="5400000">
              <a:off x="2811001" y="5811675"/>
              <a:ext cx="307018" cy="7116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12" name="Прямая соединительная линия 11"/>
            <p:cNvCxnSpPr>
              <a:stCxn id="6" idx="2"/>
            </p:cNvCxnSpPr>
            <p:nvPr/>
          </p:nvCxnSpPr>
          <p:spPr>
            <a:xfrm rot="16200000" flipH="1">
              <a:off x="4195330" y="5766974"/>
              <a:ext cx="260748" cy="639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11188" y="6286520"/>
            <a:ext cx="7920037" cy="173038"/>
            <a:chOff x="1066" y="2115"/>
            <a:chExt cx="3356" cy="90"/>
          </a:xfrm>
        </p:grpSpPr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066" y="2205"/>
              <a:ext cx="33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066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1610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09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2608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3061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3515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12"/>
            <p:cNvSpPr>
              <a:spLocks noChangeShapeType="1"/>
            </p:cNvSpPr>
            <p:nvPr/>
          </p:nvSpPr>
          <p:spPr bwMode="auto">
            <a:xfrm>
              <a:off x="3969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4422" y="2115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Line 15"/>
          <p:cNvSpPr>
            <a:spLocks noChangeShapeType="1"/>
          </p:cNvSpPr>
          <p:nvPr/>
        </p:nvSpPr>
        <p:spPr bwMode="auto">
          <a:xfrm>
            <a:off x="644525" y="6373833"/>
            <a:ext cx="79200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1712913" y="585313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0" y="5854720"/>
            <a:ext cx="83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м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2784475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4038600" y="586900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5032375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03938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7175500" y="5853133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8243888" y="5853133"/>
            <a:ext cx="833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м</a:t>
            </a: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900113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>
            <a:off x="1116013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1258888" y="635795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FFFF00"/>
              </a:solidFill>
            </a:endParaRPr>
          </a:p>
        </p:txBody>
      </p:sp>
      <p:sp>
        <p:nvSpPr>
          <p:cNvPr id="36" name="Line 42"/>
          <p:cNvSpPr>
            <a:spLocks noChangeShapeType="1"/>
          </p:cNvSpPr>
          <p:nvPr/>
        </p:nvSpPr>
        <p:spPr bwMode="auto">
          <a:xfrm>
            <a:off x="1619250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1331913" y="635795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071934" y="1142984"/>
            <a:ext cx="3981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деление – 2 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10800000" flipV="1">
            <a:off x="1714480" y="1643050"/>
            <a:ext cx="5643602" cy="4714908"/>
          </a:xfrm>
          <a:prstGeom prst="straightConnector1">
            <a:avLst/>
          </a:prstGeom>
          <a:ln w="38100">
            <a:solidFill>
              <a:srgbClr val="FF0066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0" y="2643182"/>
            <a:ext cx="409387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измерения: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10м+2м=12 м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8596" y="142852"/>
            <a:ext cx="8501122" cy="928670"/>
          </a:xfrm>
          <a:prstGeom prst="rect">
            <a:avLst/>
          </a:prstGeom>
          <a:gradFill>
            <a:gsLst>
              <a:gs pos="0">
                <a:srgbClr val="33CCFF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Измерение расстояний с помощью линейного масштаба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2910" y="6357958"/>
            <a:ext cx="21431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6357958"/>
            <a:ext cx="21431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643042" y="6357958"/>
            <a:ext cx="214314" cy="714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8" grpId="0"/>
      <p:bldP spid="4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386</Words>
  <Application>Microsoft Office PowerPoint</Application>
  <PresentationFormat>Экран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1: 10000000</vt:lpstr>
      <vt:lpstr>Слайд 12</vt:lpstr>
      <vt:lpstr>Перевести примеры численного масштаба в именованный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Масштаб</dc:title>
  <dc:subject>План местности</dc:subject>
  <dc:creator>Карезина Нина Валентиновна</dc:creator>
  <cp:lastModifiedBy>333</cp:lastModifiedBy>
  <cp:revision>38</cp:revision>
  <dcterms:created xsi:type="dcterms:W3CDTF">2008-09-25T20:57:07Z</dcterms:created>
  <dcterms:modified xsi:type="dcterms:W3CDTF">2015-10-18T20:55:50Z</dcterms:modified>
</cp:coreProperties>
</file>