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8" r:id="rId9"/>
    <p:sldId id="269" r:id="rId10"/>
    <p:sldId id="262" r:id="rId11"/>
    <p:sldId id="270" r:id="rId12"/>
  </p:sldIdLst>
  <p:sldSz cx="12192000" cy="6858000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4676" autoAdjust="0"/>
  </p:normalViewPr>
  <p:slideViewPr>
    <p:cSldViewPr snapToGrid="0">
      <p:cViewPr varScale="1">
        <p:scale>
          <a:sx n="87" d="100"/>
          <a:sy n="87" d="100"/>
        </p:scale>
        <p:origin x="-54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ECD29-4E7F-4EE3-ADB3-BD56C288A4D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0E74-7D6D-4584-A55B-D6B1CAC19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9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C0E74-7D6D-4584-A55B-D6B1CAC196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3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3FF4B7-7D7F-49FD-821A-A7054C15AFE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E3A401-6BA3-4930-84CA-728B163E76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4000" r="4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2538" y="4585717"/>
            <a:ext cx="4233949" cy="1803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спорте нет путей коротких,</a:t>
            </a:r>
          </a:p>
          <a:p>
            <a:r>
              <a:rPr lang="ru-RU" dirty="0">
                <a:solidFill>
                  <a:srgbClr val="FF0000"/>
                </a:solidFill>
              </a:rPr>
              <a:t>И удач случайных нет.</a:t>
            </a:r>
          </a:p>
          <a:p>
            <a:r>
              <a:rPr lang="ru-RU" dirty="0">
                <a:solidFill>
                  <a:srgbClr val="FF0000"/>
                </a:solidFill>
              </a:rPr>
              <a:t>Узнаем на тренировках</a:t>
            </a:r>
          </a:p>
          <a:p>
            <a:r>
              <a:rPr lang="ru-RU" dirty="0">
                <a:solidFill>
                  <a:srgbClr val="FF0000"/>
                </a:solidFill>
              </a:rPr>
              <a:t>Все мы формулу </a:t>
            </a:r>
            <a:r>
              <a:rPr lang="ru-RU" dirty="0" smtClean="0">
                <a:solidFill>
                  <a:srgbClr val="FF0000"/>
                </a:solidFill>
              </a:rPr>
              <a:t>побед!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2651" y="330200"/>
            <a:ext cx="4243882" cy="41320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Развитие критического мышления через исследовательскую деятельность учащихся в процессе физического воспитания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8"/>
    </mc:Choice>
    <mc:Fallback xmlns="">
      <p:transition spd="slow" advTm="671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940870"/>
            <a:ext cx="6156960" cy="3917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3138" y="79205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Ученику нужно освоить свое задание, выработать свое мнение, выразить себя ясно, уверенно. Чрезвычайно важно умение слушать и слышать другую точку зрения, понимать, что и она имеет право на существование. Роль учитель в основном координирующая.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1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2"/>
    </mc:Choice>
    <mc:Fallback xmlns="">
      <p:transition spd="slow" advTm="11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2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6"/>
    </mc:Choice>
    <mc:Fallback xmlns="">
      <p:transition spd="slow" advTm="116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5706" y="1841679"/>
            <a:ext cx="6223325" cy="351779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КРИТИЧЕСКОЕ МЫШЛЕНИЕ –это естественный способ взаимодействия с идеями и информацией. Необходимо умение не только овладеть информацией, но и критически ее оценить, осмыслить и применить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«Скажи мне – я забуду, покажи мне – я запомню, вовлеки меня – я пойму».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06" y="142081"/>
            <a:ext cx="2095500" cy="1771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6" y="3860958"/>
            <a:ext cx="3996056" cy="2997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70"/>
            <a:ext cx="4175706" cy="3030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91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4"/>
    </mc:Choice>
    <mc:Fallback xmlns="">
      <p:transition spd="slow" advTm="14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89999" y="104741"/>
            <a:ext cx="5534891" cy="127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42267"/>
            <a:ext cx="2365248" cy="20482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45" y="3340722"/>
            <a:ext cx="4821384" cy="32035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5488" y="616186"/>
            <a:ext cx="5547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В основу технологии положен базовый дидактический цикл, состоящий из трех этапов</a:t>
            </a:r>
            <a:r>
              <a:rPr lang="ru-RU" sz="2000" b="1" dirty="0" smtClean="0"/>
              <a:t>:</a:t>
            </a:r>
          </a:p>
          <a:p>
            <a:endParaRPr lang="ru-RU" sz="2000" b="1" dirty="0"/>
          </a:p>
          <a:p>
            <a:r>
              <a:rPr lang="ru-RU" sz="2000" b="1" dirty="0" smtClean="0"/>
              <a:t>     · Вызов</a:t>
            </a:r>
            <a:r>
              <a:rPr lang="ru-RU" sz="2000" dirty="0" smtClean="0"/>
              <a:t> </a:t>
            </a:r>
            <a:r>
              <a:rPr lang="ru-RU" sz="2000" dirty="0"/>
              <a:t>(пробуждение имеющихся знаний </a:t>
            </a:r>
            <a:r>
              <a:rPr lang="ru-RU" sz="2000" dirty="0" smtClean="0"/>
              <a:t>интереса </a:t>
            </a:r>
            <a:r>
              <a:rPr lang="ru-RU" sz="2000" dirty="0"/>
              <a:t>к получению новой информации)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    · </a:t>
            </a:r>
            <a:r>
              <a:rPr lang="ru-RU" sz="2000" b="1" dirty="0"/>
              <a:t>Осмысление </a:t>
            </a:r>
            <a:r>
              <a:rPr lang="ru-RU" sz="2000" dirty="0"/>
              <a:t>содержания (получение новой информации) 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· </a:t>
            </a:r>
            <a:r>
              <a:rPr lang="ru-RU" sz="2000" b="1" dirty="0"/>
              <a:t>Рефлексия</a:t>
            </a:r>
            <a:r>
              <a:rPr lang="ru-RU" sz="2000" dirty="0"/>
              <a:t> (осмысление, рождение нового знания)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9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0"/>
    </mc:Choice>
    <mc:Fallback xmlns="">
      <p:transition spd="slow" advTm="18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6" y="762781"/>
            <a:ext cx="2057400" cy="2219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9" y="3689072"/>
            <a:ext cx="3951315" cy="296348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60912" y="762781"/>
            <a:ext cx="5534891" cy="127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6181" y="439615"/>
            <a:ext cx="51887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ru-RU" sz="2800" b="1" dirty="0" smtClean="0"/>
              <a:t>Фаза </a:t>
            </a:r>
            <a:r>
              <a:rPr lang="ru-RU" sz="2800" b="1" dirty="0"/>
              <a:t>вызова</a:t>
            </a:r>
            <a:r>
              <a:rPr lang="ru-RU" sz="2800" b="1" dirty="0" smtClean="0"/>
              <a:t>.</a:t>
            </a:r>
          </a:p>
          <a:p>
            <a:endParaRPr lang="ru-RU" b="1" dirty="0" smtClean="0"/>
          </a:p>
          <a:p>
            <a:pPr marL="342900" indent="-342900">
              <a:buAutoNum type="arabicParenR"/>
            </a:pPr>
            <a:r>
              <a:rPr lang="ru-RU" dirty="0" smtClean="0"/>
              <a:t>Постановка </a:t>
            </a:r>
            <a:r>
              <a:rPr lang="ru-RU" dirty="0"/>
              <a:t>целей урока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</a:t>
            </a:r>
            <a:r>
              <a:rPr lang="ru-RU" dirty="0"/>
              <a:t>) Активизация познавательной деятельности </a:t>
            </a:r>
            <a:r>
              <a:rPr lang="ru-RU" dirty="0" smtClean="0"/>
              <a:t>учащихся</a:t>
            </a:r>
          </a:p>
          <a:p>
            <a:r>
              <a:rPr lang="ru-RU" dirty="0" smtClean="0"/>
              <a:t>        </a:t>
            </a:r>
            <a:r>
              <a:rPr lang="ru-RU" i="1" dirty="0"/>
              <a:t>возможность ребенку проанализировать то, что он уже знает, это создаст дополнительный стимул для формулировки им собственных целей-мотивов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1. Кластер.</a:t>
            </a:r>
          </a:p>
          <a:p>
            <a:r>
              <a:rPr lang="ru-RU" dirty="0" smtClean="0"/>
              <a:t>2. Таблица простых и сложных.</a:t>
            </a:r>
          </a:p>
          <a:p>
            <a:r>
              <a:rPr lang="ru-RU" dirty="0" smtClean="0"/>
              <a:t>3. Правильный и неправильные движения.</a:t>
            </a:r>
          </a:p>
          <a:p>
            <a:r>
              <a:rPr lang="ru-RU" dirty="0" smtClean="0"/>
              <a:t>4.  «Мозговой штурм»</a:t>
            </a:r>
          </a:p>
          <a:p>
            <a:r>
              <a:rPr lang="ru-RU" dirty="0" smtClean="0"/>
              <a:t>5. Дерево предсказаний.</a:t>
            </a:r>
          </a:p>
          <a:p>
            <a:r>
              <a:rPr lang="ru-RU" dirty="0" smtClean="0"/>
              <a:t>6  Прием верный - неверный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941746"/>
      </p:ext>
    </p:extLst>
  </p:cSld>
  <p:clrMapOvr>
    <a:masterClrMapping/>
  </p:clrMapOvr>
  <p:transition spd="slow" advTm="1921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210">
            <a:off x="10084573" y="340304"/>
            <a:ext cx="1765692" cy="1769668"/>
          </a:xfrm>
        </p:spPr>
      </p:pic>
      <p:sp>
        <p:nvSpPr>
          <p:cNvPr id="2" name="Прямоугольник 1"/>
          <p:cNvSpPr/>
          <p:nvPr/>
        </p:nvSpPr>
        <p:spPr>
          <a:xfrm>
            <a:off x="566670" y="1304542"/>
            <a:ext cx="94659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II. Фаза осмысления содержания. </a:t>
            </a:r>
            <a:r>
              <a:rPr lang="ru-RU" b="1" dirty="0" smtClean="0"/>
              <a:t>(Смысловая </a:t>
            </a:r>
            <a:r>
              <a:rPr lang="ru-RU" b="1" dirty="0"/>
              <a:t>стадия</a:t>
            </a:r>
            <a:r>
              <a:rPr lang="ru-RU" b="1" dirty="0" smtClean="0"/>
              <a:t>)-</a:t>
            </a:r>
            <a:r>
              <a:rPr lang="ru-RU" dirty="0" smtClean="0"/>
              <a:t>Главной </a:t>
            </a:r>
            <a:r>
              <a:rPr lang="ru-RU" dirty="0"/>
              <a:t>задачей этой фазы </a:t>
            </a:r>
            <a:r>
              <a:rPr lang="ru-RU" dirty="0" smtClean="0"/>
              <a:t>  </a:t>
            </a:r>
            <a:r>
              <a:rPr lang="ru-RU" dirty="0"/>
              <a:t>является отслеживание своего понимания при работе с изучаемым материалом. </a:t>
            </a:r>
            <a:endParaRPr lang="ru-RU" dirty="0" smtClean="0"/>
          </a:p>
          <a:p>
            <a:r>
              <a:rPr lang="ru-RU" dirty="0"/>
              <a:t> Постановка целей в процессе знакомства с новой информацией осуществляется при ее наложении на уже имеющиеся знания.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                         1. </a:t>
            </a:r>
            <a:r>
              <a:rPr lang="ru-RU" b="1" dirty="0"/>
              <a:t>З</a:t>
            </a:r>
            <a:r>
              <a:rPr lang="ru-RU" b="1" dirty="0" smtClean="0"/>
              <a:t>наю</a:t>
            </a:r>
            <a:r>
              <a:rPr lang="ru-RU" b="1" dirty="0"/>
              <a:t>, узнал новое, хочу </a:t>
            </a:r>
            <a:r>
              <a:rPr lang="ru-RU" b="1" dirty="0" smtClean="0"/>
              <a:t>узнать еще.</a:t>
            </a:r>
          </a:p>
          <a:p>
            <a:r>
              <a:rPr lang="ru-RU" b="1" dirty="0" smtClean="0"/>
              <a:t>                         2.Сюжетный урок</a:t>
            </a:r>
          </a:p>
          <a:p>
            <a:r>
              <a:rPr lang="ru-RU" b="1" dirty="0" smtClean="0"/>
              <a:t>                         3.</a:t>
            </a:r>
            <a:r>
              <a:rPr lang="ru-RU" b="1" dirty="0"/>
              <a:t> Прием “Диаграммы сравнения</a:t>
            </a:r>
            <a:r>
              <a:rPr lang="ru-RU" b="1" dirty="0" smtClean="0"/>
              <a:t>”</a:t>
            </a:r>
          </a:p>
          <a:p>
            <a:r>
              <a:rPr lang="ru-RU" b="1" dirty="0" smtClean="0"/>
              <a:t>                         4.Метод </a:t>
            </a:r>
            <a:r>
              <a:rPr lang="ru-RU" b="1" dirty="0"/>
              <a:t>«</a:t>
            </a:r>
            <a:r>
              <a:rPr lang="ru-RU" b="1" dirty="0" err="1"/>
              <a:t>Думательных</a:t>
            </a:r>
            <a:r>
              <a:rPr lang="ru-RU" b="1" dirty="0"/>
              <a:t> шляп</a:t>
            </a:r>
            <a:r>
              <a:rPr lang="ru-RU" b="1" dirty="0" smtClean="0"/>
              <a:t>»</a:t>
            </a:r>
          </a:p>
          <a:p>
            <a:endParaRPr lang="ru-RU" b="1" dirty="0" smtClean="0"/>
          </a:p>
          <a:p>
            <a:r>
              <a:rPr lang="ru-RU" dirty="0"/>
              <a:t>Класс разбивается на шесть групп, каждая получает шляпу определённого цвета. </a:t>
            </a:r>
            <a:r>
              <a:rPr lang="ru-RU" i="1" dirty="0">
                <a:solidFill>
                  <a:schemeClr val="bg1"/>
                </a:solidFill>
              </a:rPr>
              <a:t>Белая шляпа</a:t>
            </a:r>
            <a:r>
              <a:rPr lang="ru-RU" i="1" dirty="0" smtClean="0"/>
              <a:t>: </a:t>
            </a:r>
            <a:r>
              <a:rPr lang="ru-RU" dirty="0" smtClean="0"/>
              <a:t>статистическая.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chemeClr val="accent6"/>
                </a:solidFill>
              </a:rPr>
              <a:t>Красная шляпа</a:t>
            </a:r>
            <a:r>
              <a:rPr lang="ru-RU" dirty="0" smtClean="0"/>
              <a:t>: эмоциональная.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Черная шляпа: </a:t>
            </a:r>
            <a:r>
              <a:rPr lang="ru-RU" dirty="0"/>
              <a:t>негативная. </a:t>
            </a:r>
            <a:br>
              <a:rPr lang="ru-RU" dirty="0"/>
            </a:br>
            <a:r>
              <a:rPr lang="ru-RU" i="1" dirty="0">
                <a:solidFill>
                  <a:srgbClr val="FFFF00"/>
                </a:solidFill>
              </a:rPr>
              <a:t>Желтая </a:t>
            </a:r>
            <a:r>
              <a:rPr lang="ru-RU" i="1" dirty="0" smtClean="0">
                <a:solidFill>
                  <a:srgbClr val="FFFF00"/>
                </a:solidFill>
              </a:rPr>
              <a:t>шляпа</a:t>
            </a:r>
            <a:r>
              <a:rPr lang="ru-RU" i="1" dirty="0" smtClean="0"/>
              <a:t>: </a:t>
            </a:r>
            <a:r>
              <a:rPr lang="ru-RU" dirty="0" smtClean="0"/>
              <a:t>позитивная.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Зеленая шляпа</a:t>
            </a:r>
            <a:r>
              <a:rPr lang="ru-RU" i="1" dirty="0"/>
              <a:t>: </a:t>
            </a:r>
            <a:r>
              <a:rPr lang="ru-RU" dirty="0"/>
              <a:t>творческая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chemeClr val="accent1"/>
                </a:solidFill>
              </a:rPr>
              <a:t>Синяя шляпа</a:t>
            </a:r>
            <a:r>
              <a:rPr lang="ru-RU" i="1" dirty="0"/>
              <a:t>: </a:t>
            </a:r>
            <a:r>
              <a:rPr lang="ru-RU" dirty="0"/>
              <a:t>аналитическая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65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274"/>
    </mc:Choice>
    <mc:Fallback>
      <p:transition advTm="172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55" y="1785105"/>
            <a:ext cx="2402866" cy="2269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588" y="1134688"/>
            <a:ext cx="793012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III. Фаза рефлексии</a:t>
            </a:r>
            <a:r>
              <a:rPr lang="ru-RU" sz="2800" b="1" dirty="0" smtClean="0"/>
              <a:t>. </a:t>
            </a:r>
            <a:r>
              <a:rPr lang="ru-RU" dirty="0" smtClean="0"/>
              <a:t>Это </a:t>
            </a:r>
            <a:r>
              <a:rPr lang="ru-RU" dirty="0"/>
              <a:t>тщательное взвешивание, оценка и выбор. В процессе рефлексии та информация, которая была новой, становится присвоенной, превращается в собственное знание. Она становится основной целью деятельности учащихся и учителя.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1.Учитель предлагает </a:t>
            </a:r>
            <a:r>
              <a:rPr lang="ru-RU" dirty="0" smtClean="0"/>
              <a:t>продемонстрировать то или иное движение.</a:t>
            </a:r>
          </a:p>
          <a:p>
            <a:r>
              <a:rPr lang="ru-RU" dirty="0" smtClean="0"/>
              <a:t>2. Подведение итогов изученного.</a:t>
            </a:r>
          </a:p>
          <a:p>
            <a:endParaRPr lang="ru-RU" dirty="0"/>
          </a:p>
          <a:p>
            <a:r>
              <a:rPr lang="ru-RU" dirty="0"/>
              <a:t>Очень интересна данная технология. Новый стандарт обязывает каждого из нас работать именно так. Активные формы обучения позволяют детям и педагогу развиваться, познавать себя, совершенствоваться. За такими технологиями будущее.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1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4"/>
    </mc:Choice>
    <mc:Fallback xmlns="">
      <p:transition spd="slow" advTm="11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6" y="0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59" y="3309587"/>
            <a:ext cx="6110400" cy="3548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0268" y="215652"/>
            <a:ext cx="7492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Как важно спортом заниматься! </a:t>
            </a:r>
          </a:p>
          <a:p>
            <a:r>
              <a:rPr lang="ru-RU" sz="3600" b="1" i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Чтоб быть здоровыми всегда – </a:t>
            </a:r>
            <a:br>
              <a:rPr lang="ru-RU" sz="3600" b="1" i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</a:br>
            <a:r>
              <a:rPr lang="ru-RU" sz="3600" b="1" i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Должны мы сами постараться, </a:t>
            </a:r>
            <a:br>
              <a:rPr lang="ru-RU" sz="3600" b="1" i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</a:br>
            <a:r>
              <a:rPr lang="ru-RU" sz="3600" b="1" i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      И всё получится тогда!</a:t>
            </a:r>
            <a:endParaRPr lang="ru-RU" sz="3600" b="1" i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6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4"/>
    </mc:Choice>
    <mc:Fallback xmlns="">
      <p:transition spd="slow" advTm="12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2" y="4302902"/>
            <a:ext cx="3037205" cy="196180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53" y="4266326"/>
            <a:ext cx="3036916" cy="1961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06" y="4402686"/>
            <a:ext cx="3986025" cy="22602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2352" y="321659"/>
            <a:ext cx="960729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урока по методике развития критического мышления через исследовательскую деятельность отличается от уроков в традиционном обучении. Ученики не сидят пассивно, слушая учителя, а становятся главными действующими лицами урока. Они думают, делятся рассуждениями друг с другом, обсуждают услышанное. Основой организации учебного процесса является работа учащихся в динамических парах и группах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3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9"/>
    </mc:Choice>
    <mc:Fallback xmlns="">
      <p:transition spd="slow" advTm="12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3694726"/>
            <a:ext cx="3817424" cy="259423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64770" y="389938"/>
            <a:ext cx="8188730" cy="127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5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4464" y="278406"/>
            <a:ext cx="733958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400" b="1" dirty="0"/>
              <a:t>Формы построения урока:</a:t>
            </a:r>
          </a:p>
          <a:p>
            <a:r>
              <a:rPr lang="ru-RU" sz="2400" dirty="0"/>
              <a:t>Групповая:</a:t>
            </a:r>
          </a:p>
          <a:p>
            <a:r>
              <a:rPr lang="ru-RU" sz="2400" dirty="0"/>
              <a:t>- группы получают одно и то же задание;</a:t>
            </a:r>
          </a:p>
          <a:p>
            <a:r>
              <a:rPr lang="ru-RU" sz="2400" dirty="0"/>
              <a:t>- группы получают разные задания</a:t>
            </a:r>
          </a:p>
          <a:p>
            <a:r>
              <a:rPr lang="ru-RU" sz="2400" dirty="0"/>
              <a:t>- группы получают разные задания, но работают на общий результат;</a:t>
            </a:r>
          </a:p>
          <a:p>
            <a:r>
              <a:rPr lang="ru-RU" sz="2400" dirty="0"/>
              <a:t>   Роль учителя состоит в том, чтобы не допустить отклонений от основных задач урока, акцентировать внимание на главном в содержании занятия, при необходимости выдвигать проблемные вопросы, сталкивать мнения, различные точки зрения, привлекать к обсуждению возможно большее число участников. 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7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1"/>
    </mc:Choice>
    <mc:Fallback xmlns="">
      <p:transition spd="slow" advTm="16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3.5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3.3|3.3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3.1|3.8|2.5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3|3.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5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3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4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|3.4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3.7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459</Words>
  <Application>Microsoft Office PowerPoint</Application>
  <PresentationFormat>Произвольный</PresentationFormat>
  <Paragraphs>62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Воздушный поток</vt:lpstr>
      <vt:lpstr>Развитие критического мышления через исследовательскую деятельность учащихся в процессе физического воспитания </vt:lpstr>
      <vt:lpstr>КРИТИЧЕСКОЕ МЫШЛЕНИЕ –это естественный способ взаимодействия с идеями и информацией. Необходимо умение не только овладеть информацией, но и критически ее оценить, осмыслить и применить.  «Скажи мне – я забуду, покажи мне – я запомню, вовлеки меня – я пойму».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МО по физической культуре и ОБЖ</dc:title>
  <dc:creator>Татьяна</dc:creator>
  <cp:lastModifiedBy>Денис</cp:lastModifiedBy>
  <cp:revision>33</cp:revision>
  <dcterms:created xsi:type="dcterms:W3CDTF">2015-08-28T10:44:28Z</dcterms:created>
  <dcterms:modified xsi:type="dcterms:W3CDTF">2015-11-04T14:26:03Z</dcterms:modified>
</cp:coreProperties>
</file>