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3" r:id="rId5"/>
    <p:sldId id="260" r:id="rId6"/>
    <p:sldId id="269" r:id="rId7"/>
    <p:sldId id="270" r:id="rId8"/>
    <p:sldId id="264" r:id="rId9"/>
    <p:sldId id="258" r:id="rId10"/>
    <p:sldId id="265" r:id="rId11"/>
    <p:sldId id="262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CC"/>
    <a:srgbClr val="009900"/>
    <a:srgbClr val="0000CC"/>
    <a:srgbClr val="CC0000"/>
    <a:srgbClr val="FFCC99"/>
    <a:srgbClr val="FF9999"/>
    <a:srgbClr val="A5002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3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8AD6B7-5805-4DA9-97BE-9B208BFE35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D8D1EE-61D4-433F-8DDA-9F98710E10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2B7C9-CA2C-4444-8A93-3DB4A88E143D}" type="slidenum">
              <a:rPr lang="ru-RU"/>
              <a:pPr/>
              <a:t>1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719E7-5A51-4CB0-9B23-478A6D887FBF}" type="slidenum">
              <a:rPr lang="ru-RU"/>
              <a:pPr/>
              <a:t>10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8B5EC-2A4F-44EE-BB03-356812D01C4B}" type="slidenum">
              <a:rPr lang="ru-RU"/>
              <a:pPr/>
              <a:t>11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09865-772E-45C1-9965-4FEC09E30889}" type="slidenum">
              <a:rPr lang="ru-RU"/>
              <a:pPr/>
              <a:t>12</a:t>
            </a:fld>
            <a:endParaRPr lang="ru-RU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564C3-55F0-47F7-AD00-6584ADB26769}" type="slidenum">
              <a:rPr lang="ru-RU"/>
              <a:pPr/>
              <a:t>13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9D1BA-D140-4EC6-8F9F-71AD6A516288}" type="slidenum">
              <a:rPr lang="ru-RU"/>
              <a:pPr/>
              <a:t>14</a:t>
            </a:fld>
            <a:endParaRPr 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5D065-DA7B-4C2E-B46B-C62E52E9BB8D}" type="slidenum">
              <a:rPr lang="ru-RU"/>
              <a:pPr/>
              <a:t>2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BF8F2-020F-46C4-A172-9150B6573D5C}" type="slidenum">
              <a:rPr lang="ru-RU"/>
              <a:pPr/>
              <a:t>3</a:t>
            </a:fld>
            <a:endParaRPr 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16DA5-D2BB-45FB-A130-9AE2BF11D88A}" type="slidenum">
              <a:rPr lang="ru-RU"/>
              <a:pPr/>
              <a:t>4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53ACA-53AA-41C6-860F-29D5B02FC307}" type="slidenum">
              <a:rPr lang="ru-RU"/>
              <a:pPr/>
              <a:t>5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08C02-2831-4B67-9285-E445A5E1A905}" type="slidenum">
              <a:rPr lang="ru-RU"/>
              <a:pPr/>
              <a:t>6</a:t>
            </a:fld>
            <a:endParaRPr lang="ru-R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AC032-4D29-4F98-B699-B8B1EEDECCF1}" type="slidenum">
              <a:rPr lang="ru-RU"/>
              <a:pPr/>
              <a:t>7</a:t>
            </a:fld>
            <a:endParaRPr 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F0FF9-C761-4292-B7E7-3E3E8262B6DF}" type="slidenum">
              <a:rPr lang="ru-RU"/>
              <a:pPr/>
              <a:t>8</a:t>
            </a:fld>
            <a:endParaRPr lang="ru-RU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3BE28-10CA-42B6-9747-2B423A19B233}" type="slidenum">
              <a:rPr lang="ru-RU"/>
              <a:pPr/>
              <a:t>9</a:t>
            </a:fld>
            <a:endParaRPr lang="ru-RU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B1A3D-0FD5-4131-B4A1-88552931D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70DB8-FFA6-43FC-9E24-21C5BFF7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C48D72-F93B-4558-8AB4-7A17EC5B2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EC8F5-1CF4-4536-8B04-69D7ACD63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2BCDF-B1F6-4C2E-9F68-AF1FE07ED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0806D-1758-4B5F-B7F6-FC2CC1706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F83CD-374A-4AF6-8DCC-131BCC373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B9FD5-8DAB-4D77-BFC5-B11C545046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3D2D5-D9ED-47AF-9425-89B0E01A60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4ADD52-C1FE-4288-A725-7439EDEED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1E292-4165-4224-88FC-8A2114196A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912B29-6F53-4F71-82F4-7433E8A6C5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331640" y="260648"/>
            <a:ext cx="7417073" cy="3600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639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kern="10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Сложение и </a:t>
            </a:r>
            <a:endParaRPr lang="ru-RU" sz="3600" b="1" i="1" kern="10" dirty="0" smtClean="0">
              <a:ln w="11430">
                <a:solidFill>
                  <a:srgbClr val="00B05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вычитание </a:t>
            </a:r>
            <a:endParaRPr lang="ru-RU" sz="3600" b="1" i="1" kern="10" dirty="0">
              <a:ln w="11430">
                <a:solidFill>
                  <a:srgbClr val="00B05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целых чисел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87624" y="5733256"/>
            <a:ext cx="4895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©</a:t>
            </a:r>
            <a:r>
              <a:rPr lang="ru-RU" b="1" dirty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Крыжова </a:t>
            </a:r>
            <a:r>
              <a:rPr lang="ru-RU" b="1" dirty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Ольга </a:t>
            </a:r>
            <a:r>
              <a:rPr lang="ru-RU" b="1" dirty="0" smtClean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Петровна</a:t>
            </a:r>
            <a:r>
              <a:rPr lang="ru-RU" b="1" dirty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учитель математики </a:t>
            </a:r>
            <a:r>
              <a:rPr lang="ru-RU" b="1" dirty="0" smtClean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МБОУ г.Керчи РК</a:t>
            </a:r>
            <a:endParaRPr lang="ru-RU" b="1" dirty="0">
              <a:solidFill>
                <a:srgbClr val="333333"/>
              </a:solidFill>
              <a:latin typeface="Arial Narrow" pitchFamily="34" charset="0"/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333333"/>
                </a:solidFill>
                <a:latin typeface="Arial Narrow" pitchFamily="34" charset="0"/>
                <a:cs typeface="Arial" charset="0"/>
              </a:rPr>
              <a:t>«Школа – морской технический лицей»</a:t>
            </a:r>
            <a:endParaRPr lang="en-US" b="1" dirty="0">
              <a:solidFill>
                <a:srgbClr val="333333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221088"/>
            <a:ext cx="342850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</a:rPr>
              <a:t>Урок для 6 класса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50825" y="1916832"/>
            <a:ext cx="4897239" cy="381721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Решаем задачи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1268760"/>
            <a:ext cx="5401171" cy="6486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3275856" y="5562923"/>
            <a:ext cx="1368152" cy="129507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50824" y="2060848"/>
            <a:ext cx="45372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Куколки бабочек выносят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 - 8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Если эту температуру увеличить на - 24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а затем уменьшить на - 28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то получим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которую выдерживают гусеницы. Какую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выдерживают гусеницы?</a:t>
            </a:r>
          </a:p>
          <a:p>
            <a:pPr>
              <a:spcBef>
                <a:spcPct val="50000"/>
              </a:spcBef>
            </a:pPr>
            <a:endParaRPr lang="ru-RU" sz="20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95536" y="5562923"/>
            <a:ext cx="1368152" cy="129507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31640" y="1412776"/>
            <a:ext cx="748883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Куколка бабочки  </a:t>
            </a:r>
            <a:r>
              <a:rPr lang="en-US" sz="3200" b="1" i="1" dirty="0" smtClean="0">
                <a:latin typeface="Bookman Old Style" pitchFamily="18" charset="0"/>
              </a:rPr>
              <a:t>t= </a:t>
            </a:r>
            <a:r>
              <a:rPr lang="ru-RU" sz="3200" b="1" i="1" dirty="0" smtClean="0">
                <a:latin typeface="Bookman Old Style" pitchFamily="18" charset="0"/>
              </a:rPr>
              <a:t>–8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º</a:t>
            </a:r>
            <a:r>
              <a:rPr lang="ru-RU" sz="3200" b="1" dirty="0" smtClean="0">
                <a:latin typeface="Georgia" pitchFamily="18" charset="0"/>
                <a:cs typeface="Arial" charset="0"/>
              </a:rPr>
              <a:t>.</a:t>
            </a:r>
          </a:p>
          <a:p>
            <a:r>
              <a:rPr lang="ru-RU" sz="3200" b="1" i="1" dirty="0" smtClean="0">
                <a:latin typeface="Georgia" pitchFamily="18" charset="0"/>
                <a:cs typeface="Arial" charset="0"/>
              </a:rPr>
              <a:t>Гусеница   </a:t>
            </a:r>
            <a:r>
              <a:rPr lang="en-US" sz="3200" b="1" i="1" dirty="0" smtClean="0">
                <a:latin typeface="Georgia" pitchFamily="18" charset="0"/>
                <a:cs typeface="Arial" charset="0"/>
              </a:rPr>
              <a:t>t – </a:t>
            </a:r>
            <a:r>
              <a:rPr lang="ru-RU" sz="3200" b="1" i="1" dirty="0" smtClean="0">
                <a:latin typeface="Georgia" pitchFamily="18" charset="0"/>
                <a:cs typeface="Arial" charset="0"/>
              </a:rPr>
              <a:t>?</a:t>
            </a:r>
            <a:r>
              <a:rPr lang="ru-RU" sz="32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                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3429000"/>
            <a:ext cx="5472608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                 Решение</a:t>
            </a:r>
          </a:p>
          <a:p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</a:rPr>
              <a:t>–8 +(–24) – (–28) = ...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5157192"/>
            <a:ext cx="4572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endParaRPr lang="ru-RU" sz="3200" b="1" i="1" dirty="0" smtClean="0">
              <a:latin typeface="Bookman Old Style" pitchFamily="18" charset="0"/>
            </a:endParaRPr>
          </a:p>
          <a:p>
            <a:r>
              <a:rPr lang="ru-RU" sz="3200" b="1" i="1" dirty="0" smtClean="0">
                <a:latin typeface="Bookman Old Style" pitchFamily="18" charset="0"/>
              </a:rPr>
              <a:t>Ответ:   – 4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º</a:t>
            </a:r>
            <a:r>
              <a:rPr lang="ru-RU" sz="3200" b="1" i="1" dirty="0" smtClean="0">
                <a:latin typeface="Bookman Old Style" pitchFamily="18" charset="0"/>
              </a:rPr>
              <a:t>.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3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6" grpId="0" animBg="1"/>
      <p:bldP spid="91146" grpId="1" animBg="1"/>
      <p:bldP spid="91142" grpId="0" animBg="1"/>
      <p:bldP spid="91142" grpId="1" animBg="1"/>
      <p:bldP spid="91144" grpId="0" animBg="1"/>
      <p:bldP spid="91144" grpId="1" animBg="1"/>
      <p:bldP spid="91145" grpId="0"/>
      <p:bldP spid="91145" grpId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547813" y="503238"/>
            <a:ext cx="59769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Проверяем соседа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971600" y="2332037"/>
            <a:ext cx="3456384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 А Р И А Н Т  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 - 42 + (-17)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б)  - 56 + 9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 78 + (- 12)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г)  - 46 + 0 =</a:t>
            </a:r>
          </a:p>
          <a:p>
            <a:pPr>
              <a:buFontTx/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 65 + (-65) =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9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429250" y="23590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 А Р И А Н Т  </a:t>
            </a:r>
            <a:r>
              <a:rPr 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 - 34 + (- 7)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б)  9 + (- 42)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 - 11 + 96 = 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г)  0 + (- 84) =</a:t>
            </a:r>
          </a:p>
          <a:p>
            <a:pPr>
              <a:buFontTx/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 - 53 + 53 =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1765300" y="1700213"/>
            <a:ext cx="676751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33CC"/>
                </a:solidFill>
              </a:rPr>
              <a:t>1. В Ы П О Л Н И Т Е   С Л О Ж Е Н И Е</a:t>
            </a:r>
            <a:r>
              <a:rPr lang="ru-RU" sz="3200" b="1" dirty="0">
                <a:solidFill>
                  <a:srgbClr val="FF33CC"/>
                </a:solidFill>
              </a:rPr>
              <a:t>    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027988" y="3357563"/>
            <a:ext cx="8547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41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131840" y="3861048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47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7812088" y="3917950"/>
            <a:ext cx="1042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33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7812088" y="43656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85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740650" y="4926013"/>
            <a:ext cx="1258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84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7812088" y="544512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3635896" y="3356992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59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3419872" y="4365104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66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131840" y="4869160"/>
            <a:ext cx="1150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46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347864" y="5373216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4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4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8" grpId="0" build="p"/>
      <p:bldP spid="84999" grpId="0" build="p"/>
      <p:bldP spid="85000" grpId="0" animBg="1"/>
      <p:bldP spid="85002" grpId="0"/>
      <p:bldP spid="85003" grpId="0"/>
      <p:bldP spid="85004" grpId="0"/>
      <p:bldP spid="85005" grpId="0"/>
      <p:bldP spid="85006" grpId="0"/>
      <p:bldP spid="85008" grpId="0"/>
      <p:bldP spid="85009" grpId="0"/>
      <p:bldP spid="850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1547813" y="503238"/>
            <a:ext cx="59769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Проверяем соседа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47813" y="1557339"/>
            <a:ext cx="7344667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FF33CC"/>
                </a:solidFill>
              </a:rPr>
              <a:t>2.  В Ы П О Л Н И Т Е     В Ы Ч И Т А Н И Е</a:t>
            </a:r>
            <a:r>
              <a:rPr lang="ru-RU" sz="3200" b="1" dirty="0">
                <a:solidFill>
                  <a:srgbClr val="FF33CC"/>
                </a:solidFill>
              </a:rPr>
              <a:t>    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971600" y="2132856"/>
            <a:ext cx="3383607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 А Р И А Н Т  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 36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–76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16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 0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98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г)  9 – 75  =</a:t>
            </a:r>
          </a:p>
          <a:p>
            <a:pPr>
              <a:buFontTx/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29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29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FontTx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322888" y="2205038"/>
            <a:ext cx="4002087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 А Р И А Н Т  </a:t>
            </a:r>
            <a:r>
              <a:rPr lang="ru-RU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12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46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б)  59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18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 0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25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= </a:t>
            </a:r>
          </a:p>
          <a:p>
            <a:pPr>
              <a:buFontTx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38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(– 38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FontTx/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 7 – 96 =</a:t>
            </a:r>
          </a:p>
          <a:p>
            <a:pPr>
              <a:buFontTx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419872" y="3140968"/>
            <a:ext cx="719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203848" y="3645024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92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419872" y="4149080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98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987824" y="4653136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66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635896" y="5229200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7596188" y="321310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</a:rPr>
              <a:t>58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7956550" y="3773488"/>
            <a:ext cx="719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77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7740650" y="4278313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027988" y="479742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7235825" y="5300663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89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2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2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2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2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2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2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2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2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2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2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 animBg="1"/>
      <p:bldP spid="92167" grpId="0" build="p"/>
      <p:bldP spid="92168" grpId="0" build="p"/>
      <p:bldP spid="92169" grpId="0"/>
      <p:bldP spid="92170" grpId="0"/>
      <p:bldP spid="92171" grpId="0"/>
      <p:bldP spid="92172" grpId="0"/>
      <p:bldP spid="92173" grpId="0"/>
      <p:bldP spid="92174" grpId="0"/>
      <p:bldP spid="92175" grpId="0"/>
      <p:bldP spid="92176" grpId="0"/>
      <p:bldP spid="92177" grpId="0"/>
      <p:bldP spid="921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>
            <a:off x="1116013" y="717550"/>
            <a:ext cx="6985000" cy="766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Выставляем оценки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692275" y="2309813"/>
            <a:ext cx="76327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dirty="0">
                <a:solidFill>
                  <a:srgbClr val="CC0000"/>
                </a:solidFill>
              </a:rPr>
              <a:t>   10</a:t>
            </a:r>
            <a:r>
              <a:rPr lang="ru-RU" sz="3200" b="1" dirty="0"/>
              <a:t> баллов  -  оценка  </a:t>
            </a:r>
            <a:r>
              <a:rPr lang="ru-RU" sz="3200" b="1" dirty="0">
                <a:solidFill>
                  <a:srgbClr val="CC0000"/>
                </a:solidFill>
              </a:rPr>
              <a:t>«5»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>
                <a:solidFill>
                  <a:srgbClr val="0000CC"/>
                </a:solidFill>
              </a:rPr>
              <a:t>8 - 9</a:t>
            </a:r>
            <a:r>
              <a:rPr lang="ru-RU" sz="3200" b="1" dirty="0"/>
              <a:t> баллов  -  оценка  </a:t>
            </a:r>
            <a:r>
              <a:rPr lang="ru-RU" sz="3200" b="1" dirty="0">
                <a:solidFill>
                  <a:srgbClr val="0000CC"/>
                </a:solidFill>
              </a:rPr>
              <a:t>«4»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>
                <a:solidFill>
                  <a:srgbClr val="009900"/>
                </a:solidFill>
              </a:rPr>
              <a:t>5 - 7</a:t>
            </a:r>
            <a:r>
              <a:rPr lang="ru-RU" sz="3200" b="1" dirty="0"/>
              <a:t> баллов  -  оценка  </a:t>
            </a:r>
            <a:r>
              <a:rPr lang="ru-RU" sz="3200" b="1" dirty="0">
                <a:solidFill>
                  <a:srgbClr val="009900"/>
                </a:solidFill>
              </a:rPr>
              <a:t>«3»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 smtClean="0">
                <a:solidFill>
                  <a:srgbClr val="660066"/>
                </a:solidFill>
              </a:rPr>
              <a:t>0 - 4</a:t>
            </a:r>
            <a:r>
              <a:rPr lang="ru-RU" sz="3200" b="1" dirty="0" smtClean="0"/>
              <a:t> </a:t>
            </a:r>
            <a:r>
              <a:rPr lang="ru-RU" sz="3200" b="1" dirty="0"/>
              <a:t>баллов  -  оценка </a:t>
            </a:r>
            <a:r>
              <a:rPr lang="ru-RU" sz="3200" b="1" dirty="0">
                <a:solidFill>
                  <a:srgbClr val="660066"/>
                </a:solidFill>
              </a:rPr>
              <a:t>«2»</a:t>
            </a:r>
            <a:r>
              <a:rPr lang="ru-RU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  <p:bldP spid="983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1620838" y="692150"/>
            <a:ext cx="6119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Домашнее задание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187450" y="2565400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77755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990000"/>
                </a:solidFill>
              </a:rPr>
              <a:t>Придумайте и решите</a:t>
            </a:r>
            <a:r>
              <a:rPr lang="ru-RU" sz="3200" b="1" dirty="0">
                <a:solidFill>
                  <a:srgbClr val="99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33CC"/>
                </a:solidFill>
              </a:rPr>
              <a:t>10 </a:t>
            </a:r>
            <a:r>
              <a:rPr lang="ru-RU" sz="3200" b="1" dirty="0" smtClean="0">
                <a:solidFill>
                  <a:srgbClr val="0033CC"/>
                </a:solidFill>
              </a:rPr>
              <a:t>уравнений</a:t>
            </a:r>
            <a:endParaRPr lang="ru-RU" sz="3200" b="1" dirty="0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990000"/>
                </a:solidFill>
              </a:rPr>
              <a:t>на сложение и вычитание целых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900113" y="2060575"/>
            <a:ext cx="7272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3112" name="WordArt 40"/>
          <p:cNvSpPr>
            <a:spLocks noChangeArrowheads="1" noChangeShapeType="1" noTextEdit="1"/>
          </p:cNvSpPr>
          <p:nvPr/>
        </p:nvSpPr>
        <p:spPr bwMode="auto">
          <a:xfrm>
            <a:off x="2483768" y="188640"/>
            <a:ext cx="425450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Цели урока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259632" y="1484784"/>
            <a:ext cx="77048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solidFill>
                  <a:srgbClr val="660066"/>
                </a:solidFill>
              </a:rPr>
              <a:t> </a:t>
            </a:r>
            <a:r>
              <a:rPr lang="ru-RU" sz="2800" b="1" i="1" dirty="0">
                <a:solidFill>
                  <a:srgbClr val="660066"/>
                </a:solidFill>
              </a:rPr>
              <a:t>добиться </a:t>
            </a:r>
            <a:r>
              <a:rPr lang="ru-RU" sz="2800" b="1" i="1" dirty="0" smtClean="0">
                <a:solidFill>
                  <a:srgbClr val="660066"/>
                </a:solidFill>
              </a:rPr>
              <a:t>воспроизведения алгоритмов </a:t>
            </a:r>
            <a:r>
              <a:rPr lang="ru-RU" sz="2800" b="1" i="1" dirty="0">
                <a:solidFill>
                  <a:srgbClr val="660066"/>
                </a:solidFill>
              </a:rPr>
              <a:t>сложения и вычитания целых </a:t>
            </a:r>
            <a:r>
              <a:rPr lang="ru-RU" sz="2800" b="1" i="1" dirty="0" smtClean="0">
                <a:solidFill>
                  <a:srgbClr val="660066"/>
                </a:solidFill>
              </a:rPr>
              <a:t>чисел в новых ситуациях;</a:t>
            </a:r>
            <a:endParaRPr lang="ru-RU" sz="2800" b="1" i="1" dirty="0">
              <a:solidFill>
                <a:srgbClr val="660066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dirty="0">
                <a:solidFill>
                  <a:srgbClr val="660066"/>
                </a:solidFill>
              </a:rPr>
              <a:t> развитие </a:t>
            </a:r>
            <a:r>
              <a:rPr lang="ru-RU" sz="2800" b="1" i="1" dirty="0" smtClean="0">
                <a:solidFill>
                  <a:srgbClr val="660066"/>
                </a:solidFill>
              </a:rPr>
              <a:t>умений устного счета, логического мышления </a:t>
            </a:r>
            <a:r>
              <a:rPr lang="ru-RU" sz="2800" b="1" i="1" dirty="0">
                <a:solidFill>
                  <a:srgbClr val="660066"/>
                </a:solidFill>
              </a:rPr>
              <a:t>и </a:t>
            </a:r>
            <a:r>
              <a:rPr lang="ru-RU" sz="2800" b="1" i="1" dirty="0" smtClean="0">
                <a:solidFill>
                  <a:srgbClr val="660066"/>
                </a:solidFill>
              </a:rPr>
              <a:t>математической </a:t>
            </a:r>
            <a:r>
              <a:rPr lang="ru-RU" sz="2800" b="1" i="1" dirty="0">
                <a:solidFill>
                  <a:srgbClr val="660066"/>
                </a:solidFill>
              </a:rPr>
              <a:t>речи </a:t>
            </a:r>
            <a:r>
              <a:rPr lang="ru-RU" sz="2800" b="1" i="1" dirty="0" smtClean="0">
                <a:solidFill>
                  <a:srgbClr val="660066"/>
                </a:solidFill>
              </a:rPr>
              <a:t>учащихся;</a:t>
            </a:r>
            <a:endParaRPr lang="ru-RU" sz="2800" b="1" i="1" dirty="0">
              <a:solidFill>
                <a:srgbClr val="660066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dirty="0">
                <a:solidFill>
                  <a:srgbClr val="660066"/>
                </a:solidFill>
              </a:rPr>
              <a:t> воспитание уважительного отношения к </a:t>
            </a:r>
            <a:r>
              <a:rPr lang="ru-RU" sz="2800" b="1" i="1" dirty="0" smtClean="0">
                <a:solidFill>
                  <a:srgbClr val="660066"/>
                </a:solidFill>
              </a:rPr>
              <a:t>сверстникам, самостоятельности, трудолюбия, ответственности.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2699792" y="188640"/>
            <a:ext cx="5184576" cy="7920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68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Разминка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547664" y="1614489"/>
            <a:ext cx="66247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i="1" u="sng" dirty="0">
                <a:solidFill>
                  <a:srgbClr val="00CC00"/>
                </a:solidFill>
              </a:rPr>
              <a:t>В Ы Ч И С Л И Т Е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 smtClean="0"/>
              <a:t>  </a:t>
            </a:r>
            <a:r>
              <a:rPr lang="ru-RU" sz="3200" b="1" dirty="0"/>
              <a:t>1)  </a:t>
            </a:r>
            <a:r>
              <a:rPr lang="ru-RU" sz="3200" b="1" dirty="0">
                <a:solidFill>
                  <a:srgbClr val="990000"/>
                </a:solidFill>
              </a:rPr>
              <a:t>37 – 53 =</a:t>
            </a:r>
            <a:r>
              <a:rPr lang="ru-RU" sz="3200" b="1" dirty="0"/>
              <a:t>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/>
              <a:t>  2)  </a:t>
            </a:r>
            <a:r>
              <a:rPr lang="ru-RU" sz="3200" b="1" dirty="0">
                <a:solidFill>
                  <a:srgbClr val="00B050"/>
                </a:solidFill>
              </a:rPr>
              <a:t>37 – (– 53) =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/>
              <a:t>  3)  </a:t>
            </a:r>
            <a:r>
              <a:rPr lang="ru-RU" sz="3200" b="1" dirty="0">
                <a:solidFill>
                  <a:srgbClr val="660066"/>
                </a:solidFill>
              </a:rPr>
              <a:t>– 37 + (–</a:t>
            </a:r>
            <a:r>
              <a:rPr lang="ru-RU" dirty="0"/>
              <a:t> </a:t>
            </a:r>
            <a:r>
              <a:rPr lang="ru-RU" sz="3200" b="1" dirty="0">
                <a:solidFill>
                  <a:srgbClr val="660066"/>
                </a:solidFill>
              </a:rPr>
              <a:t>53) =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/>
              <a:t>  4)  </a:t>
            </a:r>
            <a:r>
              <a:rPr lang="ru-RU" sz="3200" b="1" dirty="0">
                <a:solidFill>
                  <a:srgbClr val="0000CC"/>
                </a:solidFill>
              </a:rPr>
              <a:t>–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sz="3200" b="1" dirty="0">
                <a:solidFill>
                  <a:srgbClr val="0000CC"/>
                </a:solidFill>
              </a:rPr>
              <a:t>37 – (–53) =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dirty="0"/>
              <a:t>  5)  </a:t>
            </a:r>
            <a:r>
              <a:rPr lang="ru-RU" sz="3200" b="1" dirty="0">
                <a:solidFill>
                  <a:srgbClr val="CC0000"/>
                </a:solidFill>
              </a:rPr>
              <a:t>37 + (–</a:t>
            </a:r>
            <a:r>
              <a:rPr lang="ru-RU" dirty="0">
                <a:solidFill>
                  <a:srgbClr val="CC0000"/>
                </a:solidFill>
              </a:rPr>
              <a:t> </a:t>
            </a:r>
            <a:r>
              <a:rPr lang="ru-RU" sz="3200" b="1" dirty="0">
                <a:solidFill>
                  <a:srgbClr val="CC0000"/>
                </a:solidFill>
              </a:rPr>
              <a:t>53) </a:t>
            </a:r>
            <a:r>
              <a:rPr lang="ru-RU" sz="3200" b="1" dirty="0" smtClean="0">
                <a:solidFill>
                  <a:srgbClr val="CC0000"/>
                </a:solidFill>
              </a:rPr>
              <a:t>=</a:t>
            </a:r>
            <a:endParaRPr lang="ru-RU" sz="3200" b="1" dirty="0">
              <a:solidFill>
                <a:srgbClr val="CC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492896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>– </a:t>
            </a:r>
            <a:r>
              <a:rPr lang="en-US" sz="3200" b="1" dirty="0" smtClean="0">
                <a:solidFill>
                  <a:srgbClr val="990000"/>
                </a:solidFill>
              </a:rPr>
              <a:t>16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321297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90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3933056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–</a:t>
            </a:r>
            <a:r>
              <a:rPr lang="ru-RU" sz="3200" dirty="0" smtClean="0"/>
              <a:t> </a:t>
            </a:r>
            <a:r>
              <a:rPr lang="en-US" sz="3200" b="1" dirty="0" smtClean="0">
                <a:solidFill>
                  <a:srgbClr val="660066"/>
                </a:solidFill>
              </a:rPr>
              <a:t>90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465313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</a:rPr>
              <a:t>16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445224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C0000"/>
                </a:solidFill>
              </a:rPr>
              <a:t>–</a:t>
            </a:r>
            <a:r>
              <a:rPr lang="ru-RU" sz="3200" dirty="0" smtClean="0">
                <a:solidFill>
                  <a:srgbClr val="CC0000"/>
                </a:solidFill>
              </a:rPr>
              <a:t> </a:t>
            </a:r>
            <a:r>
              <a:rPr lang="en-US" sz="3200" b="1" dirty="0" smtClean="0">
                <a:solidFill>
                  <a:srgbClr val="CC0000"/>
                </a:solidFill>
              </a:rPr>
              <a:t>16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76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  <p:bldP spid="7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043608" y="3573016"/>
            <a:ext cx="1657350" cy="503237"/>
            <a:chOff x="250825" y="3646488"/>
            <a:chExt cx="1657350" cy="503237"/>
          </a:xfrm>
        </p:grpSpPr>
        <p:sp>
          <p:nvSpPr>
            <p:cNvPr id="88068" name="Rectangle 4"/>
            <p:cNvSpPr>
              <a:spLocks noChangeArrowheads="1"/>
            </p:cNvSpPr>
            <p:nvPr/>
          </p:nvSpPr>
          <p:spPr bwMode="auto">
            <a:xfrm>
              <a:off x="250825" y="3646488"/>
              <a:ext cx="1655763" cy="503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69" name="Text Box 5"/>
            <p:cNvSpPr txBox="1">
              <a:spLocks noChangeArrowheads="1"/>
            </p:cNvSpPr>
            <p:nvPr/>
          </p:nvSpPr>
          <p:spPr bwMode="auto">
            <a:xfrm>
              <a:off x="250825" y="3709988"/>
              <a:ext cx="165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– 114 – (–</a:t>
              </a:r>
              <a:r>
                <a:rPr lang="ru-RU"/>
                <a:t> </a:t>
              </a:r>
              <a:r>
                <a:rPr lang="ru-RU" b="1"/>
                <a:t>23)</a:t>
              </a:r>
            </a:p>
          </p:txBody>
        </p:sp>
      </p:grp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844800" y="5373688"/>
            <a:ext cx="1655763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32363" y="5373688"/>
            <a:ext cx="1655762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6227763" y="4438650"/>
            <a:ext cx="165576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907704" y="2636912"/>
            <a:ext cx="1584325" cy="503238"/>
            <a:chOff x="1619250" y="2636912"/>
            <a:chExt cx="1584325" cy="503238"/>
          </a:xfrm>
        </p:grpSpPr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1619672" y="2636912"/>
              <a:ext cx="1440161" cy="503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1619250" y="2708275"/>
              <a:ext cx="15843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 dirty="0"/>
                <a:t>115 + (–</a:t>
              </a:r>
              <a:r>
                <a:rPr lang="ru-RU" dirty="0"/>
                <a:t> </a:t>
              </a:r>
              <a:r>
                <a:rPr lang="ru-RU" b="1" dirty="0"/>
                <a:t>47)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844800" y="1701800"/>
            <a:ext cx="1870075" cy="503238"/>
            <a:chOff x="2844800" y="1701800"/>
            <a:chExt cx="1870075" cy="503238"/>
          </a:xfrm>
        </p:grpSpPr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2844800" y="1701800"/>
              <a:ext cx="1655763" cy="503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80" name="Text Box 16"/>
            <p:cNvSpPr txBox="1">
              <a:spLocks noChangeArrowheads="1"/>
            </p:cNvSpPr>
            <p:nvPr/>
          </p:nvSpPr>
          <p:spPr bwMode="auto">
            <a:xfrm>
              <a:off x="3059113" y="1766888"/>
              <a:ext cx="16557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30 – (–</a:t>
              </a:r>
              <a:r>
                <a:rPr lang="ru-RU"/>
                <a:t> </a:t>
              </a:r>
              <a:r>
                <a:rPr lang="ru-RU" b="1"/>
                <a:t>10)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148064" y="1700808"/>
            <a:ext cx="1800225" cy="503237"/>
            <a:chOff x="4859338" y="1700213"/>
            <a:chExt cx="1800225" cy="503237"/>
          </a:xfrm>
        </p:grpSpPr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4859338" y="1700213"/>
              <a:ext cx="1655762" cy="503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81" name="Text Box 17"/>
            <p:cNvSpPr txBox="1">
              <a:spLocks noChangeArrowheads="1"/>
            </p:cNvSpPr>
            <p:nvPr/>
          </p:nvSpPr>
          <p:spPr bwMode="auto">
            <a:xfrm>
              <a:off x="5075238" y="1766888"/>
              <a:ext cx="15843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22 + (–</a:t>
              </a:r>
              <a:r>
                <a:rPr lang="ru-RU" dirty="0"/>
                <a:t> </a:t>
              </a:r>
              <a:r>
                <a:rPr lang="ru-RU" b="1" dirty="0"/>
                <a:t>13)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156176" y="2636912"/>
            <a:ext cx="1655763" cy="503238"/>
            <a:chOff x="6156325" y="2638425"/>
            <a:chExt cx="1655763" cy="503238"/>
          </a:xfrm>
        </p:grpSpPr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6156325" y="2638425"/>
              <a:ext cx="1655763" cy="503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6299200" y="2701925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– 114 + 23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804248" y="3573016"/>
            <a:ext cx="1727200" cy="503237"/>
            <a:chOff x="7235825" y="3573463"/>
            <a:chExt cx="1727200" cy="503237"/>
          </a:xfrm>
        </p:grpSpPr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7237413" y="3573463"/>
              <a:ext cx="1655762" cy="503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083" name="Text Box 19"/>
            <p:cNvSpPr txBox="1">
              <a:spLocks noChangeArrowheads="1"/>
            </p:cNvSpPr>
            <p:nvPr/>
          </p:nvSpPr>
          <p:spPr bwMode="auto">
            <a:xfrm>
              <a:off x="7235825" y="3644900"/>
              <a:ext cx="172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– 15 + (–</a:t>
              </a:r>
              <a:r>
                <a:rPr lang="ru-RU" dirty="0"/>
                <a:t> </a:t>
              </a:r>
              <a:r>
                <a:rPr lang="ru-RU" b="1" dirty="0"/>
                <a:t>407)</a:t>
              </a:r>
            </a:p>
          </p:txBody>
        </p:sp>
      </p:grp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6588125" y="45021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30 + 10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5076825" y="54387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– 15 + 407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2987675" y="54387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–</a:t>
            </a:r>
            <a:r>
              <a:rPr lang="ru-RU"/>
              <a:t> </a:t>
            </a:r>
            <a:r>
              <a:rPr lang="ru-RU" b="1"/>
              <a:t>15 – 407</a:t>
            </a:r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V="1">
            <a:off x="2915815" y="2420888"/>
            <a:ext cx="2448273" cy="1944216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611560" y="6165304"/>
            <a:ext cx="8532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ln>
                  <a:solidFill>
                    <a:srgbClr val="0000CC"/>
                  </a:solidFill>
                </a:ln>
                <a:solidFill>
                  <a:srgbClr val="0000CC"/>
                </a:solidFill>
                <a:latin typeface="Arial Narrow" pitchFamily="34" charset="0"/>
              </a:rPr>
              <a:t>Н А Й Д И Т Е    П А Р Ы    П О   О Б Р А З Ц У</a:t>
            </a:r>
          </a:p>
        </p:txBody>
      </p:sp>
      <p:sp>
        <p:nvSpPr>
          <p:cNvPr id="88092" name="WordArt 28"/>
          <p:cNvSpPr>
            <a:spLocks noChangeArrowheads="1" noChangeShapeType="1" noTextEdit="1"/>
          </p:cNvSpPr>
          <p:nvPr/>
        </p:nvSpPr>
        <p:spPr bwMode="auto">
          <a:xfrm>
            <a:off x="2411760" y="188640"/>
            <a:ext cx="5616624" cy="1268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Разминка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547664" y="4509120"/>
            <a:ext cx="2304256" cy="503237"/>
            <a:chOff x="1336489" y="4510088"/>
            <a:chExt cx="2227449" cy="503237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1336489" y="4510088"/>
              <a:ext cx="1740196" cy="503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763713" y="4575175"/>
              <a:ext cx="1800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22 – 13 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195736" y="17008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33CC"/>
                </a:solidFill>
              </a:rPr>
              <a:t>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03648" y="2636912"/>
            <a:ext cx="35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Б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7544" y="35730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33CC"/>
                </a:solidFill>
              </a:rPr>
              <a:t>В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9592" y="450912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Г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23728" y="53732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Д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48264" y="170080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1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56376" y="26369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604448" y="35730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3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00392" y="443711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4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32240" y="53732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33CC"/>
                </a:solidFill>
              </a:rPr>
              <a:t>5</a:t>
            </a:r>
            <a:endParaRPr lang="ru-RU" sz="2800" b="1" dirty="0">
              <a:solidFill>
                <a:srgbClr val="FF33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476672"/>
            <a:ext cx="133164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 smtClean="0"/>
              <a:t>Ответы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1 – Г 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2 –  В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3 – Д 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4 – А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5 – ???</a:t>
            </a:r>
          </a:p>
          <a:p>
            <a:r>
              <a:rPr lang="ru-RU" sz="2400" b="1" dirty="0" smtClean="0">
                <a:solidFill>
                  <a:srgbClr val="660066"/>
                </a:solidFill>
              </a:rPr>
              <a:t>? ?? – </a:t>
            </a:r>
            <a:r>
              <a:rPr lang="ru-RU" sz="2400" b="1" dirty="0">
                <a:solidFill>
                  <a:srgbClr val="660066"/>
                </a:solidFill>
              </a:rPr>
              <a:t>Б</a:t>
            </a:r>
            <a:r>
              <a:rPr lang="ru-RU" sz="2400" b="1" dirty="0" smtClean="0">
                <a:solidFill>
                  <a:srgbClr val="660066"/>
                </a:solidFill>
              </a:rPr>
              <a:t> </a:t>
            </a:r>
            <a:endParaRPr lang="ru-RU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animBg="1"/>
      <p:bldP spid="88074" grpId="0" animBg="1"/>
      <p:bldP spid="88076" grpId="0" animBg="1"/>
      <p:bldP spid="88085" grpId="0"/>
      <p:bldP spid="88086" grpId="0"/>
      <p:bldP spid="88087" grpId="0"/>
      <p:bldP spid="88090" grpId="0" animBg="1"/>
      <p:bldP spid="88091" grpId="0"/>
      <p:bldP spid="88092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1619672" y="332657"/>
            <a:ext cx="6048672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Сравните: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835150" y="2260600"/>
            <a:ext cx="64817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     </a:t>
            </a:r>
            <a:r>
              <a:rPr lang="ru-RU" sz="3600" b="1" dirty="0">
                <a:solidFill>
                  <a:srgbClr val="A50021"/>
                </a:solidFill>
              </a:rPr>
              <a:t>–</a:t>
            </a:r>
            <a:r>
              <a:rPr lang="ru-RU" sz="3200" dirty="0">
                <a:solidFill>
                  <a:srgbClr val="A50021"/>
                </a:solidFill>
              </a:rPr>
              <a:t> </a:t>
            </a:r>
            <a:r>
              <a:rPr lang="ru-RU" sz="3600" b="1" dirty="0">
                <a:solidFill>
                  <a:srgbClr val="A50021"/>
                </a:solidFill>
              </a:rPr>
              <a:t>56 + 18    </a:t>
            </a:r>
            <a:r>
              <a:rPr lang="ru-RU" sz="3600" b="1" dirty="0" smtClean="0">
                <a:solidFill>
                  <a:srgbClr val="A50021"/>
                </a:solidFill>
              </a:rPr>
              <a:t>   </a:t>
            </a:r>
            <a:r>
              <a:rPr lang="en-US" sz="3600" b="1" dirty="0" smtClean="0">
                <a:solidFill>
                  <a:srgbClr val="A50021"/>
                </a:solidFill>
              </a:rPr>
              <a:t> </a:t>
            </a:r>
            <a:r>
              <a:rPr lang="ru-RU" sz="3600" b="1" dirty="0" smtClean="0">
                <a:solidFill>
                  <a:srgbClr val="A50021"/>
                </a:solidFill>
              </a:rPr>
              <a:t> </a:t>
            </a:r>
            <a:r>
              <a:rPr lang="ru-RU" sz="3600" b="1" dirty="0">
                <a:solidFill>
                  <a:srgbClr val="A50021"/>
                </a:solidFill>
              </a:rPr>
              <a:t>– 38</a:t>
            </a:r>
          </a:p>
          <a:p>
            <a:pPr>
              <a:spcBef>
                <a:spcPct val="50000"/>
              </a:spcBef>
            </a:pPr>
            <a:r>
              <a:rPr lang="ru-RU" sz="3600" b="1" dirty="0"/>
              <a:t>  </a:t>
            </a:r>
            <a:r>
              <a:rPr lang="ru-RU" sz="3600" b="1" dirty="0">
                <a:solidFill>
                  <a:srgbClr val="0000CC"/>
                </a:solidFill>
              </a:rPr>
              <a:t>56 + (–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sz="3600" b="1" dirty="0">
                <a:solidFill>
                  <a:srgbClr val="0000CC"/>
                </a:solidFill>
              </a:rPr>
              <a:t>18)    </a:t>
            </a:r>
            <a:r>
              <a:rPr lang="ru-RU" sz="3600" b="1" dirty="0" smtClean="0">
                <a:solidFill>
                  <a:srgbClr val="0000CC"/>
                </a:solidFill>
              </a:rPr>
              <a:t>    </a:t>
            </a:r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– 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sz="3600" b="1" dirty="0">
                <a:solidFill>
                  <a:srgbClr val="0000CC"/>
                </a:solidFill>
              </a:rPr>
              <a:t>38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660066"/>
                </a:solidFill>
              </a:rPr>
              <a:t>    –</a:t>
            </a:r>
            <a:r>
              <a:rPr lang="ru-RU" dirty="0"/>
              <a:t> </a:t>
            </a:r>
            <a:r>
              <a:rPr lang="ru-RU" sz="3600" b="1" dirty="0">
                <a:solidFill>
                  <a:srgbClr val="660066"/>
                </a:solidFill>
              </a:rPr>
              <a:t>56 – 18     </a:t>
            </a:r>
            <a:r>
              <a:rPr lang="ru-RU" sz="3600" b="1" dirty="0" smtClean="0">
                <a:solidFill>
                  <a:srgbClr val="660066"/>
                </a:solidFill>
              </a:rPr>
              <a:t>   </a:t>
            </a:r>
            <a:r>
              <a:rPr lang="en-US" sz="3600" b="1" dirty="0" smtClean="0">
                <a:solidFill>
                  <a:srgbClr val="660066"/>
                </a:solidFill>
              </a:rPr>
              <a:t> </a:t>
            </a:r>
            <a:r>
              <a:rPr lang="ru-RU" sz="3600" b="1" dirty="0" smtClean="0">
                <a:solidFill>
                  <a:srgbClr val="660066"/>
                </a:solidFill>
              </a:rPr>
              <a:t> </a:t>
            </a:r>
            <a:r>
              <a:rPr lang="ru-RU" sz="3600" b="1" dirty="0">
                <a:solidFill>
                  <a:srgbClr val="660066"/>
                </a:solidFill>
              </a:rPr>
              <a:t>–</a:t>
            </a:r>
            <a:r>
              <a:rPr lang="ru-RU" sz="3600" dirty="0">
                <a:solidFill>
                  <a:srgbClr val="660066"/>
                </a:solidFill>
              </a:rPr>
              <a:t> </a:t>
            </a:r>
            <a:r>
              <a:rPr lang="ru-RU" sz="3600" b="1" dirty="0">
                <a:solidFill>
                  <a:srgbClr val="660066"/>
                </a:solidFill>
              </a:rPr>
              <a:t>38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9900"/>
                </a:solidFill>
              </a:rPr>
              <a:t>–</a:t>
            </a:r>
            <a:r>
              <a:rPr lang="ru-RU" dirty="0"/>
              <a:t> </a:t>
            </a:r>
            <a:r>
              <a:rPr lang="ru-RU" sz="3600" b="1" dirty="0">
                <a:solidFill>
                  <a:srgbClr val="009900"/>
                </a:solidFill>
              </a:rPr>
              <a:t>56 – (–</a:t>
            </a:r>
            <a:r>
              <a:rPr lang="ru-RU" dirty="0"/>
              <a:t> </a:t>
            </a:r>
            <a:r>
              <a:rPr lang="ru-RU" sz="3600" b="1" dirty="0">
                <a:solidFill>
                  <a:srgbClr val="009900"/>
                </a:solidFill>
              </a:rPr>
              <a:t>18)    </a:t>
            </a:r>
            <a:r>
              <a:rPr lang="ru-RU" sz="3600" b="1" dirty="0" smtClean="0">
                <a:solidFill>
                  <a:srgbClr val="009900"/>
                </a:solidFill>
              </a:rPr>
              <a:t>    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ru-RU" sz="3600" b="1" dirty="0" smtClean="0">
                <a:solidFill>
                  <a:srgbClr val="009900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sz="3600" b="1" dirty="0">
                <a:solidFill>
                  <a:srgbClr val="009900"/>
                </a:solidFill>
              </a:rPr>
              <a:t>38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420888"/>
            <a:ext cx="72008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212976"/>
            <a:ext cx="720080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933056"/>
            <a:ext cx="720080" cy="482352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797152"/>
            <a:ext cx="720080" cy="482352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716016" y="2276872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3068960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3789040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4725144"/>
            <a:ext cx="484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8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8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WordArt 2"/>
          <p:cNvSpPr>
            <a:spLocks noChangeArrowheads="1" noChangeShapeType="1" noTextEdit="1"/>
          </p:cNvSpPr>
          <p:nvPr/>
        </p:nvSpPr>
        <p:spPr bwMode="auto">
          <a:xfrm>
            <a:off x="1187624" y="260648"/>
            <a:ext cx="7488832" cy="13681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Работаем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парах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59632" y="1844675"/>
            <a:ext cx="7632848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       </a:t>
            </a:r>
            <a:r>
              <a:rPr lang="ru-RU" sz="2400" b="1" dirty="0"/>
              <a:t>Из данных чисел выберите любые два  </a:t>
            </a:r>
          </a:p>
          <a:p>
            <a:pPr>
              <a:spcBef>
                <a:spcPct val="50000"/>
              </a:spcBef>
            </a:pPr>
            <a:r>
              <a:rPr lang="ru-RU" sz="2800" b="1" dirty="0"/>
              <a:t>        </a:t>
            </a:r>
            <a:r>
              <a:rPr lang="ru-RU" sz="2800" b="1" dirty="0">
                <a:solidFill>
                  <a:srgbClr val="0000CC"/>
                </a:solidFill>
              </a:rPr>
              <a:t>– 27 и 14</a:t>
            </a:r>
            <a:r>
              <a:rPr lang="ru-RU" sz="2800" b="1" dirty="0"/>
              <a:t>;     </a:t>
            </a:r>
            <a:r>
              <a:rPr lang="ru-RU" sz="2800" b="1" dirty="0">
                <a:solidFill>
                  <a:srgbClr val="009900"/>
                </a:solidFill>
              </a:rPr>
              <a:t>– 7 и – 15</a:t>
            </a:r>
            <a:r>
              <a:rPr lang="ru-RU" sz="2800" b="1" dirty="0"/>
              <a:t>;     </a:t>
            </a:r>
            <a:r>
              <a:rPr lang="ru-RU" sz="2800" b="1" dirty="0">
                <a:solidFill>
                  <a:srgbClr val="800080"/>
                </a:solidFill>
              </a:rPr>
              <a:t>19 и – 8</a:t>
            </a:r>
          </a:p>
          <a:p>
            <a:pPr>
              <a:spcBef>
                <a:spcPct val="50000"/>
              </a:spcBef>
            </a:pPr>
            <a:r>
              <a:rPr lang="ru-RU" sz="2600" b="1" dirty="0"/>
              <a:t>и с соседом по парте выполните задания:</a:t>
            </a:r>
          </a:p>
          <a:p>
            <a:pPr>
              <a:spcBef>
                <a:spcPct val="50000"/>
              </a:spcBef>
            </a:pPr>
            <a:r>
              <a:rPr lang="ru-RU" sz="2600" b="1" dirty="0"/>
              <a:t>                Сравните  эти числа</a:t>
            </a:r>
          </a:p>
          <a:p>
            <a:pPr>
              <a:spcBef>
                <a:spcPct val="50000"/>
              </a:spcBef>
            </a:pPr>
            <a:r>
              <a:rPr lang="ru-RU" sz="2600" b="1" dirty="0"/>
              <a:t>                Найдите сумму</a:t>
            </a:r>
          </a:p>
          <a:p>
            <a:pPr>
              <a:spcBef>
                <a:spcPct val="50000"/>
              </a:spcBef>
            </a:pPr>
            <a:r>
              <a:rPr lang="ru-RU" sz="2600" b="1" dirty="0"/>
              <a:t>                Найдите разность</a:t>
            </a:r>
          </a:p>
          <a:p>
            <a:pPr>
              <a:spcBef>
                <a:spcPct val="50000"/>
              </a:spcBef>
            </a:pPr>
            <a:r>
              <a:rPr lang="ru-RU" sz="2600" b="1" dirty="0"/>
              <a:t>                Найдите сумму модулей этих чисел</a:t>
            </a:r>
          </a:p>
          <a:p>
            <a:pPr>
              <a:spcBef>
                <a:spcPct val="50000"/>
              </a:spcBef>
            </a:pPr>
            <a:endParaRPr lang="ru-RU" sz="2800" b="1" dirty="0"/>
          </a:p>
          <a:p>
            <a:pPr>
              <a:spcBef>
                <a:spcPct val="50000"/>
              </a:spcBef>
            </a:pPr>
            <a:endParaRPr lang="ru-RU" sz="2800" b="1" dirty="0"/>
          </a:p>
        </p:txBody>
      </p:sp>
      <p:sp>
        <p:nvSpPr>
          <p:cNvPr id="137220" name="AutoShape 4"/>
          <p:cNvSpPr>
            <a:spLocks noChangeArrowheads="1"/>
          </p:cNvSpPr>
          <p:nvPr/>
        </p:nvSpPr>
        <p:spPr bwMode="auto">
          <a:xfrm>
            <a:off x="1692275" y="3789363"/>
            <a:ext cx="358775" cy="3587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7221" name="AutoShape 5"/>
          <p:cNvSpPr>
            <a:spLocks noChangeArrowheads="1"/>
          </p:cNvSpPr>
          <p:nvPr/>
        </p:nvSpPr>
        <p:spPr bwMode="auto">
          <a:xfrm>
            <a:off x="1692275" y="4365625"/>
            <a:ext cx="358775" cy="3587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1692275" y="4941888"/>
            <a:ext cx="358775" cy="3587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7223" name="AutoShape 7"/>
          <p:cNvSpPr>
            <a:spLocks noChangeArrowheads="1"/>
          </p:cNvSpPr>
          <p:nvPr/>
        </p:nvSpPr>
        <p:spPr bwMode="auto">
          <a:xfrm>
            <a:off x="1692275" y="5589588"/>
            <a:ext cx="358775" cy="3587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20" grpId="0" animBg="1"/>
      <p:bldP spid="137221" grpId="0" animBg="1"/>
      <p:bldP spid="137222" grpId="0" animBg="1"/>
      <p:bldP spid="137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WordArt 2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48783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Проверяем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" y="2143125"/>
            <a:ext cx="9180512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accent2"/>
                </a:solidFill>
              </a:rPr>
              <a:t>  </a:t>
            </a:r>
            <a:r>
              <a:rPr lang="ru-RU" sz="3200" dirty="0">
                <a:solidFill>
                  <a:srgbClr val="0000CC"/>
                </a:solidFill>
              </a:rPr>
              <a:t>-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ru-RU" sz="2600" b="1" dirty="0">
                <a:solidFill>
                  <a:srgbClr val="0000CC"/>
                </a:solidFill>
              </a:rPr>
              <a:t>27 </a:t>
            </a:r>
            <a:r>
              <a:rPr lang="en-US" sz="2600" b="1" dirty="0">
                <a:solidFill>
                  <a:srgbClr val="0000CC"/>
                </a:solidFill>
              </a:rPr>
              <a:t>&lt; 1</a:t>
            </a:r>
            <a:r>
              <a:rPr lang="ru-RU" sz="2600" b="1" dirty="0">
                <a:solidFill>
                  <a:srgbClr val="0000CC"/>
                </a:solidFill>
              </a:rPr>
              <a:t>4</a:t>
            </a:r>
            <a:r>
              <a:rPr lang="en-US" sz="2600" b="1" dirty="0"/>
              <a:t>               </a:t>
            </a:r>
            <a:r>
              <a:rPr lang="ru-RU" sz="2600" b="1" dirty="0"/>
              <a:t>   </a:t>
            </a:r>
            <a:r>
              <a:rPr lang="en-US" sz="2600" b="1" dirty="0"/>
              <a:t>   </a:t>
            </a:r>
            <a:r>
              <a:rPr lang="en-US" sz="2600" b="1" dirty="0">
                <a:solidFill>
                  <a:srgbClr val="009900"/>
                </a:solidFill>
              </a:rPr>
              <a:t>- </a:t>
            </a:r>
            <a:r>
              <a:rPr lang="ru-RU" sz="2600" b="1" dirty="0">
                <a:solidFill>
                  <a:srgbClr val="009900"/>
                </a:solidFill>
              </a:rPr>
              <a:t>7</a:t>
            </a:r>
            <a:r>
              <a:rPr lang="en-US" sz="2600" b="1" dirty="0">
                <a:solidFill>
                  <a:srgbClr val="009900"/>
                </a:solidFill>
              </a:rPr>
              <a:t> &gt; - 1</a:t>
            </a:r>
            <a:r>
              <a:rPr lang="ru-RU" sz="2600" b="1" dirty="0">
                <a:solidFill>
                  <a:srgbClr val="009900"/>
                </a:solidFill>
              </a:rPr>
              <a:t>5</a:t>
            </a:r>
            <a:r>
              <a:rPr lang="en-US" sz="2600" b="1" dirty="0"/>
              <a:t>                  </a:t>
            </a:r>
            <a:r>
              <a:rPr lang="ru-RU" sz="2600" b="1" dirty="0"/>
              <a:t> </a:t>
            </a:r>
            <a:r>
              <a:rPr lang="en-US" sz="2600" b="1" dirty="0"/>
              <a:t>  </a:t>
            </a:r>
            <a:r>
              <a:rPr lang="en-US" sz="2600" b="1" dirty="0">
                <a:solidFill>
                  <a:srgbClr val="800080"/>
                </a:solidFill>
              </a:rPr>
              <a:t>1</a:t>
            </a:r>
            <a:r>
              <a:rPr lang="ru-RU" sz="2600" b="1" dirty="0">
                <a:solidFill>
                  <a:srgbClr val="800080"/>
                </a:solidFill>
              </a:rPr>
              <a:t>9</a:t>
            </a:r>
            <a:r>
              <a:rPr lang="en-US" sz="2600" b="1" dirty="0">
                <a:solidFill>
                  <a:srgbClr val="800080"/>
                </a:solidFill>
              </a:rPr>
              <a:t> &gt; - </a:t>
            </a:r>
            <a:r>
              <a:rPr lang="ru-RU" sz="2600" b="1" dirty="0">
                <a:solidFill>
                  <a:srgbClr val="800080"/>
                </a:solidFill>
              </a:rPr>
              <a:t>8</a:t>
            </a:r>
            <a:endParaRPr lang="en-US" sz="2600" b="1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chemeClr val="accent2"/>
                </a:solidFill>
              </a:rPr>
              <a:t>  </a:t>
            </a:r>
            <a:r>
              <a:rPr lang="ru-RU" sz="2600" b="1" dirty="0">
                <a:solidFill>
                  <a:srgbClr val="0000CC"/>
                </a:solidFill>
              </a:rPr>
              <a:t>- </a:t>
            </a:r>
            <a:r>
              <a:rPr lang="en-US" sz="2600" b="1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7</a:t>
            </a:r>
            <a:r>
              <a:rPr lang="en-US" sz="2600" b="1" dirty="0">
                <a:solidFill>
                  <a:srgbClr val="0000CC"/>
                </a:solidFill>
              </a:rPr>
              <a:t> + 1</a:t>
            </a:r>
            <a:r>
              <a:rPr lang="ru-RU" sz="2600" b="1" dirty="0">
                <a:solidFill>
                  <a:srgbClr val="0000CC"/>
                </a:solidFill>
              </a:rPr>
              <a:t>4</a:t>
            </a:r>
            <a:r>
              <a:rPr lang="en-US" sz="2600" b="1" dirty="0">
                <a:solidFill>
                  <a:srgbClr val="0000CC"/>
                </a:solidFill>
              </a:rPr>
              <a:t> = - 1</a:t>
            </a:r>
            <a:r>
              <a:rPr lang="ru-RU" sz="2600" b="1" dirty="0">
                <a:solidFill>
                  <a:srgbClr val="0000CC"/>
                </a:solidFill>
              </a:rPr>
              <a:t>3</a:t>
            </a:r>
            <a:r>
              <a:rPr lang="en-US" sz="2600" b="1" dirty="0">
                <a:solidFill>
                  <a:srgbClr val="0000CC"/>
                </a:solidFill>
              </a:rPr>
              <a:t>     </a:t>
            </a:r>
            <a:r>
              <a:rPr lang="ru-RU" sz="2600" b="1" dirty="0">
                <a:solidFill>
                  <a:srgbClr val="0000CC"/>
                </a:solidFill>
              </a:rPr>
              <a:t> </a:t>
            </a:r>
            <a:r>
              <a:rPr lang="en-US" sz="2600" b="1" dirty="0">
                <a:solidFill>
                  <a:srgbClr val="0000CC"/>
                </a:solidFill>
              </a:rPr>
              <a:t> </a:t>
            </a:r>
            <a:r>
              <a:rPr lang="ru-RU" sz="2600" b="1" dirty="0">
                <a:solidFill>
                  <a:srgbClr val="0000CC"/>
                </a:solidFill>
              </a:rPr>
              <a:t>  </a:t>
            </a:r>
            <a:r>
              <a:rPr lang="en-US" sz="2600" b="1" dirty="0">
                <a:solidFill>
                  <a:srgbClr val="0000CC"/>
                </a:solidFill>
              </a:rPr>
              <a:t>  </a:t>
            </a:r>
            <a:r>
              <a:rPr lang="en-US" sz="2600" b="1" dirty="0">
                <a:solidFill>
                  <a:srgbClr val="009900"/>
                </a:solidFill>
              </a:rPr>
              <a:t>- </a:t>
            </a:r>
            <a:r>
              <a:rPr lang="ru-RU" sz="2600" b="1" dirty="0">
                <a:solidFill>
                  <a:srgbClr val="009900"/>
                </a:solidFill>
              </a:rPr>
              <a:t>7</a:t>
            </a:r>
            <a:r>
              <a:rPr lang="en-US" sz="2600" b="1" dirty="0">
                <a:solidFill>
                  <a:srgbClr val="009900"/>
                </a:solidFill>
              </a:rPr>
              <a:t> + (- 1</a:t>
            </a:r>
            <a:r>
              <a:rPr lang="ru-RU" sz="2600" b="1" dirty="0">
                <a:solidFill>
                  <a:srgbClr val="009900"/>
                </a:solidFill>
              </a:rPr>
              <a:t>5</a:t>
            </a:r>
            <a:r>
              <a:rPr lang="en-US" sz="2600" b="1" dirty="0">
                <a:solidFill>
                  <a:srgbClr val="009900"/>
                </a:solidFill>
              </a:rPr>
              <a:t>) = - </a:t>
            </a:r>
            <a:r>
              <a:rPr lang="ru-RU" sz="2600" b="1" dirty="0">
                <a:solidFill>
                  <a:srgbClr val="009900"/>
                </a:solidFill>
              </a:rPr>
              <a:t>22</a:t>
            </a:r>
            <a:r>
              <a:rPr lang="en-US" sz="2600" b="1" dirty="0"/>
              <a:t>     </a:t>
            </a:r>
            <a:r>
              <a:rPr lang="ru-RU" sz="2600" b="1" dirty="0"/>
              <a:t> </a:t>
            </a:r>
            <a:r>
              <a:rPr lang="en-US" sz="2600" b="1" dirty="0"/>
              <a:t>   </a:t>
            </a:r>
            <a:r>
              <a:rPr lang="en-US" sz="2600" b="1" dirty="0">
                <a:solidFill>
                  <a:srgbClr val="800080"/>
                </a:solidFill>
              </a:rPr>
              <a:t>1</a:t>
            </a:r>
            <a:r>
              <a:rPr lang="ru-RU" sz="2600" b="1" dirty="0">
                <a:solidFill>
                  <a:srgbClr val="800080"/>
                </a:solidFill>
              </a:rPr>
              <a:t>9</a:t>
            </a:r>
            <a:r>
              <a:rPr lang="en-US" sz="2600" b="1" dirty="0">
                <a:solidFill>
                  <a:srgbClr val="800080"/>
                </a:solidFill>
              </a:rPr>
              <a:t> + (- </a:t>
            </a:r>
            <a:r>
              <a:rPr lang="ru-RU" sz="2600" b="1" dirty="0">
                <a:solidFill>
                  <a:srgbClr val="800080"/>
                </a:solidFill>
              </a:rPr>
              <a:t>8</a:t>
            </a:r>
            <a:r>
              <a:rPr lang="en-US" sz="2600" b="1" dirty="0">
                <a:solidFill>
                  <a:srgbClr val="800080"/>
                </a:solidFill>
              </a:rPr>
              <a:t>) = 11</a:t>
            </a: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CC"/>
                </a:solidFill>
              </a:rPr>
              <a:t>  -</a:t>
            </a:r>
            <a:r>
              <a:rPr lang="en-US" sz="2600" b="1" dirty="0">
                <a:solidFill>
                  <a:srgbClr val="0000CC"/>
                </a:solidFill>
              </a:rPr>
              <a:t> 2</a:t>
            </a:r>
            <a:r>
              <a:rPr lang="ru-RU" sz="2600" b="1" dirty="0">
                <a:solidFill>
                  <a:srgbClr val="0000CC"/>
                </a:solidFill>
              </a:rPr>
              <a:t>7</a:t>
            </a:r>
            <a:r>
              <a:rPr lang="en-US" sz="2600" b="1" dirty="0">
                <a:solidFill>
                  <a:srgbClr val="0000CC"/>
                </a:solidFill>
              </a:rPr>
              <a:t> – 1</a:t>
            </a:r>
            <a:r>
              <a:rPr lang="ru-RU" sz="2600" b="1" dirty="0">
                <a:solidFill>
                  <a:srgbClr val="0000CC"/>
                </a:solidFill>
              </a:rPr>
              <a:t>4</a:t>
            </a:r>
            <a:r>
              <a:rPr lang="en-US" sz="2600" b="1" dirty="0">
                <a:solidFill>
                  <a:srgbClr val="0000CC"/>
                </a:solidFill>
              </a:rPr>
              <a:t> = - </a:t>
            </a:r>
            <a:r>
              <a:rPr lang="ru-RU" sz="2600" b="1" dirty="0">
                <a:solidFill>
                  <a:srgbClr val="0000CC"/>
                </a:solidFill>
              </a:rPr>
              <a:t>41</a:t>
            </a:r>
            <a:r>
              <a:rPr lang="en-US" sz="2600" b="1" dirty="0"/>
              <a:t>      </a:t>
            </a:r>
            <a:r>
              <a:rPr lang="ru-RU" sz="2600" b="1" dirty="0"/>
              <a:t>  </a:t>
            </a:r>
            <a:r>
              <a:rPr lang="en-US" sz="2600" b="1" dirty="0"/>
              <a:t> </a:t>
            </a:r>
            <a:r>
              <a:rPr lang="ru-RU" sz="2600" b="1" dirty="0"/>
              <a:t> 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rgbClr val="009900"/>
                </a:solidFill>
              </a:rPr>
              <a:t>- </a:t>
            </a:r>
            <a:r>
              <a:rPr lang="ru-RU" sz="2600" b="1" dirty="0">
                <a:solidFill>
                  <a:srgbClr val="009900"/>
                </a:solidFill>
              </a:rPr>
              <a:t>7</a:t>
            </a:r>
            <a:r>
              <a:rPr lang="en-US" sz="2600" b="1" dirty="0">
                <a:solidFill>
                  <a:srgbClr val="009900"/>
                </a:solidFill>
              </a:rPr>
              <a:t> – (- 1</a:t>
            </a:r>
            <a:r>
              <a:rPr lang="ru-RU" sz="2600" b="1" dirty="0">
                <a:solidFill>
                  <a:srgbClr val="009900"/>
                </a:solidFill>
              </a:rPr>
              <a:t>5</a:t>
            </a:r>
            <a:r>
              <a:rPr lang="en-US" sz="2600" b="1" dirty="0">
                <a:solidFill>
                  <a:srgbClr val="009900"/>
                </a:solidFill>
              </a:rPr>
              <a:t>) = </a:t>
            </a:r>
            <a:r>
              <a:rPr lang="ru-RU" sz="2600" b="1" dirty="0">
                <a:solidFill>
                  <a:srgbClr val="009900"/>
                </a:solidFill>
              </a:rPr>
              <a:t>8</a:t>
            </a:r>
            <a:r>
              <a:rPr lang="en-US" sz="2600" b="1" dirty="0"/>
              <a:t>           </a:t>
            </a:r>
            <a:r>
              <a:rPr lang="ru-RU" sz="2600" b="1" dirty="0"/>
              <a:t> 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rgbClr val="800080"/>
                </a:solidFill>
              </a:rPr>
              <a:t>1</a:t>
            </a:r>
            <a:r>
              <a:rPr lang="ru-RU" sz="2600" b="1" dirty="0">
                <a:solidFill>
                  <a:srgbClr val="800080"/>
                </a:solidFill>
              </a:rPr>
              <a:t>9</a:t>
            </a:r>
            <a:r>
              <a:rPr lang="en-US" sz="2600" b="1" dirty="0">
                <a:solidFill>
                  <a:srgbClr val="800080"/>
                </a:solidFill>
              </a:rPr>
              <a:t> – (- </a:t>
            </a:r>
            <a:r>
              <a:rPr lang="ru-RU" sz="2600" b="1" dirty="0">
                <a:solidFill>
                  <a:srgbClr val="800080"/>
                </a:solidFill>
              </a:rPr>
              <a:t>8</a:t>
            </a:r>
            <a:r>
              <a:rPr lang="en-US" sz="2600" b="1" dirty="0">
                <a:solidFill>
                  <a:srgbClr val="800080"/>
                </a:solidFill>
              </a:rPr>
              <a:t>) = 2</a:t>
            </a:r>
            <a:r>
              <a:rPr lang="ru-RU" sz="2600" b="1" dirty="0">
                <a:solidFill>
                  <a:srgbClr val="800080"/>
                </a:solidFill>
              </a:rPr>
              <a:t>7</a:t>
            </a:r>
            <a:endParaRPr lang="en-US" sz="2600" b="1" dirty="0">
              <a:solidFill>
                <a:srgbClr val="80008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600" b="1" dirty="0">
                <a:solidFill>
                  <a:srgbClr val="0000CC"/>
                </a:solidFill>
                <a:cs typeface="Arial" charset="0"/>
              </a:rPr>
              <a:t>  </a:t>
            </a:r>
            <a:r>
              <a:rPr lang="en-US" sz="2600" b="1" dirty="0">
                <a:solidFill>
                  <a:srgbClr val="0000CC"/>
                </a:solidFill>
                <a:cs typeface="Arial" charset="0"/>
              </a:rPr>
              <a:t>I- 2</a:t>
            </a:r>
            <a:r>
              <a:rPr lang="ru-RU" sz="2600" b="1" dirty="0">
                <a:solidFill>
                  <a:srgbClr val="0000CC"/>
                </a:solidFill>
                <a:cs typeface="Arial" charset="0"/>
              </a:rPr>
              <a:t>7</a:t>
            </a:r>
            <a:r>
              <a:rPr lang="en-US" sz="2600" b="1" dirty="0">
                <a:solidFill>
                  <a:srgbClr val="0000CC"/>
                </a:solidFill>
                <a:cs typeface="Arial" charset="0"/>
              </a:rPr>
              <a:t>I + I1</a:t>
            </a:r>
            <a:r>
              <a:rPr lang="ru-RU" sz="2600" b="1" dirty="0">
                <a:solidFill>
                  <a:srgbClr val="0000CC"/>
                </a:solidFill>
                <a:cs typeface="Arial" charset="0"/>
              </a:rPr>
              <a:t>4</a:t>
            </a:r>
            <a:r>
              <a:rPr lang="en-US" sz="2600" b="1" dirty="0">
                <a:solidFill>
                  <a:srgbClr val="0000CC"/>
                </a:solidFill>
                <a:cs typeface="Arial" charset="0"/>
              </a:rPr>
              <a:t>I = </a:t>
            </a:r>
            <a:r>
              <a:rPr lang="ru-RU" sz="2600" b="1" dirty="0">
                <a:solidFill>
                  <a:srgbClr val="0000CC"/>
                </a:solidFill>
                <a:cs typeface="Arial" charset="0"/>
              </a:rPr>
              <a:t>41</a:t>
            </a:r>
            <a:r>
              <a:rPr lang="en-US" sz="2600" b="1" dirty="0">
                <a:cs typeface="Arial" charset="0"/>
              </a:rPr>
              <a:t>    </a:t>
            </a:r>
            <a:r>
              <a:rPr lang="ru-RU" sz="2600" b="1" dirty="0">
                <a:cs typeface="Arial" charset="0"/>
              </a:rPr>
              <a:t>    </a:t>
            </a:r>
            <a:r>
              <a:rPr lang="en-US" sz="2600" b="1" dirty="0">
                <a:cs typeface="Arial" charset="0"/>
              </a:rPr>
              <a:t> </a:t>
            </a:r>
            <a:r>
              <a:rPr lang="en-US" sz="2600" b="1" dirty="0">
                <a:solidFill>
                  <a:srgbClr val="009900"/>
                </a:solidFill>
                <a:cs typeface="Arial" charset="0"/>
              </a:rPr>
              <a:t>I- </a:t>
            </a:r>
            <a:r>
              <a:rPr lang="ru-RU" sz="2600" b="1" dirty="0">
                <a:solidFill>
                  <a:srgbClr val="009900"/>
                </a:solidFill>
                <a:cs typeface="Arial" charset="0"/>
              </a:rPr>
              <a:t>7</a:t>
            </a:r>
            <a:r>
              <a:rPr lang="en-US" sz="2600" b="1" dirty="0">
                <a:solidFill>
                  <a:srgbClr val="009900"/>
                </a:solidFill>
                <a:cs typeface="Arial" charset="0"/>
              </a:rPr>
              <a:t>I + I- 1</a:t>
            </a:r>
            <a:r>
              <a:rPr lang="ru-RU" sz="2600" b="1" dirty="0">
                <a:solidFill>
                  <a:srgbClr val="009900"/>
                </a:solidFill>
                <a:cs typeface="Arial" charset="0"/>
              </a:rPr>
              <a:t>5</a:t>
            </a:r>
            <a:r>
              <a:rPr lang="en-US" sz="2600" b="1" dirty="0">
                <a:solidFill>
                  <a:srgbClr val="009900"/>
                </a:solidFill>
                <a:cs typeface="Arial" charset="0"/>
              </a:rPr>
              <a:t>I = </a:t>
            </a:r>
            <a:r>
              <a:rPr lang="ru-RU" sz="2600" b="1" dirty="0">
                <a:solidFill>
                  <a:srgbClr val="009900"/>
                </a:solidFill>
                <a:cs typeface="Arial" charset="0"/>
              </a:rPr>
              <a:t>22</a:t>
            </a:r>
            <a:r>
              <a:rPr lang="en-US" sz="2600" b="1" dirty="0">
                <a:cs typeface="Arial" charset="0"/>
              </a:rPr>
              <a:t>  </a:t>
            </a:r>
            <a:r>
              <a:rPr lang="ru-RU" sz="2600" b="1" dirty="0">
                <a:cs typeface="Arial" charset="0"/>
              </a:rPr>
              <a:t>    </a:t>
            </a:r>
            <a:r>
              <a:rPr lang="en-US" sz="2600" b="1" dirty="0">
                <a:cs typeface="Arial" charset="0"/>
              </a:rPr>
              <a:t>   </a:t>
            </a:r>
            <a:r>
              <a:rPr lang="en-US" sz="2600" b="1" dirty="0">
                <a:solidFill>
                  <a:srgbClr val="800080"/>
                </a:solidFill>
                <a:cs typeface="Arial" charset="0"/>
              </a:rPr>
              <a:t>I1</a:t>
            </a:r>
            <a:r>
              <a:rPr lang="ru-RU" sz="2600" b="1" dirty="0">
                <a:solidFill>
                  <a:srgbClr val="800080"/>
                </a:solidFill>
                <a:cs typeface="Arial" charset="0"/>
              </a:rPr>
              <a:t>9</a:t>
            </a:r>
            <a:r>
              <a:rPr lang="en-US" sz="2600" b="1" dirty="0">
                <a:solidFill>
                  <a:srgbClr val="800080"/>
                </a:solidFill>
                <a:cs typeface="Arial" charset="0"/>
              </a:rPr>
              <a:t>I + I- </a:t>
            </a:r>
            <a:r>
              <a:rPr lang="ru-RU" sz="2600" b="1" dirty="0">
                <a:solidFill>
                  <a:srgbClr val="800080"/>
                </a:solidFill>
                <a:cs typeface="Arial" charset="0"/>
              </a:rPr>
              <a:t>8</a:t>
            </a:r>
            <a:r>
              <a:rPr lang="en-US" sz="2600" b="1" dirty="0">
                <a:solidFill>
                  <a:srgbClr val="800080"/>
                </a:solidFill>
                <a:cs typeface="Arial" charset="0"/>
              </a:rPr>
              <a:t>I = 2</a:t>
            </a:r>
            <a:r>
              <a:rPr lang="ru-RU" sz="2600" b="1" dirty="0">
                <a:solidFill>
                  <a:srgbClr val="800080"/>
                </a:solidFill>
                <a:cs typeface="Arial" charset="0"/>
              </a:rPr>
              <a:t>7</a:t>
            </a:r>
            <a:endParaRPr lang="en-US" sz="2600" b="1" dirty="0">
              <a:solidFill>
                <a:srgbClr val="80008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1259632" y="260648"/>
            <a:ext cx="7884368" cy="11257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Решаем уравнения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259632" y="1916832"/>
            <a:ext cx="4968552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latin typeface="Bookman Old Style" pitchFamily="18" charset="0"/>
              </a:rPr>
              <a:t>1)  </a:t>
            </a:r>
            <a:r>
              <a:rPr lang="ru-RU" sz="4400" b="1" i="1" dirty="0" err="1">
                <a:latin typeface="Bookman Old Style" pitchFamily="18" charset="0"/>
              </a:rPr>
              <a:t>х</a:t>
            </a:r>
            <a:r>
              <a:rPr lang="ru-RU" sz="4400" b="1" dirty="0">
                <a:latin typeface="Bookman Old Style" pitchFamily="18" charset="0"/>
              </a:rPr>
              <a:t> + 15 = </a:t>
            </a:r>
            <a:r>
              <a:rPr lang="ru-RU" sz="4400" b="1" dirty="0">
                <a:latin typeface="Bookman Old Style" pitchFamily="18" charset="0"/>
                <a:cs typeface="Arial" charset="0"/>
              </a:rPr>
              <a:t>− 28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259632" y="3140968"/>
            <a:ext cx="4608512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latin typeface="Bookman Old Style" pitchFamily="18" charset="0"/>
              </a:rPr>
              <a:t>2) − 31 +</a:t>
            </a:r>
            <a:r>
              <a:rPr lang="ru-RU" sz="4400" dirty="0">
                <a:latin typeface="Bookman Old Style" pitchFamily="18" charset="0"/>
              </a:rPr>
              <a:t> </a:t>
            </a:r>
            <a:r>
              <a:rPr lang="en-US" sz="4400" b="1" i="1" dirty="0" smtClean="0">
                <a:latin typeface="Bookman Old Style" pitchFamily="18" charset="0"/>
              </a:rPr>
              <a:t>m</a:t>
            </a:r>
            <a:r>
              <a:rPr lang="ru-RU" sz="4400" b="1" dirty="0" smtClean="0">
                <a:latin typeface="Bookman Old Style" pitchFamily="18" charset="0"/>
              </a:rPr>
              <a:t> </a:t>
            </a:r>
            <a:r>
              <a:rPr lang="ru-RU" sz="4400" b="1" dirty="0">
                <a:latin typeface="Bookman Old Style" pitchFamily="18" charset="0"/>
              </a:rPr>
              <a:t>= </a:t>
            </a:r>
            <a:r>
              <a:rPr lang="ru-RU" sz="4400" b="1" dirty="0" smtClean="0">
                <a:latin typeface="Bookman Old Style" pitchFamily="18" charset="0"/>
              </a:rPr>
              <a:t>8</a:t>
            </a:r>
            <a:endParaRPr lang="ru-RU" sz="4400" b="1" dirty="0">
              <a:latin typeface="Bookman Old Style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59632" y="4221088"/>
            <a:ext cx="5112568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latin typeface="Bookman Old Style" pitchFamily="18" charset="0"/>
              </a:rPr>
              <a:t>3)  </a:t>
            </a:r>
            <a:r>
              <a:rPr lang="en-US" sz="4400" b="1" i="1" dirty="0">
                <a:latin typeface="Bookman Old Style" pitchFamily="18" charset="0"/>
              </a:rPr>
              <a:t>y</a:t>
            </a:r>
            <a:r>
              <a:rPr lang="ru-RU" sz="4400" b="1" dirty="0" smtClean="0">
                <a:latin typeface="Bookman Old Style" pitchFamily="18" charset="0"/>
              </a:rPr>
              <a:t> </a:t>
            </a:r>
            <a:r>
              <a:rPr lang="ru-RU" sz="4400" b="1" dirty="0">
                <a:latin typeface="Bookman Old Style" pitchFamily="18" charset="0"/>
              </a:rPr>
              <a:t>−</a:t>
            </a:r>
            <a:r>
              <a:rPr lang="ru-RU" sz="4400" dirty="0">
                <a:latin typeface="Bookman Old Style" pitchFamily="18" charset="0"/>
              </a:rPr>
              <a:t> (</a:t>
            </a:r>
            <a:r>
              <a:rPr lang="ru-RU" sz="4400" b="1" dirty="0">
                <a:latin typeface="Bookman Old Style" pitchFamily="18" charset="0"/>
              </a:rPr>
              <a:t>−25) = </a:t>
            </a:r>
            <a:r>
              <a:rPr lang="ru-RU" sz="4400" b="1" dirty="0" smtClean="0">
                <a:latin typeface="Bookman Old Style" pitchFamily="18" charset="0"/>
              </a:rPr>
              <a:t>17</a:t>
            </a:r>
            <a:endParaRPr lang="ru-RU" sz="4400" b="1" dirty="0">
              <a:latin typeface="Bookman Old Style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59632" y="5373216"/>
            <a:ext cx="4752528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latin typeface="Bookman Old Style" pitchFamily="18" charset="0"/>
              </a:rPr>
              <a:t>4) −</a:t>
            </a:r>
            <a:r>
              <a:rPr lang="ru-RU" sz="4400" dirty="0">
                <a:latin typeface="Bookman Old Style" pitchFamily="18" charset="0"/>
              </a:rPr>
              <a:t> </a:t>
            </a:r>
            <a:r>
              <a:rPr lang="ru-RU" sz="4400" b="1" dirty="0">
                <a:latin typeface="Bookman Old Style" pitchFamily="18" charset="0"/>
              </a:rPr>
              <a:t>57 − </a:t>
            </a:r>
            <a:r>
              <a:rPr lang="en-US" sz="4400" b="1" i="1" dirty="0" smtClean="0">
                <a:latin typeface="Bookman Old Style" pitchFamily="18" charset="0"/>
              </a:rPr>
              <a:t>a</a:t>
            </a:r>
            <a:r>
              <a:rPr lang="ru-RU" sz="4400" b="1" i="1" dirty="0" smtClean="0">
                <a:latin typeface="Bookman Old Style" pitchFamily="18" charset="0"/>
              </a:rPr>
              <a:t> </a:t>
            </a:r>
            <a:r>
              <a:rPr lang="ru-RU" sz="4400" b="1" dirty="0">
                <a:latin typeface="Bookman Old Style" pitchFamily="18" charset="0"/>
              </a:rPr>
              <a:t>= </a:t>
            </a:r>
            <a:r>
              <a:rPr lang="ru-RU" sz="4400" b="1" dirty="0" smtClean="0">
                <a:latin typeface="Bookman Old Style" pitchFamily="18" charset="0"/>
              </a:rPr>
              <a:t>15</a:t>
            </a:r>
            <a:endParaRPr lang="ru-RU" sz="4400" b="1" dirty="0">
              <a:latin typeface="Bookman Old Style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95728" y="1916832"/>
            <a:ext cx="2448272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 err="1" smtClean="0">
                <a:latin typeface="Georgia" pitchFamily="18" charset="0"/>
              </a:rPr>
              <a:t>х</a:t>
            </a:r>
            <a:r>
              <a:rPr lang="ru-RU" sz="4400" b="1" i="1" dirty="0" smtClean="0">
                <a:latin typeface="Georgia" pitchFamily="18" charset="0"/>
              </a:rPr>
              <a:t> = - 43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28184" y="3140968"/>
            <a:ext cx="2448272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smtClean="0">
                <a:latin typeface="Georgia" pitchFamily="18" charset="0"/>
              </a:rPr>
              <a:t>m</a:t>
            </a:r>
            <a:r>
              <a:rPr lang="ru-RU" sz="4400" b="1" i="1" dirty="0" smtClean="0">
                <a:latin typeface="Georgia" pitchFamily="18" charset="0"/>
              </a:rPr>
              <a:t> = 39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732240" y="4221088"/>
            <a:ext cx="2411760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smtClean="0">
                <a:latin typeface="Georgia" pitchFamily="18" charset="0"/>
              </a:rPr>
              <a:t>y</a:t>
            </a:r>
            <a:r>
              <a:rPr lang="ru-RU" sz="4400" b="1" i="1" dirty="0" smtClean="0">
                <a:latin typeface="Georgia" pitchFamily="18" charset="0"/>
              </a:rPr>
              <a:t> = - </a:t>
            </a:r>
            <a:r>
              <a:rPr lang="ru-RU" sz="4400" b="1" i="1" dirty="0" smtClean="0">
                <a:latin typeface="Georgia" pitchFamily="18" charset="0"/>
              </a:rPr>
              <a:t>8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372200" y="5373216"/>
            <a:ext cx="2448272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smtClean="0">
                <a:latin typeface="Georgia" pitchFamily="18" charset="0"/>
              </a:rPr>
              <a:t>a</a:t>
            </a:r>
            <a:r>
              <a:rPr lang="ru-RU" sz="4400" b="1" i="1" dirty="0" smtClean="0">
                <a:latin typeface="Georgia" pitchFamily="18" charset="0"/>
              </a:rPr>
              <a:t> = - </a:t>
            </a:r>
            <a:r>
              <a:rPr lang="en-US" sz="4400" b="1" i="1" dirty="0" smtClean="0">
                <a:latin typeface="Georgia" pitchFamily="18" charset="0"/>
              </a:rPr>
              <a:t>72</a:t>
            </a:r>
            <a:endParaRPr lang="ru-RU" sz="4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95288" y="1988840"/>
            <a:ext cx="3960688" cy="37452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Решаем задачи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67544" y="2060848"/>
            <a:ext cx="40324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Georgia" pitchFamily="18" charset="0"/>
              </a:rPr>
              <a:t>Бензин замерзает при </a:t>
            </a:r>
            <a:r>
              <a:rPr lang="en-US" sz="2800" b="1" dirty="0">
                <a:latin typeface="Georgia" pitchFamily="18" charset="0"/>
              </a:rPr>
              <a:t>t = - 60</a:t>
            </a:r>
            <a:r>
              <a:rPr lang="en-US" sz="2800" b="1" dirty="0">
                <a:latin typeface="Georgia" pitchFamily="18" charset="0"/>
                <a:cs typeface="Arial" charset="0"/>
              </a:rPr>
              <a:t>º</a:t>
            </a:r>
            <a:r>
              <a:rPr lang="ru-RU" sz="2800" b="1" dirty="0">
                <a:latin typeface="Georgia" pitchFamily="18" charset="0"/>
                <a:cs typeface="Arial" charset="0"/>
              </a:rPr>
              <a:t>. Если уменьшить эту </a:t>
            </a:r>
            <a:r>
              <a:rPr lang="en-US" sz="2800" b="1" dirty="0">
                <a:latin typeface="Georgia" pitchFamily="18" charset="0"/>
              </a:rPr>
              <a:t>t </a:t>
            </a:r>
            <a:r>
              <a:rPr lang="ru-RU" sz="2800" b="1" dirty="0">
                <a:latin typeface="Georgia" pitchFamily="18" charset="0"/>
              </a:rPr>
              <a:t> на 18</a:t>
            </a:r>
            <a:r>
              <a:rPr lang="en-US" sz="2800" b="1" dirty="0">
                <a:latin typeface="Georgia" pitchFamily="18" charset="0"/>
              </a:rPr>
              <a:t>º</a:t>
            </a:r>
            <a:r>
              <a:rPr lang="ru-RU" sz="2800" b="1" dirty="0">
                <a:latin typeface="Georgia" pitchFamily="18" charset="0"/>
              </a:rPr>
              <a:t> и к разности прибавить - 32</a:t>
            </a:r>
            <a:r>
              <a:rPr lang="en-US" sz="2800" b="1" dirty="0">
                <a:latin typeface="Georgia" pitchFamily="18" charset="0"/>
              </a:rPr>
              <a:t>º</a:t>
            </a:r>
            <a:r>
              <a:rPr lang="ru-RU" sz="2800" b="1" dirty="0">
                <a:latin typeface="Georgia" pitchFamily="18" charset="0"/>
              </a:rPr>
              <a:t>, то получим </a:t>
            </a:r>
            <a:r>
              <a:rPr lang="en-US" sz="2800" b="1" dirty="0">
                <a:latin typeface="Georgia" pitchFamily="18" charset="0"/>
              </a:rPr>
              <a:t>t </a:t>
            </a:r>
            <a:r>
              <a:rPr lang="ru-RU" sz="2800" b="1" dirty="0">
                <a:latin typeface="Georgia" pitchFamily="18" charset="0"/>
              </a:rPr>
              <a:t>замерзания спирта. Определите её.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70670" name="Oval 14"/>
          <p:cNvSpPr>
            <a:spLocks noChangeArrowheads="1"/>
          </p:cNvSpPr>
          <p:nvPr/>
        </p:nvSpPr>
        <p:spPr bwMode="auto">
          <a:xfrm>
            <a:off x="2915816" y="5589240"/>
            <a:ext cx="1008063" cy="93503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79512" y="1484784"/>
            <a:ext cx="4392488" cy="504379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87624" y="1628800"/>
            <a:ext cx="770485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Бензин  </a:t>
            </a:r>
            <a:r>
              <a:rPr lang="en-US" sz="3200" b="1" i="1" dirty="0" smtClean="0">
                <a:latin typeface="Bookman Old Style" pitchFamily="18" charset="0"/>
              </a:rPr>
              <a:t>t= </a:t>
            </a:r>
            <a:r>
              <a:rPr lang="ru-RU" sz="3200" b="1" i="1" dirty="0" smtClean="0">
                <a:latin typeface="Bookman Old Style" pitchFamily="18" charset="0"/>
              </a:rPr>
              <a:t>–</a:t>
            </a:r>
            <a:r>
              <a:rPr lang="en-US" sz="3200" b="1" i="1" dirty="0" smtClean="0">
                <a:latin typeface="Bookman Old Style" pitchFamily="18" charset="0"/>
              </a:rPr>
              <a:t>60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º</a:t>
            </a:r>
            <a:r>
              <a:rPr lang="ru-RU" sz="3200" b="1" dirty="0" smtClean="0">
                <a:latin typeface="Georgia" pitchFamily="18" charset="0"/>
                <a:cs typeface="Arial" charset="0"/>
              </a:rPr>
              <a:t>.</a:t>
            </a:r>
          </a:p>
          <a:p>
            <a:r>
              <a:rPr lang="ru-RU" sz="3200" b="1" i="1" dirty="0" smtClean="0">
                <a:latin typeface="Georgia" pitchFamily="18" charset="0"/>
                <a:cs typeface="Arial" charset="0"/>
              </a:rPr>
              <a:t>Спирт </a:t>
            </a:r>
            <a:r>
              <a:rPr lang="en-US" sz="3200" b="1" i="1" dirty="0" smtClean="0">
                <a:latin typeface="Georgia" pitchFamily="18" charset="0"/>
                <a:cs typeface="Arial" charset="0"/>
              </a:rPr>
              <a:t>t – </a:t>
            </a:r>
            <a:r>
              <a:rPr lang="ru-RU" sz="3200" b="1" i="1" dirty="0" smtClean="0">
                <a:latin typeface="Georgia" pitchFamily="18" charset="0"/>
                <a:cs typeface="Arial" charset="0"/>
              </a:rPr>
              <a:t>?</a:t>
            </a:r>
            <a:r>
              <a:rPr lang="ru-RU" sz="32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3200" b="1" i="1" dirty="0" smtClean="0">
                <a:latin typeface="Bookman Old Style" pitchFamily="18" charset="0"/>
              </a:rPr>
              <a:t>                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3501008"/>
            <a:ext cx="770485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                 Решение</a:t>
            </a:r>
          </a:p>
          <a:p>
            <a:endParaRPr lang="ru-RU" sz="2800" b="1" i="1" dirty="0" smtClean="0">
              <a:latin typeface="Bookman Old Style" pitchFamily="18" charset="0"/>
            </a:endParaRPr>
          </a:p>
          <a:p>
            <a:r>
              <a:rPr lang="ru-RU" sz="2800" b="1" i="1" dirty="0" smtClean="0">
                <a:latin typeface="Bookman Old Style" pitchFamily="18" charset="0"/>
              </a:rPr>
              <a:t>(–60 –18) + (–32) = ...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611560" y="5589241"/>
            <a:ext cx="936104" cy="93610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5373216"/>
            <a:ext cx="45720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endParaRPr lang="ru-RU" sz="3200" b="1" i="1" dirty="0" smtClean="0">
              <a:latin typeface="Bookman Old Style" pitchFamily="18" charset="0"/>
            </a:endParaRPr>
          </a:p>
          <a:p>
            <a:r>
              <a:rPr lang="ru-RU" sz="3200" b="1" i="1" dirty="0" smtClean="0">
                <a:latin typeface="Bookman Old Style" pitchFamily="18" charset="0"/>
              </a:rPr>
              <a:t>Ответ:   – 110</a:t>
            </a:r>
            <a:r>
              <a:rPr lang="en-US" sz="3200" b="1" dirty="0" smtClean="0">
                <a:latin typeface="Georgia" pitchFamily="18" charset="0"/>
                <a:cs typeface="Arial" charset="0"/>
              </a:rPr>
              <a:t>º</a:t>
            </a:r>
            <a:r>
              <a:rPr lang="ru-RU" sz="3200" b="1" i="1" dirty="0" smtClean="0">
                <a:latin typeface="Bookman Old Style" pitchFamily="18" charset="0"/>
              </a:rPr>
              <a:t>.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663" grpId="1" animBg="1"/>
      <p:bldP spid="70662" grpId="0" animBg="1"/>
      <p:bldP spid="70668" grpId="0"/>
      <p:bldP spid="70668" grpId="1"/>
      <p:bldP spid="70670" grpId="0" animBg="1"/>
      <p:bldP spid="70670" grpId="1" animBg="1"/>
      <p:bldP spid="70667" grpId="0" animBg="1"/>
      <p:bldP spid="70667" grpId="1" animBg="1"/>
      <p:bldP spid="10" grpId="0" animBg="1"/>
      <p:bldP spid="11" grpId="0" animBg="1"/>
      <p:bldP spid="13" grpId="0" animBg="1"/>
      <p:bldP spid="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864</TotalTime>
  <Words>934</Words>
  <Application>Microsoft Office PowerPoint</Application>
  <PresentationFormat>Экран (4:3)</PresentationFormat>
  <Paragraphs>178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целых чисел</dc:title>
  <dc:creator>Ольга</dc:creator>
  <cp:lastModifiedBy>user</cp:lastModifiedBy>
  <cp:revision>85</cp:revision>
  <dcterms:created xsi:type="dcterms:W3CDTF">2010-10-24T09:10:32Z</dcterms:created>
  <dcterms:modified xsi:type="dcterms:W3CDTF">2015-11-15T20:33:38Z</dcterms:modified>
</cp:coreProperties>
</file>