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4" r:id="rId16"/>
    <p:sldId id="275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054516"/>
            <a:ext cx="6172199" cy="1688684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9398"/>
            <a:ext cx="6172200" cy="84250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165860"/>
            <a:ext cx="4222308" cy="29146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165860"/>
            <a:ext cx="2075688" cy="2914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165860"/>
            <a:ext cx="4224528" cy="291465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159002"/>
            <a:ext cx="4224528" cy="2914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04138"/>
            <a:ext cx="6172200" cy="1597914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914650"/>
            <a:ext cx="61722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7200"/>
            <a:ext cx="3616325" cy="800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436894"/>
            <a:ext cx="3646966" cy="2161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436911"/>
            <a:ext cx="3639311" cy="21610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7201"/>
            <a:ext cx="3615734" cy="8000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437085"/>
            <a:ext cx="3638550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45508"/>
            <a:ext cx="3638550" cy="21621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437085"/>
            <a:ext cx="3660775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145507"/>
            <a:ext cx="3651250" cy="21621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163658"/>
            <a:ext cx="1828800" cy="27384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440657"/>
            <a:ext cx="3654425" cy="21669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4819"/>
            <a:ext cx="3629025" cy="78105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40657"/>
            <a:ext cx="3629025" cy="13596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0056"/>
            <a:ext cx="2074862" cy="14859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238250"/>
            <a:ext cx="5627687" cy="3165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460773"/>
            <a:ext cx="3741738" cy="6822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165860"/>
            <a:ext cx="2073348" cy="1484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160277"/>
            <a:ext cx="4222308" cy="291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7594"/>
            <a:ext cx="7992888" cy="648072"/>
          </a:xfrm>
        </p:spPr>
        <p:txBody>
          <a:bodyPr/>
          <a:lstStyle/>
          <a:p>
            <a:r>
              <a:rPr lang="ru-RU" sz="3600" dirty="0" smtClean="0"/>
              <a:t>Факторы, </a:t>
            </a:r>
            <a:br>
              <a:rPr lang="ru-RU" sz="3600" dirty="0" smtClean="0"/>
            </a:br>
            <a:r>
              <a:rPr lang="ru-RU" sz="3600" dirty="0" smtClean="0"/>
              <a:t>влияющие на здоровье человека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4083918"/>
            <a:ext cx="6172200" cy="842502"/>
          </a:xfrm>
        </p:spPr>
        <p:txBody>
          <a:bodyPr/>
          <a:lstStyle/>
          <a:p>
            <a:r>
              <a:rPr lang="ru-RU" dirty="0" smtClean="0"/>
              <a:t>Выполнила: Литвинова Елена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4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627534"/>
            <a:ext cx="84730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0" dirty="0"/>
              <a:t>Именно с этим фактором большинство людей связывает свои надежды на здоровье, однако доля ответственности этого фактора оказывается неожиданно низкой. В Большой Медицинской Энциклопедии дано следующее определение медицины: "Медицина - система научных знаний и практической деятельности, целью которой является укрепление, продление жизни людей, предупреждение и лечение болезней человека".</a:t>
            </a:r>
          </a:p>
          <a:p>
            <a:pPr marL="0" indent="0">
              <a:buNone/>
            </a:pPr>
            <a:r>
              <a:rPr lang="ru-RU" i="0" dirty="0"/>
              <a:t>По мере развития цивилизации и более широкого распространения заболеваний медицина все в большей степени стала специализироваться на лечении болезней и все меньше внимания уделять здоровью. Собственно лечение часто снижает запас здоровья за счет побочного воздействия лекарственных средств, то </a:t>
            </a:r>
            <a:r>
              <a:rPr lang="ru-RU" i="0" dirty="0" smtClean="0"/>
              <a:t>есть </a:t>
            </a:r>
            <a:r>
              <a:rPr lang="ru-RU" i="0" dirty="0"/>
              <a:t>лечебная медицина далеко не всегда укрепляет здоровье.</a:t>
            </a:r>
          </a:p>
          <a:p>
            <a:pPr marL="0" indent="0">
              <a:buNone/>
            </a:pPr>
            <a:r>
              <a:rPr lang="ru-RU" i="0" dirty="0"/>
              <a:t>В медицинской профилактике заболеваемости выделяют три уровня:</a:t>
            </a:r>
          </a:p>
          <a:p>
            <a:r>
              <a:rPr lang="ru-RU" i="0" dirty="0"/>
              <a:t>профилактика </a:t>
            </a:r>
            <a:r>
              <a:rPr lang="ru-RU" dirty="0"/>
              <a:t>первого уровня </a:t>
            </a:r>
            <a:r>
              <a:rPr lang="ru-RU" i="0" dirty="0"/>
              <a:t>ориентирована на весь контингент детей и взрослых, ее задачей является улучшение состояния их здоровья на протяжении всего жизненного цикла. Базой первичной профилактики является опыт формирования средств профилактики, разработка рекомендаций по здоровому образу жизни, народные традиции и способы поддержания здоровья и т. д.;</a:t>
            </a:r>
          </a:p>
          <a:p>
            <a:r>
              <a:rPr lang="ru-RU" i="0" dirty="0"/>
              <a:t>медицинская профилактика </a:t>
            </a:r>
            <a:r>
              <a:rPr lang="ru-RU" dirty="0"/>
              <a:t>второго уровня </a:t>
            </a:r>
            <a:r>
              <a:rPr lang="ru-RU" i="0" dirty="0"/>
              <a:t>занимается выявлением показателей конституциональной предрасположенности людей и факторов риска многих заболеваний, прогнозированием риска заболеваний по совокупности наследственных особенностей, анамнеза жизни и факторов внешней среды. То есть этот вид профилактики </a:t>
            </a:r>
            <a:r>
              <a:rPr lang="ru-RU" i="0" dirty="0" smtClean="0"/>
              <a:t>ориентирован </a:t>
            </a:r>
            <a:r>
              <a:rPr lang="ru-RU" i="0" dirty="0"/>
              <a:t>не на лечение конкретных болезней, а на их вторичную профилактику;</a:t>
            </a:r>
          </a:p>
          <a:p>
            <a:r>
              <a:rPr lang="ru-RU" i="0" dirty="0"/>
              <a:t>профилактика </a:t>
            </a:r>
            <a:r>
              <a:rPr lang="ru-RU" dirty="0"/>
              <a:t>третьего уровня, </a:t>
            </a:r>
            <a:r>
              <a:rPr lang="ru-RU" i="0" dirty="0"/>
              <a:t>или профилактика болезней, ставит своей основной задачей предупреждение рецидивов заболеваний у больных в общепопуляционном масштабе.</a:t>
            </a:r>
          </a:p>
          <a:p>
            <a:pPr marL="0" indent="0">
              <a:buNone/>
            </a:pPr>
            <a:r>
              <a:rPr lang="ru-RU" i="0" dirty="0"/>
              <a:t>Опыт, накопленный медициной в изучении болезней, равно как и экономический анализ затрат на диагностику и лечение заболеваний, убедительно продемонстрировали относительно малую социальную и экономическую эффективность профилактики болезней (профилактика III уровня) для повышения уровня здоровья как детей, так и взрослых</a:t>
            </a:r>
            <a:r>
              <a:rPr lang="ru-RU" i="0" dirty="0" smtClean="0"/>
              <a:t>.</a:t>
            </a:r>
            <a:endParaRPr lang="ru-RU" i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742512" cy="1484600"/>
          </a:xfrm>
        </p:spPr>
        <p:txBody>
          <a:bodyPr/>
          <a:lstStyle/>
          <a:p>
            <a:r>
              <a:rPr lang="ru-RU" b="1" cap="small" dirty="0"/>
              <a:t>Медицинское </a:t>
            </a:r>
            <a:r>
              <a:rPr lang="ru-RU" b="1" cap="small" dirty="0" smtClean="0"/>
              <a:t>обеспечение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02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25139"/>
            <a:ext cx="8064896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0" dirty="0"/>
              <a:t>Очевидно, что наиболее эффективными должны быть первичная и вторичная профилактики, подразумевающие работу со здоровыми или только начинающими заболевать людьми. Однако в медицине практически все усилия сосредоточены на третичной профилактике. Первичная профилактика предполагает тесное сотрудничество врача с населением. Однако для этого сама система здравоохранения не обеспечивает ему необходимого времени, поэтому с населением по вопросам профилактики врач не встречается, а весь контакт с больным уходит практически полностью на осмотр, обследование и назначение лечения. Что касается гигиенистов, которые наиболее близки к тому, чтобы реализовать идеи первичной профилактики, то они главным образом занимаются обеспечением здоровой среды обитания, а не здоровьем человека.</a:t>
            </a:r>
          </a:p>
          <a:p>
            <a:pPr marL="0" indent="0">
              <a:buNone/>
            </a:pPr>
            <a:r>
              <a:rPr lang="ru-RU" i="0" dirty="0"/>
              <a:t>Идеология индивидуального подхода к вопросам профилактики и укрепления здоровья лежит в основе медицинской концепции о всеобщей диспансеризации. Однако технология ее реализации на практике оказалась несостоятельной по следующим причинам:</a:t>
            </a:r>
          </a:p>
          <a:p>
            <a:r>
              <a:rPr lang="ru-RU" i="0" dirty="0"/>
              <a:t>требуется много средств для выявления возможно большего числа болезней и последующего их объединения в группы диспансерного наблюдения;</a:t>
            </a:r>
          </a:p>
          <a:p>
            <a:r>
              <a:rPr lang="ru-RU" i="0" dirty="0"/>
              <a:t>доминирующей выступает ориентация не на прогноз (предсказание будущего), а на диагноз (констатация настоящего);</a:t>
            </a:r>
          </a:p>
          <a:p>
            <a:r>
              <a:rPr lang="ru-RU" i="0" dirty="0"/>
              <a:t>ведущая активность принадлежит не населению, а медикам;</a:t>
            </a:r>
          </a:p>
          <a:p>
            <a:r>
              <a:rPr lang="ru-RU" i="0" dirty="0"/>
              <a:t>узко медицинский подход к оздоровлению без учета многообразия социально-психологических особенностей личности.</a:t>
            </a:r>
          </a:p>
          <a:p>
            <a:pPr marL="0" indent="0">
              <a:buNone/>
            </a:pPr>
            <a:r>
              <a:rPr lang="ru-RU" i="0" dirty="0" err="1"/>
              <a:t>Валеологический</a:t>
            </a:r>
            <a:r>
              <a:rPr lang="ru-RU" i="0" dirty="0"/>
              <a:t> анализ причин здоровья требует переноса центра внимания от медицинских аспектов к физиологии, психологии, социологии, культурологии, в духовную сферу и конкретные режимы и технологии обучения, воспитания и физической тренировки.</a:t>
            </a:r>
          </a:p>
          <a:p>
            <a:pPr marL="0" indent="0">
              <a:buNone/>
            </a:pPr>
            <a:r>
              <a:rPr lang="ru-RU" i="0" dirty="0"/>
              <a:t>Зависимость здоровья человека от генетических и экологических факторов делает необходимым определение места семьи, школы, государственных, физкультурных организаций и органов здравоохранения в выполнении одной из главных задач социальной политики - формировании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67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stra-novosti.ru/wp-content/uploads/2015/06/%D0%9C%D0%B5%D0%B4%D0%B8%D1%86%D0%B8%D0%BD%D0%B0-%E2%80%93-%D0%B7%D0%B0%D0%B1%D0%BE%D0%BB%D0%B5%D0%B2%D0%B0%D0%BD%D0%B8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6" y="195486"/>
            <a:ext cx="324355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akonu.com/wp-content/uploads/2015/06/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11710"/>
            <a:ext cx="421236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3.bp.blogspot.com/-tZvoqeEVBhA/VP5p5AMiiVI/AAAAAAAAUes/ppuZ5rPxJ54/s1600/%D0%90%D0%9C%D0%95%D0%94%D0%94%D0%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3026177" cy="20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q.com.ua/img/news/2013/april/17/stra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7" y="2859782"/>
            <a:ext cx="2826193" cy="18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0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11510"/>
            <a:ext cx="9145016" cy="50920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0" dirty="0" smtClean="0"/>
              <a:t>В </a:t>
            </a:r>
            <a:r>
              <a:rPr lang="ru-RU" i="0" dirty="0"/>
              <a:t>определении понятия здорового образа жизни необходимо учитывать два основных фактора - генетическую природу данного человека и ее соответствие конкретным условиям жизнедеятельности.</a:t>
            </a:r>
          </a:p>
          <a:p>
            <a:pPr marL="0" indent="0">
              <a:buNone/>
            </a:pPr>
            <a:r>
              <a:rPr lang="ru-RU" b="1" i="0" dirty="0"/>
              <a:t>Здоровый образ жизни </a:t>
            </a:r>
            <a:r>
              <a:rPr lang="ru-RU" i="0" dirty="0"/>
              <a:t>- есть способ жизнедеятельности, соответствующий генетически обусловленным типологическим особенностям данного человека, конкретным условиям жизни и направленный на формирование, сохранение и укрепление здоровья и на полноценное выполнение человеком его социально-биологических функций.</a:t>
            </a:r>
          </a:p>
          <a:p>
            <a:pPr marL="0" indent="0">
              <a:buNone/>
            </a:pPr>
            <a:r>
              <a:rPr lang="ru-RU" i="0" dirty="0"/>
              <a:t>В приведенном определении здорового образа жизни акцент делается на индивидуализацию самого понятия, то есть здоровых образов жизни должно быть столько, сколько существует людей. В определении здорового образа жизни для каждого человека необходимо учитывать как его типологические особенности (тип высшей нервной деятельности, морфофункциональный тип, преобладающий механизм вегетативной регуляции и т. д.), так и возрастно-половую принадлежность и социальную обстановку, в которой он живет (семейное положение, профессию, традиции, условия труда, материальное обеспечение, быт и т. д.). Важное место в исходных посылках должны занимать личностно-мотивационные особенности данного человека, его жизненные ориентиры, которые сами по себе могут быть серьезным стимулом к здоровому образу жизни и к формированию его содержания и особенностей.</a:t>
            </a:r>
          </a:p>
          <a:p>
            <a:pPr marL="0" indent="0">
              <a:buNone/>
            </a:pPr>
            <a:r>
              <a:rPr lang="ru-RU" i="0" dirty="0"/>
              <a:t>В основе формирования здорового образа жизни лежит ряд ключевых положений:</a:t>
            </a:r>
          </a:p>
          <a:p>
            <a:r>
              <a:rPr lang="ru-RU" i="0" dirty="0"/>
              <a:t>Активным носителем здорового образа жизни является конкретный человек как субъект и объект своей жизнедеятельности и социального статуса.</a:t>
            </a:r>
          </a:p>
          <a:p>
            <a:r>
              <a:rPr lang="ru-RU" i="0" dirty="0"/>
              <a:t>В реализации здорового образа жизни человек выступает в единстве своих биологического и социального начал.</a:t>
            </a:r>
          </a:p>
          <a:p>
            <a:r>
              <a:rPr lang="ru-RU" i="0" dirty="0"/>
              <a:t>В основе формирования здорового образа жизни лежит личностно-мотивационная установка человека на воплощение своих социальных, физических, интеллектуальных и психических возможностей и способностей.</a:t>
            </a:r>
          </a:p>
          <a:p>
            <a:r>
              <a:rPr lang="ru-RU" i="0" dirty="0"/>
              <a:t>Здоровый образ жизни является наиболее эффективным средством и методом обеспечения здоровья, первичной профилактики болезней и удовлетворения жизненно важной потребности в здоровье</a:t>
            </a:r>
            <a:r>
              <a:rPr lang="ru-RU" i="0" dirty="0" smtClean="0"/>
              <a:t>.</a:t>
            </a:r>
          </a:p>
          <a:p>
            <a:pPr marL="0" indent="0">
              <a:buNone/>
            </a:pPr>
            <a:r>
              <a:rPr lang="ru-RU" i="0" dirty="0"/>
              <a:t>Достаточно часто, к сожалению, рассматривается и предлагается возможность сохранения и укрепления здоровья за счет использования какого-нибудь средства, обладающего чудодейственными свойствами (двигательная активность того или иного вида, пищевые добавки, психотренинг, очистка организма и т. п.). Очевидно, что стремление к достижению здоровья за счет какого-нибудь одного средства принципиально неправильно, так как любая из предлагаемых "панацей" не в состоянии охватить все многообразие функциональных систем, формирующих организм человека, и связей самого человека с природой - всего того, что в конечном итоге определяет гармоничность его жизнедеятельности и здоровье.</a:t>
            </a:r>
          </a:p>
          <a:p>
            <a:endParaRPr lang="ru-RU" i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1470"/>
            <a:ext cx="5014320" cy="1484600"/>
          </a:xfrm>
        </p:spPr>
        <p:txBody>
          <a:bodyPr/>
          <a:lstStyle/>
          <a:p>
            <a:r>
              <a:rPr lang="ru-RU" b="1" dirty="0"/>
              <a:t>Условия и образ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96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2717" y="195486"/>
            <a:ext cx="9217024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0" dirty="0" smtClean="0"/>
              <a:t>По </a:t>
            </a:r>
            <a:r>
              <a:rPr lang="ru-RU" i="0" dirty="0"/>
              <a:t>Э.Н. </a:t>
            </a:r>
            <a:r>
              <a:rPr lang="ru-RU" i="0" dirty="0" err="1"/>
              <a:t>Вайнеру</a:t>
            </a:r>
            <a:r>
              <a:rPr lang="ru-RU" i="0" dirty="0"/>
              <a:t> структура здорового образа жизни должна включать следующие факторы: оптимальный двигательный режим, рациональное питание, рациональный режим жизни, психофизиологическую регуляцию, </a:t>
            </a:r>
            <a:r>
              <a:rPr lang="ru-RU" i="0" dirty="0" smtClean="0"/>
              <a:t>тренировку </a:t>
            </a:r>
            <a:r>
              <a:rPr lang="ru-RU" i="0" dirty="0"/>
              <a:t>иммунитета и закаливание, отсутствие вредных привычек и </a:t>
            </a:r>
            <a:r>
              <a:rPr lang="ru-RU" i="0" dirty="0" err="1"/>
              <a:t>валеологическое</a:t>
            </a:r>
            <a:r>
              <a:rPr lang="ru-RU" i="0" dirty="0"/>
              <a:t> образование.</a:t>
            </a:r>
          </a:p>
          <a:p>
            <a:pPr marL="0" indent="0">
              <a:buNone/>
            </a:pPr>
            <a:r>
              <a:rPr lang="ru-RU" i="0" dirty="0" smtClean="0"/>
              <a:t>Здоровый </a:t>
            </a:r>
            <a:r>
              <a:rPr lang="ru-RU" i="0" dirty="0"/>
              <a:t>образ жизни как система складывается из трех основных взаимосвязанных и взаимозаменяемых элементов, трех культур: культуры питания, культуры движения и культуры эмоций.</a:t>
            </a:r>
          </a:p>
          <a:p>
            <a:r>
              <a:rPr lang="ru-RU" dirty="0"/>
              <a:t>Культура питания. </a:t>
            </a:r>
            <a:r>
              <a:rPr lang="ru-RU" i="0" dirty="0"/>
              <a:t>В здоровом образе жизни питание является определяющим, системообразующим, так как оказывает положительное влияние на двигательную активность и на эмоциональную устойчивость. При правильном питании пища наилучшим образом соответствует естественным технологиям усвоения пищевых веществ, выработавшимся в ходе эволюции.</a:t>
            </a:r>
          </a:p>
          <a:p>
            <a:r>
              <a:rPr lang="ru-RU" dirty="0"/>
              <a:t>Культура движения. </a:t>
            </a:r>
            <a:r>
              <a:rPr lang="ru-RU" i="0" dirty="0"/>
              <a:t>Оздоровительным эффектом обладают аэробные физические упражнения (ходьба, бег трусцой, плавание, катание на лыжах, работа на садово-огородном участке и т. д.) в природных условиях. Они включают в себя солнечные и воздушные ванны, очищающие и закаливающие водные процедуры.</a:t>
            </a:r>
          </a:p>
          <a:p>
            <a:r>
              <a:rPr lang="ru-RU" dirty="0"/>
              <a:t>Культура эмоций.</a:t>
            </a:r>
            <a:r>
              <a:rPr lang="ru-RU" i="0" dirty="0"/>
              <a:t> Отрицательные эмоции (зависть, гнев, страх и др.) обладают огромной разрушительной силой, положительные эмоции (смех, радость, чувство благодарности и т. д.) сохраняют здоровье, способствуют успеху.</a:t>
            </a:r>
          </a:p>
          <a:p>
            <a:pPr marL="0" indent="0">
              <a:buNone/>
            </a:pPr>
            <a:r>
              <a:rPr lang="ru-RU" i="0" dirty="0" smtClean="0"/>
              <a:t>Эффективность </a:t>
            </a:r>
            <a:r>
              <a:rPr lang="ru-RU" i="0" dirty="0"/>
              <a:t>здорового образа жизни для данного человека можно определить по ряду биосоциальных критериев, включающих:</a:t>
            </a:r>
          </a:p>
          <a:p>
            <a:r>
              <a:rPr lang="ru-RU" i="0" dirty="0"/>
              <a:t>о</a:t>
            </a:r>
            <a:r>
              <a:rPr lang="ru-RU" i="0" dirty="0" smtClean="0"/>
              <a:t>ценку </a:t>
            </a:r>
            <a:r>
              <a:rPr lang="ru-RU" i="0" dirty="0"/>
              <a:t>морфофункциональных показателей здоровья: уровень физического развития, уровень физической подготовленности, уровень адаптивных возможностей человека;</a:t>
            </a:r>
          </a:p>
          <a:p>
            <a:r>
              <a:rPr lang="ru-RU" i="0" dirty="0"/>
              <a:t>оценку состояния иммунитета: количество простудных и инфекционных заболеваний в течение определенного периода;</a:t>
            </a:r>
          </a:p>
          <a:p>
            <a:r>
              <a:rPr lang="ru-RU" i="0" dirty="0"/>
              <a:t>оценку адаптации к социально-экономическим условиям жизни (с учетом эффективности профессиональной деятельности, успешной деятельности и ее "физиологической стоимости" и психофизиологических особенностей); активности исполнения семейно-бытовых обязанностей; широты и проявления социальных и личностных интересов;</a:t>
            </a:r>
          </a:p>
          <a:p>
            <a:r>
              <a:rPr lang="ru-RU" i="0" dirty="0"/>
              <a:t>оценку уровня </a:t>
            </a:r>
            <a:r>
              <a:rPr lang="ru-RU" i="0" dirty="0" err="1"/>
              <a:t>валеологической</a:t>
            </a:r>
            <a:r>
              <a:rPr lang="ru-RU" i="0" dirty="0"/>
              <a:t> грамотности, в том числе степень </a:t>
            </a:r>
            <a:r>
              <a:rPr lang="ru-RU" i="0" dirty="0" err="1"/>
              <a:t>сформированности</a:t>
            </a:r>
            <a:r>
              <a:rPr lang="ru-RU" i="0" dirty="0"/>
              <a:t> установки на здоровый образ жизни (психологический аспект); уровень </a:t>
            </a:r>
            <a:r>
              <a:rPr lang="ru-RU" i="0" dirty="0" err="1"/>
              <a:t>валеологических</a:t>
            </a:r>
            <a:r>
              <a:rPr lang="ru-RU" i="0" dirty="0"/>
              <a:t> знаний (педагогический аспект); уровень усвоения практических знаний и навыков, связанных с поддержанием и укреплением здоровья (медико-физиологический и психолого-педагогический аспекты); умение самостоятельно построить индивидуальную программу здоровья и здорового образа жизни.</a:t>
            </a:r>
          </a:p>
          <a:p>
            <a:endParaRPr lang="ru-RU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85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9542"/>
            <a:ext cx="4248472" cy="3816424"/>
          </a:xfrm>
        </p:spPr>
        <p:txBody>
          <a:bodyPr>
            <a:normAutofit/>
          </a:bodyPr>
          <a:lstStyle/>
          <a:p>
            <a:r>
              <a:rPr lang="ru-RU" sz="1100" i="1" dirty="0"/>
              <a:t>Новая парадигма здоровья четко и конструктивно определена академиком Н.М. Амосовым: </a:t>
            </a:r>
            <a:r>
              <a:rPr lang="ru-RU" sz="1100" i="1" dirty="0" smtClean="0"/>
              <a:t/>
            </a:r>
            <a:br>
              <a:rPr lang="ru-RU" sz="1100" i="1" dirty="0" smtClean="0"/>
            </a:br>
            <a:r>
              <a:rPr lang="ru-RU" sz="1100" i="1" dirty="0"/>
              <a:t/>
            </a:r>
            <a:br>
              <a:rPr lang="ru-RU" sz="1100" i="1" dirty="0"/>
            </a:br>
            <a:r>
              <a:rPr lang="ru-RU" sz="1100" i="1" dirty="0" smtClean="0"/>
              <a:t/>
            </a:r>
            <a:br>
              <a:rPr lang="ru-RU" sz="1100" i="1" dirty="0" smtClean="0"/>
            </a:br>
            <a:r>
              <a:rPr lang="ru-RU" sz="1100" i="1" dirty="0"/>
              <a:t/>
            </a:r>
            <a:br>
              <a:rPr lang="ru-RU" sz="1100" i="1" dirty="0"/>
            </a:br>
            <a:r>
              <a:rPr lang="ru-RU" i="1" dirty="0" smtClean="0"/>
              <a:t>"</a:t>
            </a:r>
            <a:r>
              <a:rPr lang="ru-RU" i="1" dirty="0"/>
              <a:t>Чтобы стать здоровым, нужны собственные усилия, постоянные и значительные. Заменить их ничем нельзя".</a:t>
            </a:r>
          </a:p>
        </p:txBody>
      </p:sp>
      <p:pic>
        <p:nvPicPr>
          <p:cNvPr id="11266" name="Picture 2" descr="http://www.pressfoto.ru/i/bg_clipart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7534"/>
            <a:ext cx="35502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7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zbez.com/sites/azbez.com/files/images/timofeeva_k._kalachinsk_7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7534"/>
            <a:ext cx="6408738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1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82960"/>
            <a:ext cx="8352928" cy="4860540"/>
          </a:xfrm>
        </p:spPr>
        <p:txBody>
          <a:bodyPr>
            <a:normAutofit/>
          </a:bodyPr>
          <a:lstStyle/>
          <a:p>
            <a:pPr fontAlgn="base"/>
            <a:r>
              <a:rPr lang="ru-RU" i="0" dirty="0"/>
              <a:t>Человек появляется на свет и живет всю свою жизнь в многофакторной природно-социальной среде. Эта среда характеризуется постоянным изменением химического состава, физических свойств и информационно-коммуникационной напряженности. Все эти показатели являются главными воздействующими силами, которые напрямую оказывают воздействие на человека и его здоровье. Некоторые из них несут положительное влияние, а другие негативно влияют на наше здоровье.</a:t>
            </a:r>
          </a:p>
          <a:p>
            <a:pPr fontAlgn="base"/>
            <a:r>
              <a:rPr lang="ru-RU" i="0" dirty="0"/>
              <a:t>Они являются существенной составляющей залога безмятежной и размеренной жизни. Дни, недели, месяцы и года на человека воздействуют взаимоотношения в семье, на работе, окружающая среда и другие раздражители. Именно от таких факторов зависит продолжительность жизни, психоэмоциональное состояние и здоровье человека. Вследствие этого в организме «открываются ворота» для возникновения различных болезней. Не менее значителен и образ жизни людей, в зависимости от которого увеличивается или уменьшается степень влияния того или иного фактора на организм.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67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303498"/>
            <a:ext cx="7680960" cy="2412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0" dirty="0"/>
              <a:t>Эксперты ВОЗ в 80-х годах XX века определили ориентировочное соотношение различных факторов обеспечения здоровья современного человека, выделив в качестве основных четыре производные. Впоследствии эти выводы были принципиально подтверждены и применительно к нашей стране следующим образом (в скобках данные ВОЗ):</a:t>
            </a:r>
          </a:p>
          <a:p>
            <a:r>
              <a:rPr lang="ru-RU" i="0" dirty="0"/>
              <a:t>генетические факторы — 15-20% (20%)</a:t>
            </a:r>
          </a:p>
          <a:p>
            <a:r>
              <a:rPr lang="ru-RU" i="0" dirty="0"/>
              <a:t>состояние окружающей среды — 20 — 25% (20%)</a:t>
            </a:r>
          </a:p>
          <a:p>
            <a:r>
              <a:rPr lang="ru-RU" i="0" dirty="0"/>
              <a:t>медицинское обеспечение — 10-15% (7 — 8%,)</a:t>
            </a:r>
          </a:p>
          <a:p>
            <a:r>
              <a:rPr lang="ru-RU" i="0" dirty="0"/>
              <a:t>условия и образ жизни людей — 50 — 55% (53 — 52%).</a:t>
            </a:r>
          </a:p>
          <a:p>
            <a:endParaRPr lang="ru-RU" dirty="0"/>
          </a:p>
        </p:txBody>
      </p:sp>
      <p:pic>
        <p:nvPicPr>
          <p:cNvPr id="1026" name="Picture 2" descr="Факторы влияющие на здоровье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6545"/>
            <a:ext cx="3312368" cy="22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g.ru/media/blogs/post/cover/1/2/0/3/7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72830"/>
            <a:ext cx="3384376" cy="21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8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80451"/>
              </p:ext>
            </p:extLst>
          </p:nvPr>
        </p:nvGraphicFramePr>
        <p:xfrm>
          <a:off x="0" y="0"/>
          <a:ext cx="4355976" cy="5143500"/>
        </p:xfrm>
        <a:graphic>
          <a:graphicData uri="http://schemas.openxmlformats.org/drawingml/2006/table">
            <a:tbl>
              <a:tblPr/>
              <a:tblGrid>
                <a:gridCol w="1461360"/>
                <a:gridCol w="1461360"/>
                <a:gridCol w="1433256"/>
              </a:tblGrid>
              <a:tr h="262641"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Сфера влияния факторов</a:t>
                      </a:r>
                      <a:endParaRPr lang="ru-RU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Факторы</a:t>
                      </a:r>
                      <a:endParaRPr lang="ru-RU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Укрепляющие здоровье</a:t>
                      </a:r>
                      <a:endParaRPr lang="ru-RU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Ухудшающие здоровье</a:t>
                      </a:r>
                      <a:endParaRPr lang="ru-RU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1866988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Генетические (15-20%)</a:t>
                      </a: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Здоровая наследственность. Отсутствие морфо- функциональных предпосылок возникновения заболеваний</a:t>
                      </a: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Наследственные заболевания и нарушения. Наследственная предрасположенность к заболеваниям</a:t>
                      </a: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524995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Состояние окружающей среды (20-25%)</a:t>
                      </a: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Хорошие бытовые и производственные условия, благоприятные климатические и природные условия, экологически благоприятная среда обитания</a:t>
                      </a: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Вредные условия быта и производства, неблагоприятные климатические и природные условия, нарушение экологической обстановки</a:t>
                      </a:r>
                    </a:p>
                  </a:txBody>
                  <a:tcPr marL="39239" marR="39239" marT="14714" marB="14714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66033"/>
              </p:ext>
            </p:extLst>
          </p:nvPr>
        </p:nvGraphicFramePr>
        <p:xfrm>
          <a:off x="4391472" y="0"/>
          <a:ext cx="4752528" cy="5162208"/>
        </p:xfrm>
        <a:graphic>
          <a:graphicData uri="http://schemas.openxmlformats.org/drawingml/2006/table">
            <a:tbl>
              <a:tblPr/>
              <a:tblGrid>
                <a:gridCol w="1563468"/>
                <a:gridCol w="1604885"/>
                <a:gridCol w="1584175"/>
              </a:tblGrid>
              <a:tr h="194813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Медицинское обеспечение (10-15%)</a:t>
                      </a:r>
                    </a:p>
                  </a:txBody>
                  <a:tcPr marL="27711" marR="27711" marT="10392" marB="10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Медицинский скрининг, высокий уровень профилактических мероприятий, своевременная и полноценная медицинская помощь</a:t>
                      </a:r>
                    </a:p>
                  </a:txBody>
                  <a:tcPr marL="27711" marR="27711" marT="10392" marB="10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Отсутствие постоянного медицинского контроля за динамикой здоровья, низкий уровень первичной профилактики, некачественное медицинское обслуживание</a:t>
                      </a:r>
                    </a:p>
                  </a:txBody>
                  <a:tcPr marL="27711" marR="27711" marT="10392" marB="10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99988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Условия и образ жизни (50-55%)</a:t>
                      </a:r>
                    </a:p>
                  </a:txBody>
                  <a:tcPr marL="27711" marR="27711" marT="10392" marB="10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Рациональная организация жизнедеятельности, оседлый образ жизни, адекватная двигательная активность, социальный и психологический комфорт. полноценное и рациональное питание, отсутствие вредных привычек, </a:t>
                      </a:r>
                      <a:r>
                        <a:rPr lang="ru-RU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валеологическое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образование и пр.</a:t>
                      </a:r>
                    </a:p>
                  </a:txBody>
                  <a:tcPr marL="27711" marR="27711" marT="10392" marB="10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Отсутствие рационального режима жизнедеятельности, миграционные процессы, </a:t>
                      </a:r>
                      <a:r>
                        <a:rPr lang="ru-RU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гипо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- или </a:t>
                      </a:r>
                      <a:r>
                        <a:rPr lang="ru-RU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гипердинамия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, социальный и психологический дискомфорт. неправильное питание, вредные привычки, недостаточный уровень </a:t>
                      </a:r>
                      <a:r>
                        <a:rPr lang="ru-RU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валеологических</a:t>
                      </a: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 знаний</a:t>
                      </a:r>
                    </a:p>
                  </a:txBody>
                  <a:tcPr marL="27711" marR="27711" marT="10392" marB="1039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4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751012"/>
            <a:ext cx="7704856" cy="439248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i="0" dirty="0"/>
              <a:t>Организм человека наследует родительские хромосомы. Наукой доказан тот факт, что брак между далекими в родстве людьми дает здоровое потомство. При таких браках реже передаются наследственные болезни, практически отсутствуют морфо-функциональные предпосылки для их возникновения. В близкородственных браках частота наследственных заболеваний в 50 раз больше и смертность намного выше, чем в семьях, не состоящих в родстве мужа и жены. </a:t>
            </a:r>
          </a:p>
          <a:p>
            <a:pPr fontAlgn="base"/>
            <a:r>
              <a:rPr lang="ru-RU" i="0" dirty="0"/>
              <a:t/>
            </a:r>
            <a:br>
              <a:rPr lang="ru-RU" i="0" dirty="0"/>
            </a:br>
            <a:r>
              <a:rPr lang="ru-RU" i="0" dirty="0"/>
              <a:t>Гены очень чувствительны относительно вредного влияния неправильного поведения родителей на любом возрастном этапе их развития, а также окружающей экологии и перенесенных болезней. </a:t>
            </a:r>
            <a:r>
              <a:rPr lang="ru-RU" i="0" dirty="0" smtClean="0"/>
              <a:t>Родители </a:t>
            </a:r>
            <a:r>
              <a:rPr lang="ru-RU" i="0" dirty="0"/>
              <a:t>закладывают ребенку генный код, который определит его характер, склонности. Среда не сможет изменить подобный ген, она способна модифицировать возможности человека. Генетически предопределены интересы малыша, его талант, желания, влечения. Воспитание и окружение оказывают некоторое влияние, но не являются самыми главными.</a:t>
            </a:r>
          </a:p>
          <a:p>
            <a:pPr fontAlgn="base"/>
            <a:r>
              <a:rPr lang="ru-RU" i="0" dirty="0"/>
              <a:t/>
            </a:r>
            <a:br>
              <a:rPr lang="ru-RU" i="0" dirty="0"/>
            </a:br>
            <a:r>
              <a:rPr lang="ru-RU" i="0" dirty="0"/>
              <a:t>Нельзя не учитывать наследственные особенности человека в определении образа жизни, компаньонов в бизнесе, выборе профессии, занятий каким-то видом спорта и др. Но случается так, что социум или сам человек организовывают такое окружение в жизни, которое не совместимо с генетически заложенной программой. Подобная несовместимость несет за собой нарушения всех процессов в организме и развитие различных заболеваний.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7494"/>
            <a:ext cx="3430144" cy="1484600"/>
          </a:xfrm>
        </p:spPr>
        <p:txBody>
          <a:bodyPr/>
          <a:lstStyle/>
          <a:p>
            <a:r>
              <a:rPr lang="ru-RU" b="1" cap="small" dirty="0"/>
              <a:t>Генетические факторы</a:t>
            </a:r>
            <a:br>
              <a:rPr lang="ru-RU" b="1" cap="small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0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483518"/>
            <a:ext cx="8784976" cy="46599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0" dirty="0"/>
              <a:t>Биологические особенности организма - это основа, на которой зиждется здоровье человека. В формировании здоровья важна роль генетических факторов. Однако генетическая программа, получаемая человеком, обеспечивает его развитие при наличии определенных условий окружающей среды.</a:t>
            </a:r>
          </a:p>
          <a:p>
            <a:pPr marL="0" indent="0">
              <a:buNone/>
            </a:pPr>
            <a:r>
              <a:rPr lang="ru-RU" i="0" dirty="0"/>
              <a:t>"Организм без внешней среды, поддерживающей его существование, невозможен" - в этой мысли И.М. Сеченова заложено неразрывное единство человека и среды его обитания.</a:t>
            </a:r>
          </a:p>
          <a:p>
            <a:pPr marL="0" indent="0">
              <a:buNone/>
            </a:pPr>
            <a:r>
              <a:rPr lang="ru-RU" i="0" dirty="0"/>
              <a:t>Каждый организм находится в многообразных взаимных связях с факторами окружающей среды, как абиотическими (геофизическими, геохимическими), так и биотическими (живыми организмами того же и других видов).</a:t>
            </a:r>
          </a:p>
          <a:p>
            <a:pPr marL="0" indent="0">
              <a:buNone/>
            </a:pPr>
            <a:r>
              <a:rPr lang="ru-RU" i="0" dirty="0"/>
              <a:t>Под окружающей средой принято понимать целостную систему взаимосвязанных природных и антропогенных объектов и явлений, в которой протекает труд, быт и отдых людей. Это понятие включает в себя социальные, природные и искусственно создаваемые физические, химические и биологические факторы, то есть все то, что прямо или косвенно воздействует на жизнь, здоровье и деятельность человека. Человек, как живая система, является составной частью биосферы. Воздействие человека на биосферу связано не столько с его биологической, сколько с трудовой деятельностью. Известно, что технические системы оказывают химическое и физическое воздействие на биосферу по следующим каналам</a:t>
            </a:r>
            <a:r>
              <a:rPr lang="ru-RU" i="0" dirty="0" smtClean="0"/>
              <a:t>:</a:t>
            </a:r>
          </a:p>
          <a:p>
            <a:endParaRPr lang="ru-RU" i="0" dirty="0"/>
          </a:p>
          <a:p>
            <a:r>
              <a:rPr lang="ru-RU" i="0" dirty="0"/>
              <a:t>через атмосферу (использование и выделение различных газов нарушает естественный газообмен);</a:t>
            </a:r>
          </a:p>
          <a:p>
            <a:r>
              <a:rPr lang="ru-RU" i="0" dirty="0"/>
              <a:t>через гидросферу (загрязнение химическими веществами и нефтью рек, морей и океанов);</a:t>
            </a:r>
          </a:p>
          <a:p>
            <a:r>
              <a:rPr lang="ru-RU" i="0" dirty="0"/>
              <a:t> через литосферу (использование полезных ископаемых, загрязнение почв промышленными отходами и т. д.).</a:t>
            </a:r>
          </a:p>
          <a:p>
            <a:pPr marL="0" indent="0">
              <a:buNone/>
            </a:pPr>
            <a:r>
              <a:rPr lang="ru-RU" i="0" dirty="0"/>
              <a:t>Очевидно, что результаты технической деятельности влияют на те параметры биосферы, которые обеспечивают возможность жизни на планете. Жизнь человека, как и человеческого общества в целом, невозможна без окружающей среды, без природы. Человеку как живому организму присущ обмен веществ с окружающей средой, который является основным условием существования любого живого организма. Организм человека во многом связан с остальными компонентами биосферы - растениями, насекомыми, микроорганизмами и т. д., то есть его сложный организм входит в общий круговорот веществ и подчиняется его законам.  Непрерывный приток атмосферного кислорода, питьевой воды, пищи абсолютно необходим для существования и биологической деятельности человека. Человеческий организм подчинен суточным и сезонным ритмам, реагирует на сезонные изменения температуры окружающей среды, интенсивности солнечного излучения и т. п.  Вместе с тем человек является частью особой социальной среды - общества. Человек - существо не только биологическое, но и социальное. Очевидная социальная основа существования человека как элемента общественной структуры является ведущей, опосредующей его биологические способы существования и отправления физиологических функций.</a:t>
            </a:r>
          </a:p>
          <a:p>
            <a:pPr marL="0" indent="0">
              <a:buNone/>
            </a:pPr>
            <a:r>
              <a:rPr lang="ru-RU" i="0" dirty="0"/>
              <a:t>Учение о социальной сущности человека показывает, что необходимо планировать создание таких социальных условий его развития, в которых могли бы развернуться все его сущностные силы. В стратегическом плане в оптимизации условий жизни и стабилизации здоровья человека самым важным является разработка и введение научно обоснованной генеральной программы развития биогеоценозов в урбанизированной среде и совершенствования демократической формы общественного устройства.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6768752" cy="1484600"/>
          </a:xfrm>
        </p:spPr>
        <p:txBody>
          <a:bodyPr/>
          <a:lstStyle/>
          <a:p>
            <a:r>
              <a:rPr lang="ru-RU" b="1" cap="small" dirty="0" smtClean="0"/>
              <a:t>Состояние </a:t>
            </a:r>
            <a:r>
              <a:rPr lang="ru-RU" b="1" cap="small" dirty="0"/>
              <a:t>окружающей </a:t>
            </a:r>
            <a:r>
              <a:rPr lang="ru-RU" b="1" cap="small" dirty="0" smtClean="0"/>
              <a:t>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17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67494"/>
            <a:ext cx="8280920" cy="37444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0" dirty="0"/>
              <a:t>При этом влияние человека на природу осуществлялось (и продолжает осуществляться) по нескольким направлениям:</a:t>
            </a:r>
          </a:p>
          <a:p>
            <a:r>
              <a:rPr lang="ru-RU" i="0" dirty="0"/>
              <a:t>Человеку нужны и он берет у природы для своих нужд имеющиеся у нее богатства (лес, нефть, металл, уголь, глина и др.).</a:t>
            </a:r>
          </a:p>
          <a:p>
            <a:r>
              <a:rPr lang="ru-RU" i="0" dirty="0"/>
              <a:t>Чтобы обезопасить себя от капризов природы, человек преобразует саму естественную среду: строит каналы и водохранилища, высаживает лесные защитные полосы, устанавливает плотины и даже пытается повернуть реки вспять.</a:t>
            </a:r>
          </a:p>
          <a:p>
            <a:r>
              <a:rPr lang="ru-RU" i="0" dirty="0"/>
              <a:t>Развивая экономику, человек вносит в природную среду многие вещества как целенаправленно (например, пестициды и инсектициды, минеральные удобрения и т.д.), так и в виде побочных продуктов производства (в виде отходов производства, выбросов в атмосферу продуктов производства предприятий, автомобильного транспорта и др.).</a:t>
            </a:r>
          </a:p>
          <a:p>
            <a:pPr marL="0" indent="0">
              <a:buNone/>
            </a:pPr>
            <a:r>
              <a:rPr lang="ru-RU" i="0" dirty="0"/>
              <a:t>Руководствуясь такими принципами, человек, с одной стороны, имеет возможность получать желаемый результат при меньших затратах своей энергии, но с другой, как предупреждал еще в XIX веке Ф. Энгельс, в конечном итоге</a:t>
            </a:r>
            <a:r>
              <a:rPr lang="ru-RU" b="1" i="0" dirty="0"/>
              <a:t> это ведет к непоправимым последствиям нарушения той природной среды, которая сформировала самого человека.</a:t>
            </a:r>
            <a:endParaRPr lang="ru-RU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42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39502"/>
            <a:ext cx="7992888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0" dirty="0"/>
              <a:t>Отчетливые воздействия измененной среды обитания на здоровье человека привели к появлению новой науки — э к о </a:t>
            </a:r>
            <a:r>
              <a:rPr lang="ru-RU" i="0" dirty="0" smtClean="0"/>
              <a:t>л о г </a:t>
            </a:r>
            <a:r>
              <a:rPr lang="ru-RU" i="0" dirty="0"/>
              <a:t>и </a:t>
            </a:r>
            <a:r>
              <a:rPr lang="ru-RU" i="0" dirty="0" err="1"/>
              <a:t>и</a:t>
            </a:r>
            <a:r>
              <a:rPr lang="ru-RU" i="0" dirty="0"/>
              <a:t>. Одним из важнейших ее направлений является экологическое образование, имеющее задачами:</a:t>
            </a:r>
          </a:p>
          <a:p>
            <a:r>
              <a:rPr lang="ru-RU" i="0" dirty="0"/>
              <a:t>Воспитание осознания того, что человек является частью природы, и механизмы его жизнедеятельности подчиняются ее законам.</a:t>
            </a:r>
          </a:p>
          <a:p>
            <a:r>
              <a:rPr lang="ru-RU" i="0" dirty="0"/>
              <a:t>Обучение бережному отношению к природе.</a:t>
            </a:r>
          </a:p>
          <a:p>
            <a:r>
              <a:rPr lang="ru-RU" i="0" dirty="0"/>
              <a:t>Овладение приемами и методами поведения в изменившейся экологической обстановке.</a:t>
            </a:r>
          </a:p>
          <a:p>
            <a:pPr marL="0" indent="0">
              <a:buNone/>
            </a:pPr>
            <a:r>
              <a:rPr lang="ru-RU" i="0" dirty="0"/>
              <a:t>Таким образом, не вызывает сомнения </a:t>
            </a:r>
            <a:r>
              <a:rPr lang="ru-RU" i="0" dirty="0" smtClean="0"/>
              <a:t>вся </a:t>
            </a:r>
            <a:r>
              <a:rPr lang="ru-RU" i="0" dirty="0"/>
              <a:t>возрастающая роль изменений окружающей </a:t>
            </a:r>
            <a:r>
              <a:rPr lang="ru-RU" i="0" dirty="0" smtClean="0"/>
              <a:t>среды </a:t>
            </a:r>
            <a:r>
              <a:rPr lang="ru-RU" i="0" dirty="0"/>
              <a:t>на </a:t>
            </a:r>
            <a:r>
              <a:rPr lang="ru-RU" i="0" dirty="0" smtClean="0"/>
              <a:t>здоровье человека. </a:t>
            </a:r>
            <a:r>
              <a:rPr lang="ru-RU" i="0" dirty="0"/>
              <a:t>Выход можно искать в разработке долговременных государственных социально-экономических программ, в повышении культуры и </a:t>
            </a:r>
            <a:r>
              <a:rPr lang="ru-RU" i="0" dirty="0" err="1"/>
              <a:t>валеологической</a:t>
            </a:r>
            <a:r>
              <a:rPr lang="ru-RU" i="0" dirty="0"/>
              <a:t> грамотности населения, в воспитании у человека чувства ответственности за свое здоровье и за здоровье других людей, за ближайшие и отдаленные последствия нерационального использования природных ресурсов для живущих и последующих поколений.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58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nsterauto.ru/upload/iblock/4c1/4c114807355296463a400d0bc36785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2" y="20393"/>
            <a:ext cx="2563813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aypic.ru/wp-content/uploads/2012/04/438-700x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599484"/>
            <a:ext cx="4204611" cy="35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ont.ws/uploads/posts/121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4828"/>
            <a:ext cx="3744416" cy="24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llforbeautylady.ru/uploads/posts/2012-04/1335369024_8247833-n-n-n-nf-n-n-n-n-n-n-n-n-n-n-n-nf-nzn-n-n-n-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02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neptyn-servis.ru/images/2012-02-02/berech-i-umnozhat-resursy-podzemnyx-vod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5" y="627534"/>
            <a:ext cx="2416709" cy="22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opogode.ua/images/images/54076b6a73b9d62e44750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3478"/>
            <a:ext cx="2634934" cy="14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52552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88</TotalTime>
  <Words>1491</Words>
  <Application>Microsoft Office PowerPoint</Application>
  <PresentationFormat>Экран (16:9)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Tradeshow</vt:lpstr>
      <vt:lpstr>Факторы,  влияющие на здоровье человека</vt:lpstr>
      <vt:lpstr>Презентация PowerPoint</vt:lpstr>
      <vt:lpstr>Презентация PowerPoint</vt:lpstr>
      <vt:lpstr>Презентация PowerPoint</vt:lpstr>
      <vt:lpstr>Генетические факторы </vt:lpstr>
      <vt:lpstr>Состояние окружающей среды</vt:lpstr>
      <vt:lpstr>Презентация PowerPoint</vt:lpstr>
      <vt:lpstr>Презентация PowerPoint</vt:lpstr>
      <vt:lpstr>Презентация PowerPoint</vt:lpstr>
      <vt:lpstr>Медицинское обеспечение</vt:lpstr>
      <vt:lpstr>Презентация PowerPoint</vt:lpstr>
      <vt:lpstr>Презентация PowerPoint</vt:lpstr>
      <vt:lpstr>Условия и образ жизни</vt:lpstr>
      <vt:lpstr>Презентация PowerPoint</vt:lpstr>
      <vt:lpstr>Новая парадигма здоровья четко и конструктивно определена академиком Н.М. Амосовым:     "Чтобы стать здоровым, нужны собственные усилия, постоянные и значительные. Заменить их ничем нельзя".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Факторы,  влияющие на здоровье человека</dc:title>
  <dc:creator>Софья Гребенникова</dc:creator>
  <cp:lastModifiedBy>1</cp:lastModifiedBy>
  <cp:revision>11</cp:revision>
  <dcterms:created xsi:type="dcterms:W3CDTF">2015-10-13T13:55:53Z</dcterms:created>
  <dcterms:modified xsi:type="dcterms:W3CDTF">2015-11-01T16:00:17Z</dcterms:modified>
</cp:coreProperties>
</file>