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5" r:id="rId8"/>
    <p:sldId id="266" r:id="rId9"/>
    <p:sldId id="268" r:id="rId10"/>
    <p:sldId id="264" r:id="rId11"/>
    <p:sldId id="270" r:id="rId12"/>
    <p:sldId id="269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37" y="-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12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8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0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1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13" y="857233"/>
            <a:ext cx="5137187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57233"/>
            <a:ext cx="5137187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13" y="788974"/>
            <a:ext cx="51393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13" y="1500174"/>
            <a:ext cx="5139304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788974"/>
            <a:ext cx="5046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00175"/>
            <a:ext cx="5046169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7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4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5" y="785794"/>
            <a:ext cx="3668220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85795"/>
            <a:ext cx="6472803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465" y="1435101"/>
            <a:ext cx="366822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5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14356"/>
            <a:ext cx="73152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464" y="831864"/>
            <a:ext cx="10287072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1F6-B667-4F94-9077-2AB1878E6D15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E2A8-7786-438F-9318-CD9D4C6F6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7;&#1082;&#1090;%206%20&#1072;/Zadachi_na_chetnost.pptx" TargetMode="External"/><Relationship Id="rId2" Type="http://schemas.openxmlformats.org/officeDocument/2006/relationships/hyperlink" Target="&#1055;&#1088;&#1086;&#1077;&#1082;&#1090;%206%20&#1072;/&#1055;&#1088;&#1077;&#1079;&#1077;&#1085;&#1090;&#1072;&#1094;&#1080;&#1103;%20Microsoft%20PowerPoint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86;&#1077;&#1082;&#1090;%206%20&#1072;/&#1043;&#1086;&#1083;&#1086;&#1074;&#1086;&#1083;&#1086;&#1084;&#1082;&#1072;.pptx" TargetMode="External"/><Relationship Id="rId5" Type="http://schemas.openxmlformats.org/officeDocument/2006/relationships/hyperlink" Target="&#1055;&#1088;&#1086;&#1077;&#1082;&#1090;%206%20&#1072;/&#1050;&#1085;&#1080;&#1075;&#1072;.docx" TargetMode="External"/><Relationship Id="rId4" Type="http://schemas.openxmlformats.org/officeDocument/2006/relationships/hyperlink" Target="&#1055;&#1088;&#1086;&#1077;&#1082;&#1090;%206%20&#1072;/&#1047;&#1072;&#1076;&#1072;&#1095;&#1080;%20&#1085;&#1072;%20&#1087;&#1077;&#1088;&#1077;&#1083;&#1080;&#1074;&#1072;&#1085;&#1080;&#1077;%20&#1078;&#1080;&#1076;&#1082;&#1086;&#1089;&#1090;&#1077;&#1081;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Логические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/>
              <a:t>Дмитрюк</a:t>
            </a:r>
            <a:r>
              <a:rPr lang="ru-RU" dirty="0" smtClean="0"/>
              <a:t> </a:t>
            </a:r>
            <a:r>
              <a:rPr lang="ru-RU" dirty="0"/>
              <a:t>Алина</a:t>
            </a:r>
          </a:p>
          <a:p>
            <a:pPr algn="r"/>
            <a:r>
              <a:rPr lang="ru-RU" dirty="0" err="1" smtClean="0"/>
              <a:t>Еманова</a:t>
            </a:r>
            <a:r>
              <a:rPr lang="ru-RU" dirty="0" smtClean="0"/>
              <a:t> Вероника</a:t>
            </a:r>
          </a:p>
          <a:p>
            <a:pPr algn="r"/>
            <a:r>
              <a:rPr lang="ru-RU" dirty="0" err="1" smtClean="0"/>
              <a:t>Клочкова</a:t>
            </a:r>
            <a:r>
              <a:rPr lang="ru-RU" dirty="0" smtClean="0"/>
              <a:t> </a:t>
            </a:r>
            <a:r>
              <a:rPr lang="ru-RU" dirty="0"/>
              <a:t>Анжелика</a:t>
            </a:r>
          </a:p>
          <a:p>
            <a:pPr algn="r"/>
            <a:r>
              <a:rPr lang="ru-RU" dirty="0" smtClean="0"/>
              <a:t>Рыжова </a:t>
            </a:r>
            <a:r>
              <a:rPr lang="ru-RU" dirty="0"/>
              <a:t>Полина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кругов Эйлера-Венна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Даны множества:  натуральны, четные и простые числа. Найти пересечение этих множеств.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2503089"/>
            <a:ext cx="6151091" cy="35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519977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Задача №1</a:t>
            </a:r>
            <a:endParaRPr lang="ru-RU" sz="32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040" y="4278702"/>
            <a:ext cx="5371263" cy="14837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018581"/>
            <a:ext cx="3854528" cy="452024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Для разведения картофельного пюре быстрого приготовления "Зеленый великан" требуется 1 л воды. Как, имея два сосуда емкостью 5 и 9 литров, налить 1 литр воды из водопроводного крана? 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2" y="1577714"/>
            <a:ext cx="5743197" cy="225638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61" y="-24"/>
            <a:ext cx="10972800" cy="654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0" dirty="0"/>
              <a:t>Метод математического бильярда</a:t>
            </a:r>
          </a:p>
        </p:txBody>
      </p:sp>
    </p:spTree>
    <p:extLst>
      <p:ext uri="{BB962C8B-B14F-4D97-AF65-F5344CB8AC3E}">
        <p14:creationId xmlns:p14="http://schemas.microsoft.com/office/powerpoint/2010/main" val="2954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Презентации:</a:t>
            </a:r>
          </a:p>
          <a:p>
            <a:r>
              <a:rPr lang="ru-RU" dirty="0">
                <a:hlinkClick r:id="rId2" action="ppaction://hlinkpres?slideindex=1&amp;slidetitle="/>
              </a:rPr>
              <a:t>Метод </a:t>
            </a:r>
            <a:r>
              <a:rPr lang="ru-RU" dirty="0" smtClean="0">
                <a:hlinkClick r:id="rId2" action="ppaction://hlinkpres?slideindex=1&amp;slidetitle="/>
              </a:rPr>
              <a:t>рассуждений</a:t>
            </a:r>
            <a:endParaRPr lang="ru-RU" dirty="0" smtClean="0"/>
          </a:p>
          <a:p>
            <a:r>
              <a:rPr lang="ru-RU" dirty="0" smtClean="0">
                <a:hlinkClick r:id="rId3" action="ppaction://hlinkpres?slideindex=1&amp;slidetitle="/>
              </a:rPr>
              <a:t>Четность</a:t>
            </a:r>
            <a:endParaRPr lang="ru-RU" dirty="0" smtClean="0"/>
          </a:p>
          <a:p>
            <a:r>
              <a:rPr lang="ru-RU" dirty="0">
                <a:hlinkClick r:id="rId4" action="ppaction://hlinkpres?slideindex=1&amp;slidetitle="/>
              </a:rPr>
              <a:t>Метод математического </a:t>
            </a:r>
            <a:r>
              <a:rPr lang="ru-RU" dirty="0" smtClean="0">
                <a:hlinkClick r:id="rId4" action="ppaction://hlinkpres?slideindex=1&amp;slidetitle="/>
              </a:rPr>
              <a:t>бильярда</a:t>
            </a:r>
            <a:endParaRPr lang="ru-RU" dirty="0" smtClean="0"/>
          </a:p>
          <a:p>
            <a:r>
              <a:rPr lang="ru-RU" u="sng" dirty="0">
                <a:solidFill>
                  <a:srgbClr val="0070C0"/>
                </a:solidFill>
              </a:rPr>
              <a:t>Метод таблиц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file"/>
              </a:rPr>
              <a:t>Сборник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hlinkClick r:id="rId5" action="ppaction://hlinkfile"/>
              </a:rPr>
              <a:t>с подбором задач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5" action="ppaction://hlinkfile"/>
              </a:rPr>
              <a:t>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hlinkClick r:id="rId6" action="ppaction://hlinkpres?slideindex=1&amp;slidetitle="/>
              </a:rPr>
              <a:t>Игра «Головоломка»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1" y="1086928"/>
            <a:ext cx="10145797" cy="4442604"/>
          </a:xfrm>
        </p:spPr>
      </p:pic>
    </p:spTree>
    <p:extLst>
      <p:ext uri="{BB962C8B-B14F-4D97-AF65-F5344CB8AC3E}">
        <p14:creationId xmlns:p14="http://schemas.microsoft.com/office/powerpoint/2010/main" val="3317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Предмет математики настолько серьезен, что нельзя упускать случая сделать его немного занимательным.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i="1" dirty="0" err="1" smtClean="0"/>
              <a:t>Блез</a:t>
            </a:r>
            <a:r>
              <a:rPr lang="ru-RU" i="1" dirty="0" smtClean="0"/>
              <a:t> </a:t>
            </a:r>
            <a:r>
              <a:rPr lang="ru-RU" i="1" dirty="0"/>
              <a:t>Паскаль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логика </a:t>
            </a:r>
            <a:r>
              <a:rPr lang="ru-RU" dirty="0"/>
              <a:t>поможет отделять главное от второстепенного;</a:t>
            </a:r>
          </a:p>
          <a:p>
            <a:r>
              <a:rPr lang="ru-RU" dirty="0" smtClean="0"/>
              <a:t>критически </a:t>
            </a:r>
            <a:r>
              <a:rPr lang="ru-RU" dirty="0"/>
              <a:t>воспринимать различные определения ;</a:t>
            </a:r>
          </a:p>
          <a:p>
            <a:r>
              <a:rPr lang="ru-RU" dirty="0" smtClean="0"/>
              <a:t>классифицировать </a:t>
            </a:r>
            <a:r>
              <a:rPr lang="ru-RU" dirty="0"/>
              <a:t>разнообразные понятия;</a:t>
            </a:r>
          </a:p>
          <a:p>
            <a:r>
              <a:rPr lang="ru-RU" dirty="0" smtClean="0"/>
              <a:t>подбирать </a:t>
            </a:r>
            <a:r>
              <a:rPr lang="ru-RU" dirty="0"/>
              <a:t>формы доказательств своих истинных суждений и опровержения ложных;</a:t>
            </a:r>
          </a:p>
          <a:p>
            <a:r>
              <a:rPr lang="ru-RU" dirty="0" smtClean="0"/>
              <a:t>человек</a:t>
            </a:r>
            <a:r>
              <a:rPr lang="ru-RU" dirty="0"/>
              <a:t>, овладевший логикой, мыслит более четко;</a:t>
            </a:r>
          </a:p>
          <a:p>
            <a:r>
              <a:rPr lang="ru-RU" dirty="0" smtClean="0"/>
              <a:t>аргументация </a:t>
            </a:r>
            <a:r>
              <a:rPr lang="ru-RU" dirty="0"/>
              <a:t>человека  логически мыслящего убедительнее, чем у того, кто логики не знает;</a:t>
            </a:r>
          </a:p>
          <a:p>
            <a:r>
              <a:rPr lang="ru-RU" dirty="0" smtClean="0"/>
              <a:t>человек </a:t>
            </a:r>
            <a:r>
              <a:rPr lang="ru-RU" dirty="0"/>
              <a:t>гораздо реже совершает ошибки, заблуждается.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основными способами решения логических задач;</a:t>
            </a:r>
          </a:p>
          <a:p>
            <a:pPr lvl="2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примерах конкретных задач выяснить: Какие методы более эффективные?</a:t>
            </a:r>
          </a:p>
          <a:p>
            <a:pPr lvl="2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презентацию к докладу на тему: Как я решаю логические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задачи?</a:t>
            </a:r>
          </a:p>
          <a:p>
            <a:pPr lvl="2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подборку наиболее интересных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Логические задачи</a:t>
            </a:r>
            <a:r>
              <a:rPr lang="ru-RU" dirty="0"/>
              <a:t>, так же как и математику, называют «гимнастикой ума». Но, в отличие от математики, </a:t>
            </a:r>
            <a:r>
              <a:rPr lang="ru-RU" i="1" dirty="0"/>
              <a:t>задачи на логику</a:t>
            </a:r>
            <a:r>
              <a:rPr lang="ru-RU" dirty="0"/>
              <a:t> - это занимательная гимнастика, которая в увлекательной форме позволяет испытывать и тренировать мыслительные процессы, иногда в неожиданном ракурсе. Для их решения нужна сообразительность, иногда интуиция, но не специальные знания. </a:t>
            </a:r>
            <a:r>
              <a:rPr lang="ru-RU" i="1" dirty="0"/>
              <a:t>Решение задач на логику</a:t>
            </a:r>
            <a:r>
              <a:rPr lang="ru-RU" dirty="0"/>
              <a:t> состоит в том, чтобы досконально разобрать условие задачи, распутать клубок противоречивых связей между персонажами или объектами. </a:t>
            </a:r>
            <a:r>
              <a:rPr lang="ru-RU" i="1" dirty="0"/>
              <a:t>Логические задачи для детей</a:t>
            </a:r>
            <a:r>
              <a:rPr lang="ru-RU" dirty="0"/>
              <a:t> – это, как правило, целые истории с популярными действующими лицами, в которые нужно просто вжиться, почувствовать ситуацию, наглядно ее представить и уловить связи.</a:t>
            </a:r>
          </a:p>
          <a:p>
            <a:r>
              <a:rPr lang="ru-RU" dirty="0"/>
              <a:t>Даже самые </a:t>
            </a:r>
            <a:r>
              <a:rPr lang="ru-RU" i="1" dirty="0"/>
              <a:t>сложные задачи на логику</a:t>
            </a:r>
            <a:r>
              <a:rPr lang="ru-RU" dirty="0"/>
              <a:t> не содержат чисел, векторов, функций. Но математический способ мышления здесь необходим: главное, осмыслить и понять условие </a:t>
            </a:r>
            <a:r>
              <a:rPr lang="ru-RU" i="1" dirty="0"/>
              <a:t>логической задачи</a:t>
            </a:r>
            <a:r>
              <a:rPr lang="ru-RU" dirty="0"/>
              <a:t>. Не всегда самое очевидное решение, лежащее на поверхности, является правильным. Но чаще всего, </a:t>
            </a:r>
            <a:r>
              <a:rPr lang="ru-RU" i="1" dirty="0"/>
              <a:t>решение задачи на логику</a:t>
            </a:r>
            <a:r>
              <a:rPr lang="ru-RU" dirty="0"/>
              <a:t> оказывается гораздо проще, чем кажется на первый взгляд, несмотря на путаное условие.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3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29" y="504848"/>
            <a:ext cx="109728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приемы и методы решения логических задач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808" y="1956576"/>
            <a:ext cx="8350032" cy="5311781"/>
          </a:xfrm>
        </p:spPr>
        <p:txBody>
          <a:bodyPr>
            <a:normAutofit/>
          </a:bodyPr>
          <a:lstStyle/>
          <a:p>
            <a:pPr lvl="2"/>
            <a:r>
              <a:rPr lang="ru-RU" sz="3600" dirty="0"/>
              <a:t>Метод рассуждений;</a:t>
            </a:r>
          </a:p>
          <a:p>
            <a:pPr lvl="2"/>
            <a:r>
              <a:rPr lang="ru-RU" sz="3600" dirty="0"/>
              <a:t>Метод таблиц;</a:t>
            </a:r>
          </a:p>
          <a:p>
            <a:pPr lvl="2"/>
            <a:r>
              <a:rPr lang="ru-RU" sz="3600" dirty="0"/>
              <a:t>Метод графов;</a:t>
            </a:r>
          </a:p>
          <a:p>
            <a:pPr lvl="2"/>
            <a:r>
              <a:rPr lang="ru-RU" sz="3600" dirty="0"/>
              <a:t>Метод блок-схем;</a:t>
            </a:r>
          </a:p>
          <a:p>
            <a:pPr lvl="2"/>
            <a:r>
              <a:rPr lang="ru-RU" sz="3600" dirty="0"/>
              <a:t>Метод бильярда;</a:t>
            </a:r>
          </a:p>
          <a:p>
            <a:pPr lvl="2"/>
            <a:r>
              <a:rPr lang="ru-RU" sz="3600" dirty="0"/>
              <a:t>Метод кругов Эйлера.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6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рассуждений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544" y="1052736"/>
            <a:ext cx="3200400" cy="548640"/>
          </a:xfrm>
        </p:spPr>
        <p:txBody>
          <a:bodyPr/>
          <a:lstStyle/>
          <a:p>
            <a:endParaRPr lang="ru-RU" b="1" i="1" dirty="0"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47528" y="1701848"/>
            <a:ext cx="3696022" cy="48955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Жили-были две фигуры: круг и квадрат. На их улице было 3 дома: один был с окном и трубой, другой – с окном , но без трубы, а третий – с трубой, но без окна. Каждая фигура жила в своем доме. Круг и Квадрат жили в домах с окнами. Квадрат любил тепло и часто топил печку. Кто в каком доме жил?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6040" y="1124744"/>
            <a:ext cx="3200400" cy="548640"/>
          </a:xfrm>
        </p:spPr>
        <p:txBody>
          <a:bodyPr>
            <a:normAutofit/>
          </a:bodyPr>
          <a:lstStyle/>
          <a:p>
            <a:r>
              <a:rPr lang="ru-RU" sz="2000" i="1" dirty="0" err="1"/>
              <a:t>РЕШение</a:t>
            </a:r>
            <a:r>
              <a:rPr lang="ru-RU" sz="2000" i="1" dirty="0"/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24016" y="1701848"/>
            <a:ext cx="3200400" cy="44634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Круг и Квадрат жили в домах с окнами. </a:t>
            </a:r>
          </a:p>
          <a:p>
            <a:endParaRPr lang="ru-RU" dirty="0"/>
          </a:p>
          <a:p>
            <a:r>
              <a:rPr lang="ru-RU" dirty="0"/>
              <a:t>Квадрат любил тепло и часто топил печку.</a:t>
            </a:r>
          </a:p>
          <a:p>
            <a:endParaRPr lang="ru-RU" dirty="0"/>
          </a:p>
          <a:p>
            <a:r>
              <a:rPr lang="ru-RU" dirty="0"/>
              <a:t>Значит, в его доме должна быть труба.</a:t>
            </a:r>
          </a:p>
          <a:p>
            <a:endParaRPr lang="ru-RU" dirty="0"/>
          </a:p>
          <a:p>
            <a:r>
              <a:rPr lang="ru-RU" dirty="0"/>
              <a:t>Каждая фигура жила в своем доме, т.е. Круг живет там, где не живет Квадрат.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7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таблиц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Маши три куклы: с рыжими, светлыми и чёрными волосами. Маша назвала их: Белянка, Лисичка и Чернушка, но так, что цвет волос и имя не совпадают. Как зовут каждую куклу, если кукла со светлыми волосами – Чернушка?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42074"/>
              </p:ext>
            </p:extLst>
          </p:nvPr>
        </p:nvGraphicFramePr>
        <p:xfrm>
          <a:off x="3431850" y="3408467"/>
          <a:ext cx="5252021" cy="209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4" imgW="6118475" imgH="1770419" progId="Word.Document.12">
                  <p:embed/>
                </p:oleObj>
              </mc:Choice>
              <mc:Fallback>
                <p:oleObj name="Документ" r:id="rId4" imgW="6118475" imgH="1770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1850" y="3408467"/>
                        <a:ext cx="5252021" cy="2098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8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Подзаголовок 2"/>
          <p:cNvSpPr>
            <a:spLocks noGrp="1"/>
          </p:cNvSpPr>
          <p:nvPr>
            <p:ph idx="4294967295"/>
          </p:nvPr>
        </p:nvSpPr>
        <p:spPr>
          <a:xfrm>
            <a:off x="1992313" y="981075"/>
            <a:ext cx="8229600" cy="21415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smtClean="0"/>
              <a:t>Все мои подруги выращивают в своих квартирах какие-нибудь растения. Шестеро из них разводят кактусы, а пятеро — фиалки. И только у двоих есть и кактусы и фиалки. Угадайте, сколько у меня подруг?</a:t>
            </a:r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403600" y="3378201"/>
            <a:ext cx="2979738" cy="2930525"/>
          </a:xfrm>
          <a:prstGeom prst="ellipse">
            <a:avLst/>
          </a:prstGeom>
          <a:solidFill>
            <a:srgbClr val="00B050">
              <a:alpha val="38823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5738814" y="3278188"/>
            <a:ext cx="2662237" cy="2527300"/>
          </a:xfrm>
          <a:prstGeom prst="ellipse">
            <a:avLst/>
          </a:prstGeom>
          <a:solidFill>
            <a:schemeClr val="accent1">
              <a:alpha val="45097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859463" y="4405313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2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011988" y="4476750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3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800600" y="4581525"/>
            <a:ext cx="367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2338" y="5789663"/>
            <a:ext cx="79321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ОТВЕТ : 9 ПОДРУГ</a:t>
            </a:r>
            <a:endParaRPr lang="ru-RU" sz="6600" dirty="0">
              <a:latin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195639" y="3375026"/>
            <a:ext cx="1301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Кактусы 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7227889" y="3303589"/>
            <a:ext cx="11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фиалки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859464" y="4743451"/>
            <a:ext cx="540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кф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1461" y="-24"/>
            <a:ext cx="109728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Метод кругов Эйлера-Венна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Головоломка</Template>
  <TotalTime>680</TotalTime>
  <Words>473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 2</vt:lpstr>
      <vt:lpstr>8_math</vt:lpstr>
      <vt:lpstr>Документ</vt:lpstr>
      <vt:lpstr>Логические задачи</vt:lpstr>
      <vt:lpstr>Презентация PowerPoint</vt:lpstr>
      <vt:lpstr>Результаты анкетирования</vt:lpstr>
      <vt:lpstr>задачи:</vt:lpstr>
      <vt:lpstr>Презентация PowerPoint</vt:lpstr>
      <vt:lpstr>Основные приемы и методы решения логических задач </vt:lpstr>
      <vt:lpstr>Метод рассуждений</vt:lpstr>
      <vt:lpstr>Метод таблиц</vt:lpstr>
      <vt:lpstr>Презентация PowerPoint</vt:lpstr>
      <vt:lpstr>Метод кругов Эйлера-Венна</vt:lpstr>
      <vt:lpstr>Задача №1</vt:lpstr>
      <vt:lpstr>Результат работы.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18</cp:revision>
  <dcterms:created xsi:type="dcterms:W3CDTF">2014-03-05T18:06:29Z</dcterms:created>
  <dcterms:modified xsi:type="dcterms:W3CDTF">2015-11-17T21:13:53Z</dcterms:modified>
</cp:coreProperties>
</file>