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496944" cy="6336704"/>
          </a:xfrm>
          <a:prstGeom prst="roundRect">
            <a:avLst>
              <a:gd name="adj" fmla="val 805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Segoe UI Semilight" pitchFamily="34" charset="0"/>
                <a:cs typeface="Segoe UI Semilight" pitchFamily="34" charset="0"/>
              </a:rPr>
              <a:t>Прямая пропорциональность</a:t>
            </a:r>
            <a:endParaRPr lang="ru-RU" b="1" dirty="0">
              <a:latin typeface="Segoe UI Semilight" pitchFamily="34" charset="0"/>
              <a:cs typeface="Segoe UI Semi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Угловой коэффициент: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1) </a:t>
            </a:r>
            <a:r>
              <a:rPr lang="ru-RU" sz="2400" i="1" dirty="0" smtClean="0"/>
              <a:t>при положительных значениях к (</a:t>
            </a:r>
            <a:r>
              <a:rPr lang="ru-RU" sz="2400" i="1" dirty="0" err="1" smtClean="0"/>
              <a:t>к</a:t>
            </a:r>
            <a:r>
              <a:rPr lang="en-US" sz="2400" i="1" dirty="0" smtClean="0"/>
              <a:t>&gt;</a:t>
            </a:r>
            <a:r>
              <a:rPr lang="ru-RU" sz="2400" i="1" dirty="0" smtClean="0"/>
              <a:t>0)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 график располагается в 1 и 3 координатных углах;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гол  наклона графика к оси абсцисс - острый</a:t>
            </a:r>
            <a:endParaRPr lang="ru-RU" sz="3600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i="1" dirty="0" smtClean="0"/>
              <a:t>2) </a:t>
            </a:r>
            <a:r>
              <a:rPr lang="ru-RU" sz="2400" i="1" dirty="0" smtClean="0"/>
              <a:t>при отрицательных значениях </a:t>
            </a:r>
            <a:r>
              <a:rPr lang="ru-RU" sz="2400" i="1" dirty="0" smtClean="0"/>
              <a:t>к (</a:t>
            </a:r>
            <a:r>
              <a:rPr lang="ru-RU" sz="2400" i="1" dirty="0" err="1" smtClean="0"/>
              <a:t>к</a:t>
            </a:r>
            <a:r>
              <a:rPr lang="en-US" sz="2400" i="1" dirty="0" smtClean="0"/>
              <a:t>&lt;</a:t>
            </a:r>
            <a:r>
              <a:rPr lang="ru-RU" sz="2400" i="1" dirty="0" smtClean="0"/>
              <a:t>0</a:t>
            </a:r>
            <a:r>
              <a:rPr lang="ru-RU" sz="2400" i="1" dirty="0" smtClean="0"/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 график располагается </a:t>
            </a:r>
            <a:r>
              <a:rPr lang="ru-RU" sz="2400" dirty="0" smtClean="0"/>
              <a:t>в</a:t>
            </a:r>
            <a:r>
              <a:rPr lang="ru-RU" sz="2400" dirty="0" smtClean="0"/>
              <a:t>о</a:t>
            </a:r>
            <a:r>
              <a:rPr lang="ru-RU" sz="2400" dirty="0" smtClean="0"/>
              <a:t> 2 и 4координатных </a:t>
            </a:r>
            <a:r>
              <a:rPr lang="ru-RU" sz="2400" dirty="0" smtClean="0"/>
              <a:t>углах;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угол  наклона графика к оси абсцисс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тупой</a:t>
            </a:r>
            <a:endParaRPr lang="ru-RU" sz="4000" dirty="0" smtClean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Угловой коэффициент: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1) </a:t>
            </a:r>
            <a:r>
              <a:rPr lang="ru-RU" sz="2400" i="1" dirty="0" smtClean="0"/>
              <a:t>при положительных значениях к (</a:t>
            </a:r>
            <a:r>
              <a:rPr lang="ru-RU" sz="2400" i="1" dirty="0" err="1" smtClean="0"/>
              <a:t>к</a:t>
            </a:r>
            <a:r>
              <a:rPr lang="en-US" sz="2400" i="1" dirty="0" smtClean="0"/>
              <a:t>&gt;</a:t>
            </a:r>
            <a:r>
              <a:rPr lang="ru-RU" sz="2400" i="1" dirty="0" smtClean="0"/>
              <a:t>0)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 график располагается в 1 и 3 координатных углах;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гол  наклона графика к оси абсцисс - острый</a:t>
            </a:r>
            <a:endParaRPr lang="ru-RU" sz="3600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i="1" dirty="0" smtClean="0"/>
              <a:t>2) </a:t>
            </a:r>
            <a:r>
              <a:rPr lang="ru-RU" sz="2400" i="1" dirty="0" smtClean="0"/>
              <a:t>при отрицательных значениях </a:t>
            </a:r>
            <a:r>
              <a:rPr lang="ru-RU" sz="2400" i="1" dirty="0" smtClean="0"/>
              <a:t>к (</a:t>
            </a:r>
            <a:r>
              <a:rPr lang="ru-RU" sz="2400" i="1" dirty="0" err="1" smtClean="0"/>
              <a:t>к</a:t>
            </a:r>
            <a:r>
              <a:rPr lang="en-US" sz="2400" i="1" dirty="0" smtClean="0"/>
              <a:t>&lt;</a:t>
            </a:r>
            <a:r>
              <a:rPr lang="ru-RU" sz="2400" i="1" dirty="0" smtClean="0"/>
              <a:t>0</a:t>
            </a:r>
            <a:r>
              <a:rPr lang="ru-RU" sz="2400" i="1" dirty="0" smtClean="0"/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/>
              <a:t> график располагается </a:t>
            </a:r>
            <a:r>
              <a:rPr lang="ru-RU" sz="2400" dirty="0" smtClean="0"/>
              <a:t>в</a:t>
            </a:r>
            <a:r>
              <a:rPr lang="ru-RU" sz="2400" dirty="0" smtClean="0"/>
              <a:t>о</a:t>
            </a:r>
            <a:r>
              <a:rPr lang="ru-RU" sz="2400" dirty="0" smtClean="0"/>
              <a:t> 2 и 4координатных </a:t>
            </a:r>
            <a:r>
              <a:rPr lang="ru-RU" sz="2400" dirty="0" smtClean="0"/>
              <a:t>углах;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угол  наклона графика к оси абсцисс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тупой</a:t>
            </a:r>
            <a:endParaRPr lang="ru-RU" sz="4000" dirty="0" smtClean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714348" y="428604"/>
            <a:ext cx="8001056" cy="6286544"/>
          </a:xfrm>
          <a:prstGeom prst="roundRect">
            <a:avLst>
              <a:gd name="adj" fmla="val 94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/>
              <a:t>Итак, схематически можно изобразить график прямой пропорциональности в зависимости от знака коэффициента к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14348" y="1857364"/>
            <a:ext cx="2808287" cy="2519362"/>
            <a:chOff x="431" y="1117"/>
            <a:chExt cx="1769" cy="1587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31" y="1117"/>
              <a:ext cx="1769" cy="1587"/>
              <a:chOff x="431" y="1117"/>
              <a:chExt cx="1769" cy="1587"/>
            </a:xfrm>
          </p:grpSpPr>
          <p:sp>
            <p:nvSpPr>
              <p:cNvPr id="80901" name="Line 5"/>
              <p:cNvSpPr>
                <a:spLocks noChangeShapeType="1"/>
              </p:cNvSpPr>
              <p:nvPr/>
            </p:nvSpPr>
            <p:spPr bwMode="auto">
              <a:xfrm flipV="1">
                <a:off x="1247" y="1207"/>
                <a:ext cx="0" cy="1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80902" name="Line 6"/>
              <p:cNvSpPr>
                <a:spLocks noChangeShapeType="1"/>
              </p:cNvSpPr>
              <p:nvPr/>
            </p:nvSpPr>
            <p:spPr bwMode="auto">
              <a:xfrm>
                <a:off x="431" y="1888"/>
                <a:ext cx="16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80903" name="Line 7"/>
              <p:cNvSpPr>
                <a:spLocks noChangeShapeType="1"/>
              </p:cNvSpPr>
              <p:nvPr/>
            </p:nvSpPr>
            <p:spPr bwMode="auto">
              <a:xfrm flipV="1">
                <a:off x="793" y="1253"/>
                <a:ext cx="862" cy="136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80905" name="Text Box 9"/>
              <p:cNvSpPr txBox="1">
                <a:spLocks noChangeArrowheads="1"/>
              </p:cNvSpPr>
              <p:nvPr/>
            </p:nvSpPr>
            <p:spPr bwMode="auto">
              <a:xfrm>
                <a:off x="1973" y="1933"/>
                <a:ext cx="22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</a:rPr>
                  <a:t>x</a:t>
                </a:r>
                <a:endParaRPr lang="ru-RU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0906" name="Text Box 10"/>
              <p:cNvSpPr txBox="1">
                <a:spLocks noChangeArrowheads="1"/>
              </p:cNvSpPr>
              <p:nvPr/>
            </p:nvSpPr>
            <p:spPr bwMode="auto">
              <a:xfrm>
                <a:off x="1020" y="1117"/>
                <a:ext cx="182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y</a:t>
                </a:r>
                <a:endParaRPr lang="ru-RU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80907" name="Text Box 11"/>
              <p:cNvSpPr txBox="1">
                <a:spLocks noChangeArrowheads="1"/>
              </p:cNvSpPr>
              <p:nvPr/>
            </p:nvSpPr>
            <p:spPr bwMode="auto">
              <a:xfrm>
                <a:off x="1565" y="1253"/>
                <a:ext cx="544" cy="44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y=kx, k&gt;0</a:t>
                </a:r>
                <a:endParaRPr lang="ru-RU" sz="2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1247" y="1888"/>
              <a:ext cx="31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O</a:t>
              </a:r>
              <a:endParaRPr lang="ru-RU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48263" y="1844675"/>
            <a:ext cx="2808287" cy="2519363"/>
            <a:chOff x="3016" y="1344"/>
            <a:chExt cx="1769" cy="1587"/>
          </a:xfrm>
        </p:grpSpPr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 flipV="1">
              <a:off x="3832" y="1434"/>
              <a:ext cx="0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>
              <a:off x="3016" y="2115"/>
              <a:ext cx="16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 flipH="1" flipV="1">
              <a:off x="3379" y="1434"/>
              <a:ext cx="953" cy="14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4558" y="2160"/>
              <a:ext cx="22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80914" name="Text Box 18"/>
            <p:cNvSpPr txBox="1">
              <a:spLocks noChangeArrowheads="1"/>
            </p:cNvSpPr>
            <p:nvPr/>
          </p:nvSpPr>
          <p:spPr bwMode="auto">
            <a:xfrm>
              <a:off x="3605" y="1344"/>
              <a:ext cx="18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ru-RU" sz="2000">
                <a:solidFill>
                  <a:schemeClr val="tx1"/>
                </a:solidFill>
              </a:endParaRPr>
            </a:p>
          </p:txBody>
        </p:sp>
        <p:sp>
          <p:nvSpPr>
            <p:cNvPr id="80915" name="Text Box 19"/>
            <p:cNvSpPr txBox="1">
              <a:spLocks noChangeArrowheads="1"/>
            </p:cNvSpPr>
            <p:nvPr/>
          </p:nvSpPr>
          <p:spPr bwMode="auto">
            <a:xfrm>
              <a:off x="3016" y="1525"/>
              <a:ext cx="544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y=kx, k&lt;0</a:t>
              </a:r>
              <a:endParaRPr lang="ru-RU" sz="2000">
                <a:solidFill>
                  <a:schemeClr val="tx1"/>
                </a:solidFill>
              </a:endParaRPr>
            </a:p>
          </p:txBody>
        </p:sp>
        <p:sp>
          <p:nvSpPr>
            <p:cNvPr id="80917" name="Rectangle 21"/>
            <p:cNvSpPr>
              <a:spLocks noChangeArrowheads="1"/>
            </p:cNvSpPr>
            <p:nvPr/>
          </p:nvSpPr>
          <p:spPr bwMode="auto">
            <a:xfrm>
              <a:off x="3606" y="2069"/>
              <a:ext cx="240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O</a:t>
              </a:r>
              <a:endParaRPr lang="ru-RU" sz="2000">
                <a:solidFill>
                  <a:schemeClr val="tx1"/>
                </a:solidFill>
              </a:endParaRPr>
            </a:p>
          </p:txBody>
        </p:sp>
      </p:grp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2124075" y="1916113"/>
            <a:ext cx="431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I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195513" y="1812925"/>
            <a:ext cx="3079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411413" y="1916113"/>
            <a:ext cx="3079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1116013" y="1989138"/>
            <a:ext cx="5048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II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1116013" y="3284538"/>
            <a:ext cx="5048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III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2195513" y="3357563"/>
            <a:ext cx="7207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IV</a:t>
            </a:r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Функция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 «Прямая пропорциональность»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в заданиях ОГЭ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    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26797" t="12784" r="26189" b="11300"/>
          <a:stretch>
            <a:fillRect/>
          </a:stretch>
        </p:blipFill>
        <p:spPr bwMode="auto">
          <a:xfrm>
            <a:off x="1357290" y="1643050"/>
            <a:ext cx="614366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Функция прямая пропорциональность в заданиях ОГЭ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    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 l="26777" t="21619" r="26063" b="13239"/>
          <a:stretch>
            <a:fillRect/>
          </a:stretch>
        </p:blipFill>
        <p:spPr bwMode="auto">
          <a:xfrm>
            <a:off x="1285852" y="1551959"/>
            <a:ext cx="6357981" cy="4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Дайте характеристику функции, заданной формулой: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Font typeface="Courier New" pitchFamily="49" charset="0"/>
              <a:buChar char="o"/>
            </a:pPr>
            <a:r>
              <a:rPr lang="ru-RU" sz="2400" dirty="0" smtClean="0">
                <a:latin typeface="Arial Black" pitchFamily="34" charset="0"/>
              </a:rPr>
              <a:t>     у = 7,5 </a:t>
            </a:r>
            <a:r>
              <a:rPr lang="ru-RU" sz="2400" dirty="0" err="1" smtClean="0">
                <a:latin typeface="Arial Black" pitchFamily="34" charset="0"/>
              </a:rPr>
              <a:t>х</a:t>
            </a:r>
            <a:endParaRPr lang="ru-RU" sz="2400" dirty="0" smtClean="0">
              <a:latin typeface="Arial Black" pitchFamily="34" charset="0"/>
            </a:endParaRPr>
          </a:p>
          <a:p>
            <a:pPr algn="ctr">
              <a:lnSpc>
                <a:spcPct val="200000"/>
              </a:lnSpc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    у =  - 1,2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х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название функции;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в</a:t>
            </a:r>
            <a:r>
              <a:rPr lang="ru-RU" dirty="0" smtClean="0"/>
              <a:t>ид графика;</a:t>
            </a:r>
          </a:p>
          <a:p>
            <a:pPr>
              <a:buNone/>
            </a:pPr>
            <a:r>
              <a:rPr lang="ru-RU" dirty="0" smtClean="0"/>
              <a:t>3) Характеристика графика: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</a:t>
            </a:r>
            <a:r>
              <a:rPr lang="ru-RU" dirty="0" smtClean="0"/>
              <a:t>собые точки,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расположение графика,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Угол наклона графика к оси абсцисс.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урок!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332656"/>
            <a:ext cx="8496944" cy="6336704"/>
          </a:xfrm>
          <a:prstGeom prst="roundRect">
            <a:avLst>
              <a:gd name="adj" fmla="val 85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u="sng" dirty="0" smtClean="0"/>
              <a:t>№ 288</a:t>
            </a:r>
          </a:p>
          <a:p>
            <a:pPr>
              <a:buNone/>
            </a:pPr>
            <a:r>
              <a:rPr lang="ru-RU" sz="2000" dirty="0" smtClean="0"/>
              <a:t>      Принадлежат ли графику функции, заданной формулой 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+ 1,  точки А(- 5; - 4); В (- 0.3; 0.7); С(- 1,2; 0.2)?</a:t>
            </a:r>
          </a:p>
          <a:p>
            <a:pPr algn="ctr">
              <a:buNone/>
            </a:pPr>
            <a:r>
              <a:rPr lang="ru-RU" sz="2000" u="sng" dirty="0" smtClean="0"/>
              <a:t>№ 290</a:t>
            </a:r>
          </a:p>
          <a:p>
            <a:pPr algn="just">
              <a:buNone/>
            </a:pPr>
            <a:r>
              <a:rPr lang="ru-RU" sz="2000" dirty="0" smtClean="0"/>
              <a:t>      На рисунке 18 изображён график зависимости массы бидона с жидкостью от объёма жидкости. Найдите по графику:</a:t>
            </a:r>
          </a:p>
          <a:p>
            <a:pPr algn="just">
              <a:buNone/>
            </a:pPr>
            <a:r>
              <a:rPr lang="ru-RU" sz="2000" dirty="0" smtClean="0"/>
              <a:t>а</a:t>
            </a:r>
            <a:r>
              <a:rPr lang="ru-RU" sz="2000" dirty="0" smtClean="0"/>
              <a:t>) массу пустого бидона;</a:t>
            </a:r>
          </a:p>
          <a:p>
            <a:pPr algn="just">
              <a:buNone/>
            </a:pPr>
            <a:r>
              <a:rPr lang="ru-RU" sz="2000" dirty="0" smtClean="0"/>
              <a:t>б</a:t>
            </a:r>
            <a:r>
              <a:rPr lang="ru-RU" sz="2000" dirty="0" smtClean="0"/>
              <a:t>) массу бидона с одним литром жидкости;</a:t>
            </a:r>
          </a:p>
          <a:p>
            <a:pPr algn="just">
              <a:buNone/>
            </a:pPr>
            <a:r>
              <a:rPr lang="ru-RU" sz="2000" dirty="0" smtClean="0"/>
              <a:t>в</a:t>
            </a:r>
            <a:r>
              <a:rPr lang="ru-RU" sz="2000" dirty="0" smtClean="0"/>
              <a:t>) массу одного литра жидкости;</a:t>
            </a:r>
          </a:p>
          <a:p>
            <a:pPr algn="just">
              <a:buNone/>
            </a:pPr>
            <a:r>
              <a:rPr lang="ru-RU" sz="2000" dirty="0" smtClean="0"/>
              <a:t>г</a:t>
            </a:r>
            <a:r>
              <a:rPr lang="ru-RU" sz="2000" dirty="0" smtClean="0"/>
              <a:t>) объём жидкости в бидоне, если общая масса бидона с жидкостью равна 3 кг.</a:t>
            </a:r>
          </a:p>
          <a:p>
            <a:pPr algn="ctr">
              <a:buNone/>
            </a:pPr>
            <a:r>
              <a:rPr lang="ru-RU" sz="2000" u="sng" dirty="0" smtClean="0"/>
              <a:t>№ 293(б)</a:t>
            </a:r>
          </a:p>
          <a:p>
            <a:pPr algn="just">
              <a:buNone/>
            </a:pPr>
            <a:r>
              <a:rPr lang="ru-RU" sz="2000" dirty="0" smtClean="0"/>
              <a:t>Решите уравнение 4,2 </a:t>
            </a:r>
            <a:r>
              <a:rPr lang="ru-RU" sz="2000" dirty="0" err="1" smtClean="0"/>
              <a:t>х</a:t>
            </a:r>
            <a:r>
              <a:rPr lang="ru-RU" sz="2000" dirty="0" smtClean="0"/>
              <a:t>   + 8 = 8 – 7х.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496944" cy="6336704"/>
          </a:xfrm>
          <a:prstGeom prst="roundRect">
            <a:avLst>
              <a:gd name="adj" fmla="val 805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Segoe UI Semilight" pitchFamily="34" charset="0"/>
                <a:cs typeface="Segoe UI Semilight" pitchFamily="34" charset="0"/>
              </a:rPr>
              <a:t>Функция - это</a:t>
            </a:r>
            <a:endParaRPr lang="ru-RU" sz="3600" b="1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AutoNum type="arabicParenR"/>
            </a:pPr>
            <a:r>
              <a:rPr lang="ru-RU" sz="2400" dirty="0" smtClean="0"/>
              <a:t>   все значения независимой переменной;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2) зависимость, при которой каждому значению независимой переменной соответствует единственное значение зависимой переменной;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3) зависимость, при которой каждому значению аргумента соответствует единственное значение независимой переменной.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496944" cy="6336704"/>
          </a:xfrm>
          <a:prstGeom prst="roundRect">
            <a:avLst>
              <a:gd name="adj" fmla="val 805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Segoe UI Semilight" pitchFamily="34" charset="0"/>
                <a:cs typeface="Segoe UI Semilight" pitchFamily="34" charset="0"/>
              </a:rPr>
              <a:t>Дайте определение</a:t>
            </a:r>
            <a:endParaRPr lang="ru-RU" sz="3600" b="1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lnSpc>
                <a:spcPct val="150000"/>
              </a:lnSpc>
              <a:buAutoNum type="arabicParenR"/>
            </a:pPr>
            <a:r>
              <a:rPr lang="ru-RU" sz="2800" dirty="0" smtClean="0"/>
              <a:t>Независимая переменная</a:t>
            </a:r>
          </a:p>
          <a:p>
            <a:pPr marL="457200" indent="-457200" algn="ctr">
              <a:lnSpc>
                <a:spcPct val="150000"/>
              </a:lnSpc>
              <a:buAutoNum type="arabicParenR"/>
            </a:pPr>
            <a:r>
              <a:rPr lang="ru-RU" sz="2800" dirty="0" smtClean="0"/>
              <a:t>Зависимая переменная</a:t>
            </a:r>
          </a:p>
          <a:p>
            <a:pPr marL="457200" indent="-457200" algn="ctr">
              <a:lnSpc>
                <a:spcPct val="150000"/>
              </a:lnSpc>
              <a:buAutoNum type="arabicParenR"/>
            </a:pPr>
            <a:r>
              <a:rPr lang="ru-RU" sz="2800" dirty="0" smtClean="0"/>
              <a:t>График функции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332656"/>
            <a:ext cx="8496944" cy="6336704"/>
          </a:xfrm>
          <a:prstGeom prst="roundRect">
            <a:avLst>
              <a:gd name="adj" fmla="val 85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рисунке показано, как изменялась температура на протяжении одних суток. По горизонтали указано время суток, по вертикали – значение температуры в градусах Цельсия. Определите: а) максимальную температуру; б) время, когда температура была равна 14 градусов.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1643050"/>
            <a:ext cx="7872410" cy="46434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endParaRPr lang="ru-RU" sz="2000" dirty="0" smtClean="0"/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26456" t="33265" r="26277" b="9375"/>
          <a:stretch>
            <a:fillRect/>
          </a:stretch>
        </p:blipFill>
        <p:spPr bwMode="auto">
          <a:xfrm>
            <a:off x="928662" y="1357298"/>
            <a:ext cx="728667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Segoe UI Semilight" pitchFamily="34" charset="0"/>
                <a:cs typeface="Segoe UI Semilight" pitchFamily="34" charset="0"/>
              </a:rPr>
              <a:t>Вариант 1</a:t>
            </a:r>
            <a:endParaRPr lang="ru-RU" sz="2400" b="1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ru-RU" sz="2400" dirty="0" smtClean="0"/>
              <a:t>Турист двигается со скоростью 5 км/ч и проходит за </a:t>
            </a:r>
            <a:r>
              <a:rPr lang="en-US" sz="2400" dirty="0" smtClean="0"/>
              <a:t>t </a:t>
            </a:r>
            <a:r>
              <a:rPr lang="ru-RU" sz="2400" dirty="0" smtClean="0"/>
              <a:t>часов расстояние </a:t>
            </a:r>
            <a:r>
              <a:rPr lang="en-US" sz="2400" dirty="0" smtClean="0"/>
              <a:t>S</a:t>
            </a:r>
            <a:r>
              <a:rPr lang="ru-RU" sz="2400" dirty="0" smtClean="0"/>
              <a:t> км. Задайте формулой зависимость </a:t>
            </a:r>
            <a:r>
              <a:rPr lang="en-US" sz="2400" dirty="0" smtClean="0"/>
              <a:t>S</a:t>
            </a:r>
            <a:r>
              <a:rPr lang="ru-RU" sz="2400" dirty="0" smtClean="0"/>
              <a:t> от</a:t>
            </a:r>
            <a:r>
              <a:rPr lang="en-US" sz="2400" dirty="0" smtClean="0"/>
              <a:t> t</a:t>
            </a:r>
            <a:r>
              <a:rPr lang="ru-RU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ru-RU" sz="2400" dirty="0" smtClean="0"/>
          </a:p>
          <a:p>
            <a:pPr marL="457200" indent="-457200" algn="ctr">
              <a:lnSpc>
                <a:spcPct val="150000"/>
              </a:lnSpc>
              <a:buNone/>
            </a:pPr>
            <a:r>
              <a:rPr lang="ru-RU" sz="2400" b="1" dirty="0" smtClean="0">
                <a:latin typeface="Segoe UI Semilight" pitchFamily="34" charset="0"/>
                <a:cs typeface="Segoe UI Semilight" pitchFamily="34" charset="0"/>
              </a:rPr>
              <a:t>Вариант </a:t>
            </a:r>
            <a:r>
              <a:rPr lang="ru-RU" sz="2400" b="1" dirty="0" smtClean="0">
                <a:latin typeface="Segoe UI Semilight" pitchFamily="34" charset="0"/>
                <a:cs typeface="Segoe UI Semilight" pitchFamily="34" charset="0"/>
              </a:rPr>
              <a:t>2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ru-RU" sz="2400" dirty="0" smtClean="0">
                <a:cs typeface="Segoe UI Semilight" pitchFamily="34" charset="0"/>
              </a:rPr>
              <a:t>Вытачивая по </a:t>
            </a:r>
            <a:r>
              <a:rPr lang="en-US" sz="2400" i="1" dirty="0" smtClean="0">
                <a:cs typeface="Segoe UI Semilight" pitchFamily="34" charset="0"/>
              </a:rPr>
              <a:t>n</a:t>
            </a:r>
            <a:r>
              <a:rPr lang="en-US" sz="2400" dirty="0" smtClean="0">
                <a:cs typeface="Segoe UI Semilight" pitchFamily="34" charset="0"/>
              </a:rPr>
              <a:t>  </a:t>
            </a:r>
            <a:r>
              <a:rPr lang="ru-RU" sz="2400" dirty="0" smtClean="0">
                <a:cs typeface="Segoe UI Semilight" pitchFamily="34" charset="0"/>
              </a:rPr>
              <a:t>деталей за 1 час, токарь за 8 часов изготовил Т деталей. Задайте формулой зависимость Т от </a:t>
            </a:r>
            <a:r>
              <a:rPr lang="en-US" sz="2400" i="1" dirty="0" smtClean="0">
                <a:cs typeface="Segoe UI Semilight" pitchFamily="34" charset="0"/>
              </a:rPr>
              <a:t>n</a:t>
            </a:r>
            <a:r>
              <a:rPr lang="en-US" sz="2400" dirty="0" smtClean="0">
                <a:cs typeface="Segoe UI Semilight" pitchFamily="34" charset="0"/>
              </a:rPr>
              <a:t> </a:t>
            </a:r>
            <a:r>
              <a:rPr lang="ru-RU" sz="2400" dirty="0" smtClean="0">
                <a:cs typeface="Segoe UI Semilight" pitchFamily="34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Segoe UI Semilight" pitchFamily="34" charset="0"/>
                <a:cs typeface="Segoe UI Semilight" pitchFamily="34" charset="0"/>
              </a:rPr>
              <a:t>у</a:t>
            </a:r>
            <a:r>
              <a:rPr lang="ru-RU" b="1" dirty="0" smtClean="0">
                <a:latin typeface="Segoe UI Semilight" pitchFamily="34" charset="0"/>
                <a:cs typeface="Segoe UI Semilight" pitchFamily="34" charset="0"/>
              </a:rPr>
              <a:t> = к </a:t>
            </a:r>
            <a:r>
              <a:rPr lang="ru-RU" b="1" dirty="0" err="1" smtClean="0">
                <a:latin typeface="Segoe UI Semilight" pitchFamily="34" charset="0"/>
                <a:cs typeface="Segoe UI Semilight" pitchFamily="34" charset="0"/>
              </a:rPr>
              <a:t>х</a:t>
            </a:r>
            <a:endParaRPr lang="ru-RU" b="1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lnSpc>
                <a:spcPct val="150000"/>
              </a:lnSpc>
              <a:buNone/>
            </a:pPr>
            <a:r>
              <a:rPr lang="ru-RU" sz="2400" dirty="0" smtClean="0"/>
              <a:t>Вариант 1</a:t>
            </a:r>
          </a:p>
          <a:p>
            <a:pPr marL="457200" indent="-457200" algn="ctr">
              <a:lnSpc>
                <a:spcPct val="150000"/>
              </a:lnSpc>
              <a:buNone/>
            </a:pPr>
            <a:r>
              <a:rPr lang="en-US" sz="3600" i="1" dirty="0" smtClean="0"/>
              <a:t>S = 5 t</a:t>
            </a:r>
            <a:endParaRPr lang="ru-RU" sz="36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400" dirty="0" smtClean="0"/>
              <a:t>Вариант 2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3600" i="1" dirty="0" smtClean="0"/>
              <a:t>T = 8 n</a:t>
            </a:r>
            <a:endParaRPr lang="ru-RU" sz="3600" i="1" dirty="0" smtClean="0"/>
          </a:p>
          <a:p>
            <a:pPr algn="ctr">
              <a:lnSpc>
                <a:spcPct val="150000"/>
              </a:lnSpc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Определение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    </a:t>
            </a:r>
            <a:r>
              <a:rPr lang="ru-RU" sz="2400" b="1" i="1" u="sng" dirty="0" smtClean="0"/>
              <a:t>Прямой пропорциональностью </a:t>
            </a:r>
            <a:r>
              <a:rPr lang="ru-RU" sz="2400" dirty="0" smtClean="0"/>
              <a:t>называется функция, которую можно задать формулой у = </a:t>
            </a:r>
            <a:r>
              <a:rPr lang="ru-RU" sz="2400" dirty="0" err="1" smtClean="0"/>
              <a:t>кх</a:t>
            </a:r>
            <a:r>
              <a:rPr lang="ru-RU" sz="2400" dirty="0" smtClean="0"/>
              <a:t>, где </a:t>
            </a:r>
            <a:r>
              <a:rPr lang="ru-RU" sz="2400" dirty="0" err="1" smtClean="0"/>
              <a:t>х</a:t>
            </a:r>
            <a:r>
              <a:rPr lang="ru-RU" sz="2400" dirty="0" smtClean="0"/>
              <a:t> – независимая переменная, к – не равное нулю число (к – коэффициент пропорциональности).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Примеры: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US" sz="2400" dirty="0" smtClean="0"/>
              <a:t>y=2x </a:t>
            </a:r>
            <a:endParaRPr lang="ru-RU" sz="2400" dirty="0" smtClean="0"/>
          </a:p>
          <a:p>
            <a:pPr algn="ctr"/>
            <a:r>
              <a:rPr lang="en-US" sz="2400" dirty="0" smtClean="0"/>
              <a:t>y=-2x</a:t>
            </a:r>
            <a:endParaRPr lang="ru-RU" sz="2400" dirty="0" smtClean="0"/>
          </a:p>
          <a:p>
            <a:pPr algn="ctr"/>
            <a:r>
              <a:rPr lang="en-US" sz="2400" dirty="0" smtClean="0"/>
              <a:t>y=-0,5x</a:t>
            </a:r>
            <a:endParaRPr lang="ru-RU" sz="2400" dirty="0" smtClean="0"/>
          </a:p>
          <a:p>
            <a:pPr algn="ctr"/>
            <a:r>
              <a:rPr lang="en-US" sz="2400" dirty="0" smtClean="0"/>
              <a:t>y=</a:t>
            </a:r>
            <a:r>
              <a:rPr lang="ru-RU" sz="2400" dirty="0" err="1" smtClean="0"/>
              <a:t>х</a:t>
            </a:r>
            <a:r>
              <a:rPr lang="ru-RU" sz="2400" dirty="0" smtClean="0"/>
              <a:t>/3</a:t>
            </a:r>
            <a:endParaRPr lang="ru-RU" dirty="0" smtClean="0"/>
          </a:p>
          <a:p>
            <a:r>
              <a:rPr lang="ru-RU" u="sng" dirty="0" smtClean="0"/>
              <a:t>С. 58, № 319</a:t>
            </a:r>
            <a:endParaRPr lang="ru-RU" u="sng" dirty="0" smtClean="0"/>
          </a:p>
          <a:p>
            <a:pPr algn="ctr">
              <a:buFont typeface="Wingdings" pitchFamily="2" charset="2"/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96944" cy="6336704"/>
          </a:xfrm>
          <a:prstGeom prst="roundRect">
            <a:avLst>
              <a:gd name="adj" fmla="val 875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График функции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    </a:t>
            </a:r>
            <a:r>
              <a:rPr lang="ru-RU" dirty="0" smtClean="0"/>
              <a:t>В прямоугольной системе координат выполните построение графиков функций: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у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= 3х</a:t>
            </a:r>
          </a:p>
          <a:p>
            <a:pPr algn="ctr">
              <a:lnSpc>
                <a:spcPct val="150000"/>
              </a:lnSpc>
              <a:buNone/>
            </a:pPr>
            <a:endParaRPr lang="ru-RU" sz="2800" dirty="0" smtClean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у = - 2х</a:t>
            </a:r>
          </a:p>
          <a:p>
            <a:pPr algn="ctr">
              <a:lnSpc>
                <a:spcPct val="150000"/>
              </a:lnSpc>
              <a:buNone/>
            </a:pPr>
            <a:endParaRPr lang="ru-RU" sz="2800" dirty="0" smtClean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ru-RU" sz="36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3786190"/>
          <a:ext cx="6096000" cy="95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42" y="5357826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562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Прямая пропорциональность</vt:lpstr>
      <vt:lpstr>Домашнее задание</vt:lpstr>
      <vt:lpstr>Функция - это</vt:lpstr>
      <vt:lpstr>Дайте определение</vt:lpstr>
      <vt:lpstr>На рисунке показано, как изменялась температура на протяжении одних суток. По горизонтали указано время суток, по вертикали – значение температуры в градусах Цельсия. Определите: а) максимальную температуру; б) время, когда температура была равна 14 градусов.</vt:lpstr>
      <vt:lpstr>Вариант 1</vt:lpstr>
      <vt:lpstr>у = к х</vt:lpstr>
      <vt:lpstr>Определение</vt:lpstr>
      <vt:lpstr>График функции</vt:lpstr>
      <vt:lpstr>Угловой коэффициент:</vt:lpstr>
      <vt:lpstr>Угловой коэффициент:</vt:lpstr>
      <vt:lpstr>Итак, схематически можно изобразить график прямой пропорциональности в зависимости от знака коэффициента к</vt:lpstr>
      <vt:lpstr>Функция  «Прямая пропорциональность»  в заданиях ОГЭ</vt:lpstr>
      <vt:lpstr>Функция прямая пропорциональность в заданиях ОГЭ</vt:lpstr>
      <vt:lpstr>Дайте характеристику функции, заданной формулой: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Николаевна</dc:creator>
  <cp:lastModifiedBy>Егор</cp:lastModifiedBy>
  <cp:revision>41</cp:revision>
  <dcterms:created xsi:type="dcterms:W3CDTF">2015-10-29T13:46:28Z</dcterms:created>
  <dcterms:modified xsi:type="dcterms:W3CDTF">2015-10-29T20:24:04Z</dcterms:modified>
</cp:coreProperties>
</file>