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9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99" autoAdjust="0"/>
  </p:normalViewPr>
  <p:slideViewPr>
    <p:cSldViewPr>
      <p:cViewPr varScale="1">
        <p:scale>
          <a:sx n="88" d="100"/>
          <a:sy n="88" d="100"/>
        </p:scale>
        <p:origin x="-108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BCF4C09-0431-44E0-BB84-32A8B39FD81A}" type="datetimeFigureOut">
              <a:rPr lang="ru-RU"/>
              <a:pPr>
                <a:defRPr/>
              </a:pPr>
              <a:t>08.03.2010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903269D-C3F6-48FD-843E-E6F6AA7F5E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428B6-C8C4-406C-BE0B-85B5AFBA2D9F}" type="datetime1">
              <a:rPr lang="ru-RU"/>
              <a:pPr>
                <a:defRPr/>
              </a:pPr>
              <a:t>08.03.2010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3EF4D-0B60-4280-A859-132673174E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999BE-145F-4D14-9D5A-2318172D77DE}" type="datetime1">
              <a:rPr lang="ru-RU"/>
              <a:pPr>
                <a:defRPr/>
              </a:pPr>
              <a:t>08.03.2010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06FD7-823D-4F4C-81AD-677C3F2657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3D755-34F8-40D4-86AF-3BB2C8C40116}" type="datetime1">
              <a:rPr lang="ru-RU"/>
              <a:pPr>
                <a:defRPr/>
              </a:pPr>
              <a:t>08.03.2010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857ED-7E90-48C3-9E1C-207EAD86EA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34140-DEAC-4EBE-985D-C16215B97798}" type="datetime1">
              <a:rPr lang="ru-RU"/>
              <a:pPr>
                <a:defRPr/>
              </a:pPr>
              <a:t>08.03.2010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5AE50-CD3B-465B-8FC3-F919BE9331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B2637-44DF-4D0E-B0FF-1F463D8CC596}" type="datetime1">
              <a:rPr lang="ru-RU"/>
              <a:pPr>
                <a:defRPr/>
              </a:pPr>
              <a:t>08.03.2010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6C5C4-27F8-4194-9897-28D2054775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4B2C4-59EA-4D64-8628-765F6781A432}" type="datetime1">
              <a:rPr lang="ru-RU"/>
              <a:pPr>
                <a:defRPr/>
              </a:pPr>
              <a:t>08.03.2010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25C6A-9725-4F17-A1C9-E9FF32E4E1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A80D3-436A-45E7-B80E-7AE5AB0E7C3A}" type="datetime1">
              <a:rPr lang="ru-RU"/>
              <a:pPr>
                <a:defRPr/>
              </a:pPr>
              <a:t>08.03.2010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A893E-E01E-4CB5-8DC9-3CAE6BB152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DB1EF-501B-4923-BF1F-2089B10200B3}" type="datetime1">
              <a:rPr lang="ru-RU"/>
              <a:pPr>
                <a:defRPr/>
              </a:pPr>
              <a:t>08.03.2010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B27D2-5FA0-49F7-B9EB-6E0CD11E15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FEBAD-517C-4436-9665-DC05B6D7B080}" type="datetime1">
              <a:rPr lang="ru-RU"/>
              <a:pPr>
                <a:defRPr/>
              </a:pPr>
              <a:t>08.03.2010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876B3-9624-4089-814B-F50241F368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E3E8A-ECE9-459D-A2EC-48BFEF8A8B2D}" type="datetime1">
              <a:rPr lang="ru-RU"/>
              <a:pPr>
                <a:defRPr/>
              </a:pPr>
              <a:t>08.03.2010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12F59-CC9E-4022-AF74-CB55F423DD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FA815-1668-4B9A-8FB5-9D9B71C06FC4}" type="datetime1">
              <a:rPr lang="ru-RU"/>
              <a:pPr>
                <a:defRPr/>
              </a:pPr>
              <a:t>08.03.2010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6F138-2E7A-4931-AD3C-FF15AC010C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2E820D-514A-4F50-BEC1-B7C64D02C9D4}" type="datetime1">
              <a:rPr lang="ru-RU"/>
              <a:pPr>
                <a:defRPr/>
              </a:pPr>
              <a:t>08.03.2010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10AE161-C378-41AC-8C28-4FD4CDD9F3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357158" y="2143116"/>
            <a:ext cx="8501122" cy="4000527"/>
          </a:xfrm>
        </p:spPr>
        <p:txBody>
          <a:bodyPr/>
          <a:lstStyle/>
          <a:p>
            <a:r>
              <a:rPr lang="ru-RU" sz="4000" dirty="0" smtClean="0">
                <a:latin typeface="Arial" charset="0"/>
                <a:cs typeface="Arial" charset="0"/>
              </a:rPr>
              <a:t/>
            </a:r>
            <a:br>
              <a:rPr lang="ru-RU" sz="4000" dirty="0" smtClean="0">
                <a:latin typeface="Arial" charset="0"/>
                <a:cs typeface="Arial" charset="0"/>
              </a:rPr>
            </a:b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charset="0"/>
              </a:rPr>
              <a:t>Урок по русскому языку </a:t>
            </a:r>
            <a:b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charset="0"/>
              </a:rPr>
            </a:b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charset="0"/>
              </a:rPr>
              <a:t>во 2 «Б» классе </a:t>
            </a:r>
            <a:b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charset="0"/>
              </a:rPr>
            </a:b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charset="0"/>
              </a:rPr>
              <a:t>по теме:</a:t>
            </a:r>
            <a:r>
              <a:rPr lang="ru-RU" sz="4000" dirty="0" smtClean="0">
                <a:latin typeface="Monotype Corsiva" pitchFamily="66" charset="0"/>
                <a:cs typeface="Arial" charset="0"/>
              </a:rPr>
              <a:t/>
            </a:r>
            <a:br>
              <a:rPr lang="ru-RU" sz="4000" dirty="0" smtClean="0">
                <a:latin typeface="Monotype Corsiva" pitchFamily="66" charset="0"/>
                <a:cs typeface="Arial" charset="0"/>
              </a:rPr>
            </a:br>
            <a:r>
              <a:rPr lang="ru-RU" sz="4000" b="1" dirty="0" smtClean="0">
                <a:solidFill>
                  <a:srgbClr val="990033"/>
                </a:solidFill>
                <a:latin typeface="Monotype Corsiva" pitchFamily="66" charset="0"/>
                <a:cs typeface="Arial" charset="0"/>
              </a:rPr>
              <a:t>«Знаки препинания в конце предложения»</a:t>
            </a:r>
            <a:r>
              <a:rPr lang="ru-RU" sz="4000" b="1" dirty="0" smtClean="0">
                <a:latin typeface="Monotype Corsiva" pitchFamily="66" charset="0"/>
                <a:cs typeface="Arial" charset="0"/>
              </a:rPr>
              <a:t/>
            </a:r>
            <a:br>
              <a:rPr lang="ru-RU" sz="4000" b="1" dirty="0" smtClean="0">
                <a:latin typeface="Monotype Corsiva" pitchFamily="66" charset="0"/>
                <a:cs typeface="Arial" charset="0"/>
              </a:rPr>
            </a:br>
            <a:r>
              <a:rPr lang="ru-RU" sz="4000" dirty="0" smtClean="0">
                <a:latin typeface="Monotype Corsiva" pitchFamily="66" charset="0"/>
                <a:cs typeface="Arial" charset="0"/>
              </a:rPr>
              <a:t>                                        </a:t>
            </a:r>
            <a:r>
              <a:rPr lang="ru-RU" sz="2800" b="1" dirty="0" smtClean="0">
                <a:solidFill>
                  <a:srgbClr val="0070C0"/>
                </a:solidFill>
                <a:latin typeface="Monotype Corsiva" pitchFamily="66" charset="0"/>
                <a:cs typeface="Arial" charset="0"/>
              </a:rPr>
              <a:t>учитель: </a:t>
            </a:r>
            <a:r>
              <a:rPr lang="ru-RU" sz="2800" b="1" dirty="0" err="1" smtClean="0">
                <a:solidFill>
                  <a:srgbClr val="0070C0"/>
                </a:solidFill>
                <a:latin typeface="Monotype Corsiva" pitchFamily="66" charset="0"/>
                <a:cs typeface="Arial" charset="0"/>
              </a:rPr>
              <a:t>Шаврукова</a:t>
            </a:r>
            <a:r>
              <a:rPr lang="ru-RU" sz="2800" b="1" dirty="0" smtClean="0">
                <a:solidFill>
                  <a:srgbClr val="0070C0"/>
                </a:solidFill>
                <a:latin typeface="Monotype Corsiva" pitchFamily="66" charset="0"/>
                <a:cs typeface="Arial" charset="0"/>
              </a:rPr>
              <a:t> А.Ю</a:t>
            </a:r>
            <a:r>
              <a:rPr lang="ru-RU" sz="4800" b="1" dirty="0" smtClean="0">
                <a:solidFill>
                  <a:srgbClr val="0070C0"/>
                </a:solidFill>
                <a:latin typeface="Monotype Corsiva" pitchFamily="66" charset="0"/>
                <a:cs typeface="Arial" charset="0"/>
              </a:rPr>
              <a:t>.</a:t>
            </a:r>
          </a:p>
        </p:txBody>
      </p:sp>
      <p:sp>
        <p:nvSpPr>
          <p:cNvPr id="4" name="Овал 3"/>
          <p:cNvSpPr/>
          <p:nvPr/>
        </p:nvSpPr>
        <p:spPr>
          <a:xfrm>
            <a:off x="4405313" y="477838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429125" y="1143000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714750" y="1143000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714750" y="428625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524375" y="785813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571875" y="785813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071938" y="1285875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071938" y="357188"/>
            <a:ext cx="428625" cy="428625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882004" y="608056"/>
            <a:ext cx="785818" cy="78581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</a:p>
        </p:txBody>
      </p:sp>
      <p:sp>
        <p:nvSpPr>
          <p:cNvPr id="13" name="Овал 12"/>
          <p:cNvSpPr/>
          <p:nvPr/>
        </p:nvSpPr>
        <p:spPr>
          <a:xfrm>
            <a:off x="1690688" y="835025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714500" y="1500188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000125" y="1500188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000125" y="785813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785938" y="1143000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857250" y="1143000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357313" y="1643063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357313" y="642938"/>
            <a:ext cx="428625" cy="428625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167360" y="965246"/>
            <a:ext cx="785818" cy="78581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</a:p>
        </p:txBody>
      </p:sp>
      <p:sp>
        <p:nvSpPr>
          <p:cNvPr id="22" name="Овал 21"/>
          <p:cNvSpPr/>
          <p:nvPr/>
        </p:nvSpPr>
        <p:spPr>
          <a:xfrm>
            <a:off x="8405813" y="1406525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8429625" y="2071688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7715250" y="2071688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7715250" y="1357313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8501063" y="1714500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7572375" y="1714500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8072438" y="2214563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8072438" y="1214438"/>
            <a:ext cx="428625" cy="428625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7858148" y="1571612"/>
            <a:ext cx="785818" cy="78581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</a:t>
            </a:r>
          </a:p>
        </p:txBody>
      </p:sp>
      <p:sp>
        <p:nvSpPr>
          <p:cNvPr id="31" name="Овал 30"/>
          <p:cNvSpPr/>
          <p:nvPr/>
        </p:nvSpPr>
        <p:spPr>
          <a:xfrm rot="2585452">
            <a:off x="6340475" y="1196975"/>
            <a:ext cx="169863" cy="4603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357938" y="1357313"/>
            <a:ext cx="46037" cy="24765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 rot="19933222">
            <a:off x="6692900" y="1198563"/>
            <a:ext cx="46038" cy="3302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 rot="19221648" flipH="1">
            <a:off x="5402263" y="1706563"/>
            <a:ext cx="455612" cy="873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 rot="2352785" flipH="1">
            <a:off x="5319713" y="1398588"/>
            <a:ext cx="454025" cy="619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5786438" y="1571625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5715000" y="1785938"/>
            <a:ext cx="71438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5715000" y="1285875"/>
            <a:ext cx="71438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5286375" y="1571625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Овал 39"/>
          <p:cNvSpPr/>
          <p:nvPr/>
        </p:nvSpPr>
        <p:spPr>
          <a:xfrm rot="2585452">
            <a:off x="2957513" y="485775"/>
            <a:ext cx="169862" cy="4445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2974975" y="646113"/>
            <a:ext cx="46038" cy="24606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Овал 41"/>
          <p:cNvSpPr/>
          <p:nvPr/>
        </p:nvSpPr>
        <p:spPr>
          <a:xfrm rot="19933222">
            <a:off x="3311525" y="485775"/>
            <a:ext cx="44450" cy="33178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Овал 42"/>
          <p:cNvSpPr/>
          <p:nvPr/>
        </p:nvSpPr>
        <p:spPr>
          <a:xfrm rot="2585452">
            <a:off x="206375" y="1766888"/>
            <a:ext cx="169863" cy="4445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223838" y="1927225"/>
            <a:ext cx="46037" cy="24606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Овал 44"/>
          <p:cNvSpPr/>
          <p:nvPr/>
        </p:nvSpPr>
        <p:spPr>
          <a:xfrm rot="19933222">
            <a:off x="560388" y="1766888"/>
            <a:ext cx="44450" cy="331787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Овал 45"/>
          <p:cNvSpPr/>
          <p:nvPr/>
        </p:nvSpPr>
        <p:spPr>
          <a:xfrm rot="2585452">
            <a:off x="8670925" y="1338263"/>
            <a:ext cx="169863" cy="4445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8929688" y="1071563"/>
            <a:ext cx="46037" cy="24606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Овал 47"/>
          <p:cNvSpPr/>
          <p:nvPr/>
        </p:nvSpPr>
        <p:spPr>
          <a:xfrm rot="19933222">
            <a:off x="9023350" y="1338263"/>
            <a:ext cx="46038" cy="33178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" name="Овал 48"/>
          <p:cNvSpPr/>
          <p:nvPr/>
        </p:nvSpPr>
        <p:spPr>
          <a:xfrm rot="2585452">
            <a:off x="2992438" y="1838325"/>
            <a:ext cx="169862" cy="444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3009900" y="1998663"/>
            <a:ext cx="46038" cy="24606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" name="Овал 50"/>
          <p:cNvSpPr/>
          <p:nvPr/>
        </p:nvSpPr>
        <p:spPr>
          <a:xfrm rot="19933222">
            <a:off x="3346450" y="1838325"/>
            <a:ext cx="44450" cy="3317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Овал 51"/>
          <p:cNvSpPr/>
          <p:nvPr/>
        </p:nvSpPr>
        <p:spPr>
          <a:xfrm rot="19221648" flipH="1">
            <a:off x="7980363" y="873125"/>
            <a:ext cx="455612" cy="873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Овал 52"/>
          <p:cNvSpPr/>
          <p:nvPr/>
        </p:nvSpPr>
        <p:spPr>
          <a:xfrm rot="2352785" flipH="1">
            <a:off x="7897813" y="565150"/>
            <a:ext cx="454025" cy="619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8364538" y="738188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8293100" y="952500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8293100" y="452438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7864475" y="738188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8" name="Овал 57"/>
          <p:cNvSpPr/>
          <p:nvPr/>
        </p:nvSpPr>
        <p:spPr>
          <a:xfrm rot="19221648" flipH="1">
            <a:off x="115888" y="658813"/>
            <a:ext cx="455612" cy="8731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9" name="Овал 58"/>
          <p:cNvSpPr/>
          <p:nvPr/>
        </p:nvSpPr>
        <p:spPr>
          <a:xfrm rot="2352785" flipH="1">
            <a:off x="33338" y="350838"/>
            <a:ext cx="454025" cy="6191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500063" y="523875"/>
            <a:ext cx="285750" cy="7143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428625" y="738188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428625" y="238125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0" y="523875"/>
            <a:ext cx="285750" cy="7143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Овал 63"/>
          <p:cNvSpPr/>
          <p:nvPr/>
        </p:nvSpPr>
        <p:spPr>
          <a:xfrm rot="19221648" flipH="1">
            <a:off x="2479675" y="1587500"/>
            <a:ext cx="455613" cy="873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" name="Овал 64"/>
          <p:cNvSpPr/>
          <p:nvPr/>
        </p:nvSpPr>
        <p:spPr>
          <a:xfrm rot="2352785" flipH="1">
            <a:off x="2397125" y="1279525"/>
            <a:ext cx="454025" cy="619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2863850" y="1452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2792413" y="1666875"/>
            <a:ext cx="71437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2792413" y="1166813"/>
            <a:ext cx="71437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2363788" y="1452563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0" name="Овал 69"/>
          <p:cNvSpPr/>
          <p:nvPr/>
        </p:nvSpPr>
        <p:spPr>
          <a:xfrm rot="19221648" flipH="1">
            <a:off x="4979988" y="704850"/>
            <a:ext cx="455612" cy="8731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1" name="Овал 70"/>
          <p:cNvSpPr/>
          <p:nvPr/>
        </p:nvSpPr>
        <p:spPr>
          <a:xfrm rot="3744122" flipH="1">
            <a:off x="4965700" y="381001"/>
            <a:ext cx="454025" cy="635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2" name="Овал 71"/>
          <p:cNvSpPr/>
          <p:nvPr/>
        </p:nvSpPr>
        <p:spPr>
          <a:xfrm>
            <a:off x="5364163" y="569913"/>
            <a:ext cx="285750" cy="7143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3" name="Овал 72"/>
          <p:cNvSpPr/>
          <p:nvPr/>
        </p:nvSpPr>
        <p:spPr>
          <a:xfrm>
            <a:off x="5292725" y="784225"/>
            <a:ext cx="71438" cy="2857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4" name="Овал 73"/>
          <p:cNvSpPr/>
          <p:nvPr/>
        </p:nvSpPr>
        <p:spPr>
          <a:xfrm>
            <a:off x="5292725" y="284163"/>
            <a:ext cx="71438" cy="2857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5" name="Овал 74"/>
          <p:cNvSpPr/>
          <p:nvPr/>
        </p:nvSpPr>
        <p:spPr>
          <a:xfrm rot="1391337">
            <a:off x="4932363" y="554038"/>
            <a:ext cx="285750" cy="7143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6" name="Овал 75"/>
          <p:cNvSpPr/>
          <p:nvPr/>
        </p:nvSpPr>
        <p:spPr>
          <a:xfrm>
            <a:off x="6619875" y="477838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7" name="Овал 76"/>
          <p:cNvSpPr/>
          <p:nvPr/>
        </p:nvSpPr>
        <p:spPr>
          <a:xfrm>
            <a:off x="6643688" y="1143000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8" name="Овал 77"/>
          <p:cNvSpPr/>
          <p:nvPr/>
        </p:nvSpPr>
        <p:spPr>
          <a:xfrm>
            <a:off x="5929313" y="1143000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9" name="Овал 78"/>
          <p:cNvSpPr/>
          <p:nvPr/>
        </p:nvSpPr>
        <p:spPr>
          <a:xfrm>
            <a:off x="5929313" y="428625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0" name="Овал 79"/>
          <p:cNvSpPr/>
          <p:nvPr/>
        </p:nvSpPr>
        <p:spPr>
          <a:xfrm>
            <a:off x="6715125" y="785813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" name="Овал 80"/>
          <p:cNvSpPr/>
          <p:nvPr/>
        </p:nvSpPr>
        <p:spPr>
          <a:xfrm>
            <a:off x="5786438" y="785813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2" name="Овал 81"/>
          <p:cNvSpPr/>
          <p:nvPr/>
        </p:nvSpPr>
        <p:spPr>
          <a:xfrm>
            <a:off x="6286500" y="1285875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3" name="Овал 82"/>
          <p:cNvSpPr/>
          <p:nvPr/>
        </p:nvSpPr>
        <p:spPr>
          <a:xfrm>
            <a:off x="6286500" y="285750"/>
            <a:ext cx="428625" cy="428625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4" name="Овал 83"/>
          <p:cNvSpPr/>
          <p:nvPr/>
        </p:nvSpPr>
        <p:spPr>
          <a:xfrm>
            <a:off x="6072145" y="642918"/>
            <a:ext cx="785818" cy="78581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</a:t>
            </a:r>
          </a:p>
        </p:txBody>
      </p:sp>
      <p:sp>
        <p:nvSpPr>
          <p:cNvPr id="85" name="Овал 84"/>
          <p:cNvSpPr/>
          <p:nvPr/>
        </p:nvSpPr>
        <p:spPr>
          <a:xfrm>
            <a:off x="7143750" y="1500188"/>
            <a:ext cx="46038" cy="24765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6" name="Овал 85"/>
          <p:cNvSpPr/>
          <p:nvPr/>
        </p:nvSpPr>
        <p:spPr>
          <a:xfrm>
            <a:off x="833438" y="2192338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7" name="Овал 86"/>
          <p:cNvSpPr/>
          <p:nvPr/>
        </p:nvSpPr>
        <p:spPr>
          <a:xfrm>
            <a:off x="857250" y="2857500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8" name="Овал 87"/>
          <p:cNvSpPr/>
          <p:nvPr/>
        </p:nvSpPr>
        <p:spPr>
          <a:xfrm>
            <a:off x="142875" y="2857500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142875" y="2143125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0" name="Овал 89"/>
          <p:cNvSpPr/>
          <p:nvPr/>
        </p:nvSpPr>
        <p:spPr>
          <a:xfrm>
            <a:off x="928688" y="2500313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1" name="Овал 90"/>
          <p:cNvSpPr/>
          <p:nvPr/>
        </p:nvSpPr>
        <p:spPr>
          <a:xfrm>
            <a:off x="0" y="2500313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" name="Овал 91"/>
          <p:cNvSpPr/>
          <p:nvPr/>
        </p:nvSpPr>
        <p:spPr>
          <a:xfrm>
            <a:off x="500063" y="3000375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3" name="Овал 92"/>
          <p:cNvSpPr/>
          <p:nvPr/>
        </p:nvSpPr>
        <p:spPr>
          <a:xfrm>
            <a:off x="500063" y="2000250"/>
            <a:ext cx="428625" cy="428625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4" name="Овал 93"/>
          <p:cNvSpPr/>
          <p:nvPr/>
        </p:nvSpPr>
        <p:spPr>
          <a:xfrm>
            <a:off x="285720" y="2357430"/>
            <a:ext cx="785818" cy="78581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</a:t>
            </a:r>
          </a:p>
        </p:txBody>
      </p:sp>
      <p:sp>
        <p:nvSpPr>
          <p:cNvPr id="95" name="Овал 94"/>
          <p:cNvSpPr/>
          <p:nvPr/>
        </p:nvSpPr>
        <p:spPr>
          <a:xfrm>
            <a:off x="1116013" y="2141538"/>
            <a:ext cx="46037" cy="24606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6" name="Овал 95"/>
          <p:cNvSpPr/>
          <p:nvPr/>
        </p:nvSpPr>
        <p:spPr>
          <a:xfrm rot="19221648" flipH="1">
            <a:off x="1479550" y="2516188"/>
            <a:ext cx="455613" cy="873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7" name="Овал 96"/>
          <p:cNvSpPr/>
          <p:nvPr/>
        </p:nvSpPr>
        <p:spPr>
          <a:xfrm rot="2352785" flipH="1">
            <a:off x="1397000" y="2208213"/>
            <a:ext cx="454025" cy="6191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8" name="Овал 97"/>
          <p:cNvSpPr/>
          <p:nvPr/>
        </p:nvSpPr>
        <p:spPr>
          <a:xfrm>
            <a:off x="1863725" y="2381250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9" name="Овал 98"/>
          <p:cNvSpPr/>
          <p:nvPr/>
        </p:nvSpPr>
        <p:spPr>
          <a:xfrm>
            <a:off x="4214810" y="3000372"/>
            <a:ext cx="71437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0" name="Овал 99"/>
          <p:cNvSpPr/>
          <p:nvPr/>
        </p:nvSpPr>
        <p:spPr>
          <a:xfrm>
            <a:off x="1792288" y="2095500"/>
            <a:ext cx="71437" cy="28575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1" name="Овал 100"/>
          <p:cNvSpPr/>
          <p:nvPr/>
        </p:nvSpPr>
        <p:spPr>
          <a:xfrm>
            <a:off x="1363663" y="2381250"/>
            <a:ext cx="285750" cy="7143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" name="Овал 101"/>
          <p:cNvSpPr/>
          <p:nvPr/>
        </p:nvSpPr>
        <p:spPr>
          <a:xfrm rot="19221648" flipH="1">
            <a:off x="7051675" y="2587625"/>
            <a:ext cx="455613" cy="87313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3" name="Овал 102"/>
          <p:cNvSpPr/>
          <p:nvPr/>
        </p:nvSpPr>
        <p:spPr>
          <a:xfrm rot="2352785" flipH="1">
            <a:off x="6969125" y="2279650"/>
            <a:ext cx="454025" cy="61913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4" name="Овал 103"/>
          <p:cNvSpPr/>
          <p:nvPr/>
        </p:nvSpPr>
        <p:spPr>
          <a:xfrm>
            <a:off x="7435850" y="2452688"/>
            <a:ext cx="285750" cy="71437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5" name="Овал 104"/>
          <p:cNvSpPr/>
          <p:nvPr/>
        </p:nvSpPr>
        <p:spPr>
          <a:xfrm>
            <a:off x="7364413" y="2667000"/>
            <a:ext cx="71437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6" name="Овал 105"/>
          <p:cNvSpPr/>
          <p:nvPr/>
        </p:nvSpPr>
        <p:spPr>
          <a:xfrm>
            <a:off x="7364413" y="2166938"/>
            <a:ext cx="71437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7" name="Овал 106"/>
          <p:cNvSpPr/>
          <p:nvPr/>
        </p:nvSpPr>
        <p:spPr>
          <a:xfrm>
            <a:off x="6935788" y="2452688"/>
            <a:ext cx="285750" cy="71437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8" name="Овал 107"/>
          <p:cNvSpPr/>
          <p:nvPr/>
        </p:nvSpPr>
        <p:spPr>
          <a:xfrm rot="18305469">
            <a:off x="5200650" y="2386013"/>
            <a:ext cx="169863" cy="4603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9" name="Овал 108"/>
          <p:cNvSpPr/>
          <p:nvPr/>
        </p:nvSpPr>
        <p:spPr>
          <a:xfrm rot="15720017">
            <a:off x="5217319" y="2545557"/>
            <a:ext cx="46037" cy="2476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0" name="Овал 109"/>
          <p:cNvSpPr/>
          <p:nvPr/>
        </p:nvSpPr>
        <p:spPr>
          <a:xfrm rot="14053239">
            <a:off x="5553075" y="2386013"/>
            <a:ext cx="46037" cy="3317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1" name="Овал 110"/>
          <p:cNvSpPr/>
          <p:nvPr/>
        </p:nvSpPr>
        <p:spPr>
          <a:xfrm rot="13341665" flipH="1">
            <a:off x="4687888" y="2135188"/>
            <a:ext cx="455612" cy="8731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" name="Овал 111"/>
          <p:cNvSpPr/>
          <p:nvPr/>
        </p:nvSpPr>
        <p:spPr>
          <a:xfrm rot="18072802" flipH="1">
            <a:off x="4604544" y="1828006"/>
            <a:ext cx="454025" cy="6191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3" name="Овал 112"/>
          <p:cNvSpPr/>
          <p:nvPr/>
        </p:nvSpPr>
        <p:spPr>
          <a:xfrm rot="15720017">
            <a:off x="5072857" y="1999456"/>
            <a:ext cx="285750" cy="7143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4" name="Овал 113"/>
          <p:cNvSpPr/>
          <p:nvPr/>
        </p:nvSpPr>
        <p:spPr>
          <a:xfrm rot="15720017">
            <a:off x="5001419" y="2213769"/>
            <a:ext cx="71438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5" name="Овал 114"/>
          <p:cNvSpPr/>
          <p:nvPr/>
        </p:nvSpPr>
        <p:spPr>
          <a:xfrm rot="15720017">
            <a:off x="5001419" y="1713707"/>
            <a:ext cx="71437" cy="2857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6" name="Овал 115"/>
          <p:cNvSpPr/>
          <p:nvPr/>
        </p:nvSpPr>
        <p:spPr>
          <a:xfrm rot="15720017">
            <a:off x="4572794" y="1999456"/>
            <a:ext cx="285750" cy="7143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7" name="Овал 116"/>
          <p:cNvSpPr/>
          <p:nvPr/>
        </p:nvSpPr>
        <p:spPr>
          <a:xfrm rot="2151103" flipH="1">
            <a:off x="1870075" y="704850"/>
            <a:ext cx="455613" cy="87313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8" name="Овал 117"/>
          <p:cNvSpPr/>
          <p:nvPr/>
        </p:nvSpPr>
        <p:spPr>
          <a:xfrm rot="6882240" flipH="1">
            <a:off x="2110581" y="545307"/>
            <a:ext cx="454025" cy="61912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9" name="Овал 118"/>
          <p:cNvSpPr/>
          <p:nvPr/>
        </p:nvSpPr>
        <p:spPr>
          <a:xfrm rot="4529455">
            <a:off x="2577307" y="718344"/>
            <a:ext cx="285750" cy="71437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0" name="Овал 119"/>
          <p:cNvSpPr/>
          <p:nvPr/>
        </p:nvSpPr>
        <p:spPr>
          <a:xfrm>
            <a:off x="2471738" y="671513"/>
            <a:ext cx="71437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1" name="Овал 120"/>
          <p:cNvSpPr/>
          <p:nvPr/>
        </p:nvSpPr>
        <p:spPr>
          <a:xfrm rot="4529455">
            <a:off x="2505869" y="432594"/>
            <a:ext cx="71438" cy="285750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2" name="Овал 121"/>
          <p:cNvSpPr/>
          <p:nvPr/>
        </p:nvSpPr>
        <p:spPr>
          <a:xfrm rot="4529455">
            <a:off x="2077244" y="718344"/>
            <a:ext cx="285750" cy="71438"/>
          </a:xfrm>
          <a:prstGeom prst="ellipse">
            <a:avLst/>
          </a:prstGeom>
          <a:solidFill>
            <a:srgbClr val="55F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3" name="Овал 122"/>
          <p:cNvSpPr/>
          <p:nvPr/>
        </p:nvSpPr>
        <p:spPr>
          <a:xfrm>
            <a:off x="2571736" y="428604"/>
            <a:ext cx="428628" cy="428628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4" name="Овал 123"/>
          <p:cNvSpPr/>
          <p:nvPr/>
        </p:nvSpPr>
        <p:spPr>
          <a:xfrm>
            <a:off x="5143451" y="1285860"/>
            <a:ext cx="428628" cy="42862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5" name="Овал 124"/>
          <p:cNvSpPr/>
          <p:nvPr/>
        </p:nvSpPr>
        <p:spPr>
          <a:xfrm>
            <a:off x="214282" y="1285860"/>
            <a:ext cx="428628" cy="428628"/>
          </a:xfrm>
          <a:prstGeom prst="ellipse">
            <a:avLst/>
          </a:prstGeom>
          <a:solidFill>
            <a:srgbClr val="55F13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6" name="Овал 125"/>
          <p:cNvSpPr/>
          <p:nvPr/>
        </p:nvSpPr>
        <p:spPr>
          <a:xfrm>
            <a:off x="8572528" y="428604"/>
            <a:ext cx="428628" cy="428628"/>
          </a:xfrm>
          <a:prstGeom prst="ellipse">
            <a:avLst/>
          </a:prstGeom>
          <a:solidFill>
            <a:srgbClr val="55F13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7" name="Овал 126"/>
          <p:cNvSpPr/>
          <p:nvPr/>
        </p:nvSpPr>
        <p:spPr>
          <a:xfrm>
            <a:off x="7215206" y="1071546"/>
            <a:ext cx="428628" cy="42862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8" name="Овал 127"/>
          <p:cNvSpPr/>
          <p:nvPr/>
        </p:nvSpPr>
        <p:spPr>
          <a:xfrm>
            <a:off x="3714744" y="1785926"/>
            <a:ext cx="428628" cy="428628"/>
          </a:xfrm>
          <a:prstGeom prst="ellipse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 rot="2149859">
            <a:off x="4643438" y="2000250"/>
            <a:ext cx="357187" cy="35718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0" name="Прямоугольник 129"/>
          <p:cNvSpPr/>
          <p:nvPr/>
        </p:nvSpPr>
        <p:spPr>
          <a:xfrm rot="17447951">
            <a:off x="6572250" y="1928813"/>
            <a:ext cx="357187" cy="357188"/>
          </a:xfrm>
          <a:prstGeom prst="rect">
            <a:avLst/>
          </a:prstGeom>
          <a:solidFill>
            <a:srgbClr val="ACFA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1" name="Прямоугольник 130"/>
          <p:cNvSpPr/>
          <p:nvPr/>
        </p:nvSpPr>
        <p:spPr>
          <a:xfrm rot="1817353">
            <a:off x="3214688" y="1357313"/>
            <a:ext cx="357187" cy="35718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2" name="Прямоугольник 131"/>
          <p:cNvSpPr/>
          <p:nvPr/>
        </p:nvSpPr>
        <p:spPr>
          <a:xfrm rot="1279228">
            <a:off x="928688" y="357188"/>
            <a:ext cx="357187" cy="357187"/>
          </a:xfrm>
          <a:prstGeom prst="rect">
            <a:avLst/>
          </a:prstGeom>
          <a:solidFill>
            <a:srgbClr val="ACFA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" name="Прямоугольник 132"/>
          <p:cNvSpPr/>
          <p:nvPr/>
        </p:nvSpPr>
        <p:spPr>
          <a:xfrm rot="19653907">
            <a:off x="3071813" y="2071688"/>
            <a:ext cx="357187" cy="3571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 animBg="1"/>
      <p:bldP spid="130" grpId="0" animBg="1"/>
      <p:bldP spid="131" grpId="0" animBg="1"/>
      <p:bldP spid="132" grpId="0" animBg="1"/>
      <p:bldP spid="13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034140-DEAC-4EBE-985D-C16215B97798}" type="datetime1">
              <a:rPr lang="ru-RU" smtClean="0"/>
              <a:pPr>
                <a:defRPr/>
              </a:pPr>
              <a:t>08.03.2010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35AE50-CD3B-465B-8FC3-F919BE933119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7" name="Рисунок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21402851">
            <a:off x="72516" y="793822"/>
            <a:ext cx="3009567" cy="5000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966917">
            <a:off x="5952688" y="664554"/>
            <a:ext cx="2821312" cy="5403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/>
          <p:cNvPicPr>
            <a:picLocks noGrp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3071802" y="1857364"/>
            <a:ext cx="328614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034140-DEAC-4EBE-985D-C16215B97798}" type="datetime1">
              <a:rPr lang="ru-RU" smtClean="0"/>
              <a:pPr>
                <a:defRPr/>
              </a:pPr>
              <a:t>08.03.2010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35AE50-CD3B-465B-8FC3-F919BE933119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6" name="Содержимое 5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357158" y="571480"/>
            <a:ext cx="4000528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571480"/>
            <a:ext cx="4000528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85728"/>
            <a:ext cx="9001156" cy="5840435"/>
          </a:xfrm>
        </p:spPr>
        <p:txBody>
          <a:bodyPr/>
          <a:lstStyle/>
          <a:p>
            <a:pPr algn="ctr">
              <a:buNone/>
            </a:pPr>
            <a:endParaRPr lang="ru-RU" sz="6000" dirty="0" smtClean="0">
              <a:latin typeface="Monotype Corsiva" pitchFamily="66" charset="0"/>
            </a:endParaRPr>
          </a:p>
          <a:p>
            <a:pPr algn="ctr">
              <a:buNone/>
            </a:pPr>
            <a:r>
              <a:rPr lang="ru-RU" sz="6000" b="1" dirty="0" smtClean="0">
                <a:solidFill>
                  <a:srgbClr val="C00000"/>
                </a:solidFill>
                <a:latin typeface="Monotype Corsiva" pitchFamily="66" charset="0"/>
              </a:rPr>
              <a:t>Смилуйся, государыня рыбка!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C00000"/>
                </a:solidFill>
                <a:latin typeface="Monotype Corsiva" pitchFamily="66" charset="0"/>
              </a:rPr>
              <a:t>Да только воз и ныне там.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C00000"/>
                </a:solidFill>
                <a:latin typeface="Monotype Corsiva" pitchFamily="66" charset="0"/>
              </a:rPr>
              <a:t>Кто научил тебя читать?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034140-DEAC-4EBE-985D-C16215B97798}" type="datetime1">
              <a:rPr lang="ru-RU" smtClean="0"/>
              <a:pPr>
                <a:defRPr/>
              </a:pPr>
              <a:t>08.03.2010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35AE50-CD3B-465B-8FC3-F919BE933119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r>
              <a:rPr lang="ru-RU" dirty="0" smtClean="0">
                <a:solidFill>
                  <a:srgbClr val="0000FF"/>
                </a:solidFill>
              </a:rPr>
              <a:t>Какие знаки препинания могут стоять в конце предложения?</a:t>
            </a:r>
          </a:p>
          <a:p>
            <a:r>
              <a:rPr lang="ru-RU" dirty="0" smtClean="0">
                <a:solidFill>
                  <a:srgbClr val="0000FF"/>
                </a:solidFill>
              </a:rPr>
              <a:t>Загораживает путь, предлагает отдохнуть   </a:t>
            </a:r>
          </a:p>
          <a:p>
            <a:pPr>
              <a:buNone/>
            </a:pPr>
            <a:r>
              <a:rPr lang="ru-RU" dirty="0" smtClean="0">
                <a:solidFill>
                  <a:srgbClr val="0000FF"/>
                </a:solidFill>
              </a:rPr>
              <a:t>                                                                        </a:t>
            </a:r>
            <a:r>
              <a:rPr lang="ru-RU" dirty="0" smtClean="0">
                <a:solidFill>
                  <a:srgbClr val="C00000"/>
                </a:solidFill>
              </a:rPr>
              <a:t>(Точка).</a:t>
            </a:r>
          </a:p>
          <a:p>
            <a:r>
              <a:rPr lang="ru-RU" dirty="0" smtClean="0">
                <a:solidFill>
                  <a:srgbClr val="0000FF"/>
                </a:solidFill>
              </a:rPr>
              <a:t>Вечно думая над смыслом, изогнулся коромыслом.                                            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                                                                          (?)</a:t>
            </a:r>
          </a:p>
          <a:p>
            <a:r>
              <a:rPr lang="ru-RU" dirty="0" smtClean="0">
                <a:solidFill>
                  <a:srgbClr val="0000FF"/>
                </a:solidFill>
              </a:rPr>
              <a:t>Полным чувствам нет конца, бурный нрав у молодца.          </a:t>
            </a:r>
          </a:p>
          <a:p>
            <a:pPr>
              <a:buNone/>
            </a:pPr>
            <a:r>
              <a:rPr lang="ru-RU" dirty="0" smtClean="0">
                <a:solidFill>
                  <a:srgbClr val="0000FF"/>
                </a:solidFill>
              </a:rPr>
              <a:t>                                                                              </a:t>
            </a:r>
            <a:r>
              <a:rPr lang="ru-RU" dirty="0" smtClean="0">
                <a:solidFill>
                  <a:srgbClr val="C00000"/>
                </a:solidFill>
              </a:rPr>
              <a:t>(!) 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034140-DEAC-4EBE-985D-C16215B97798}" type="datetime1">
              <a:rPr lang="ru-RU" smtClean="0"/>
              <a:pPr>
                <a:defRPr/>
              </a:pPr>
              <a:t>08.03.2010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35AE50-CD3B-465B-8FC3-F919BE933119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endParaRPr lang="ru-RU" sz="4800" dirty="0" smtClean="0">
              <a:latin typeface="Monotype Corsiva" pitchFamily="66" charset="0"/>
            </a:endParaRPr>
          </a:p>
          <a:p>
            <a:pPr algn="ctr">
              <a:buNone/>
            </a:pP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Учите русский годы к ряду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 душой, с усердием, с умом!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Вас ждет великая награда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 та награда в нём самом.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A47175C-8778-4A31-9EF5-9A798771B50F}" type="datetime1">
              <a:rPr lang="ru-RU"/>
              <a:pPr>
                <a:defRPr/>
              </a:pPr>
              <a:t>08.03.2010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7FA4DA-8A5E-4AFA-BA97-BC2D942509F7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  <p:bldP spid="3075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реч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ь                        </a:t>
            </a:r>
            <a:r>
              <a:rPr lang="ru-RU" sz="4000" dirty="0" err="1" smtClean="0">
                <a:latin typeface="Arial" pitchFamily="34" charset="0"/>
                <a:cs typeface="Arial" pitchFamily="34" charset="0"/>
              </a:rPr>
              <a:t>речь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слова                      предложения</a:t>
            </a:r>
          </a:p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звуки (буквы)          слова</a:t>
            </a:r>
          </a:p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предложение         звуки (буквы)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AFEBAD-517C-4436-9665-DC05B6D7B080}" type="datetime1">
              <a:rPr lang="ru-RU" smtClean="0"/>
              <a:pPr>
                <a:defRPr/>
              </a:pPr>
              <a:t>08.03.2010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6876B3-9624-4089-814B-F50241F368FB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472518" cy="5697559"/>
          </a:xfrm>
        </p:spPr>
        <p:txBody>
          <a:bodyPr/>
          <a:lstStyle/>
          <a:p>
            <a:pPr>
              <a:buNone/>
            </a:pPr>
            <a:r>
              <a:rPr lang="ru-RU" sz="5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З.вод,  в.робей,  с.рока, п.тух,   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р.бочий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, п.суда, 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д.журный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т.варищ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, м.шина,  р.бота, 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к.р.ндаш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л.сица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д.вочка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уч.ник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.   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034140-DEAC-4EBE-985D-C16215B97798}" type="datetime1">
              <a:rPr lang="ru-RU" smtClean="0"/>
              <a:pPr>
                <a:defRPr/>
              </a:pPr>
              <a:t>08.03.2010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35AE50-CD3B-465B-8FC3-F919BE933119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5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вод,  в</a:t>
            </a:r>
            <a:r>
              <a:rPr lang="ru-RU" sz="5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робей,  с</a:t>
            </a:r>
            <a:r>
              <a:rPr lang="ru-RU" sz="5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рока, п</a:t>
            </a:r>
            <a:r>
              <a:rPr lang="ru-RU" sz="5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тух,   р</a:t>
            </a:r>
            <a:r>
              <a:rPr lang="ru-RU" sz="5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бочий, п</a:t>
            </a:r>
            <a:r>
              <a:rPr lang="ru-RU" sz="5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суда, д</a:t>
            </a:r>
            <a:r>
              <a:rPr lang="ru-RU" sz="5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журный,  т</a:t>
            </a:r>
            <a:r>
              <a:rPr lang="ru-RU" sz="5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варищ, м</a:t>
            </a:r>
            <a:r>
              <a:rPr lang="ru-RU" sz="5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шина,  р</a:t>
            </a:r>
            <a:r>
              <a:rPr lang="ru-RU" sz="5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бота, к</a:t>
            </a:r>
            <a:r>
              <a:rPr lang="ru-RU" sz="5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5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ндаш,  л</a:t>
            </a:r>
            <a:r>
              <a:rPr lang="ru-RU" sz="5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сица,  д</a:t>
            </a:r>
            <a:r>
              <a:rPr lang="ru-RU" sz="5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вочка, уч</a:t>
            </a:r>
            <a:r>
              <a:rPr lang="ru-RU" sz="5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ник.   </a:t>
            </a:r>
            <a:endParaRPr lang="ru-RU" sz="56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034140-DEAC-4EBE-985D-C16215B97798}" type="datetime1">
              <a:rPr lang="ru-RU" smtClean="0"/>
              <a:pPr>
                <a:defRPr/>
              </a:pPr>
              <a:t>08.03.2010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35AE50-CD3B-465B-8FC3-F919BE933119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28604"/>
            <a:ext cx="8572560" cy="5697559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034140-DEAC-4EBE-985D-C16215B97798}" type="datetime1">
              <a:rPr lang="ru-RU" smtClean="0"/>
              <a:pPr>
                <a:defRPr/>
              </a:pPr>
              <a:t>08.03.2010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35AE50-CD3B-465B-8FC3-F919BE933119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6" name="Рисунок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857232"/>
            <a:ext cx="750099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6600" dirty="0" smtClean="0"/>
              <a:t> ТОЧКА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034140-DEAC-4EBE-985D-C16215B97798}" type="datetime1">
              <a:rPr lang="ru-RU" smtClean="0"/>
              <a:pPr>
                <a:defRPr/>
              </a:pPr>
              <a:t>08.03.2010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35AE50-CD3B-465B-8FC3-F919BE933119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7" name="Рисунок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3857620" y="285728"/>
            <a:ext cx="4786347" cy="5216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ВОСКЛИЦАТЕЛЬНЫЙ  </a:t>
            </a:r>
          </a:p>
          <a:p>
            <a:pPr>
              <a:buNone/>
            </a:pPr>
            <a:r>
              <a:rPr lang="ru-RU" b="1" dirty="0" smtClean="0"/>
              <a:t>                                         ЗНАК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034140-DEAC-4EBE-985D-C16215B97798}" type="datetime1">
              <a:rPr lang="ru-RU" smtClean="0"/>
              <a:pPr>
                <a:defRPr/>
              </a:pPr>
              <a:t>08.03.2010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35AE50-CD3B-465B-8FC3-F919BE933119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6" name="Рисунок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285728"/>
            <a:ext cx="3122618" cy="5769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ВОПРОСИТЕЛЬНЫЙ </a:t>
            </a:r>
          </a:p>
          <a:p>
            <a:pPr>
              <a:buNone/>
            </a:pPr>
            <a:r>
              <a:rPr lang="ru-RU" b="1" dirty="0" smtClean="0"/>
              <a:t>                                        ЗНАК</a:t>
            </a: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034140-DEAC-4EBE-985D-C16215B97798}" type="datetime1">
              <a:rPr lang="ru-RU" smtClean="0"/>
              <a:pPr>
                <a:defRPr/>
              </a:pPr>
              <a:t>08.03.2010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35AE50-CD3B-465B-8FC3-F919BE933119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7" name="Рисунок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285728"/>
            <a:ext cx="3357586" cy="5618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нач.школа 14. русский язык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нач.школа 14. русский язык</Template>
  <TotalTime>103</TotalTime>
  <Words>196</Words>
  <Application>Microsoft Office PowerPoint</Application>
  <PresentationFormat>Экран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нач.школа 14. русский язык</vt:lpstr>
      <vt:lpstr> Урок по русскому языку  во 2 «Б» классе  по теме: «Знаки препинания в конце предложения»                                         учитель: Шаврукова А.Ю.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Урок по русскому языку  во 2 «Б» классе  по теме: «Знаки препинания в конце предложения»                                         учитель: Шаврукова А.Ю.</dc:title>
  <dc:creator>Admin</dc:creator>
  <cp:lastModifiedBy>Admin</cp:lastModifiedBy>
  <cp:revision>16</cp:revision>
  <dcterms:created xsi:type="dcterms:W3CDTF">2010-03-02T19:52:06Z</dcterms:created>
  <dcterms:modified xsi:type="dcterms:W3CDTF">2010-03-08T19:37:15Z</dcterms:modified>
</cp:coreProperties>
</file>