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60" r:id="rId5"/>
    <p:sldId id="261" r:id="rId6"/>
    <p:sldId id="262" r:id="rId7"/>
    <p:sldId id="263" r:id="rId8"/>
    <p:sldId id="266"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8" autoAdjust="0"/>
    <p:restoredTop sz="94660"/>
  </p:normalViewPr>
  <p:slideViewPr>
    <p:cSldViewPr snapToGrid="0">
      <p:cViewPr varScale="1">
        <p:scale>
          <a:sx n="67" d="100"/>
          <a:sy n="67" d="100"/>
        </p:scale>
        <p:origin x="2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906C988-EB5A-4021-9CB8-9DDD08C0FE39}" type="datetimeFigureOut">
              <a:rPr lang="ru-RU" smtClean="0"/>
              <a:t>24.10.2015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CF2C93-3B8B-4E46-A9E1-AE35862B78E5}" type="slidenum">
              <a:rPr lang="ru-RU" smtClean="0"/>
              <a:t>‹#›</a:t>
            </a:fld>
            <a:endParaRPr lang="ru-RU"/>
          </a:p>
        </p:txBody>
      </p:sp>
    </p:spTree>
    <p:extLst>
      <p:ext uri="{BB962C8B-B14F-4D97-AF65-F5344CB8AC3E}">
        <p14:creationId xmlns:p14="http://schemas.microsoft.com/office/powerpoint/2010/main" val="3340287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906C988-EB5A-4021-9CB8-9DDD08C0FE39}" type="datetimeFigureOut">
              <a:rPr lang="ru-RU" smtClean="0"/>
              <a:t>24.10.2015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CF2C93-3B8B-4E46-A9E1-AE35862B78E5}" type="slidenum">
              <a:rPr lang="ru-RU" smtClean="0"/>
              <a:t>‹#›</a:t>
            </a:fld>
            <a:endParaRPr lang="ru-RU"/>
          </a:p>
        </p:txBody>
      </p:sp>
    </p:spTree>
    <p:extLst>
      <p:ext uri="{BB962C8B-B14F-4D97-AF65-F5344CB8AC3E}">
        <p14:creationId xmlns:p14="http://schemas.microsoft.com/office/powerpoint/2010/main" val="3332439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906C988-EB5A-4021-9CB8-9DDD08C0FE39}" type="datetimeFigureOut">
              <a:rPr lang="ru-RU" smtClean="0"/>
              <a:t>24.10.2015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CF2C93-3B8B-4E46-A9E1-AE35862B78E5}"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82442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906C988-EB5A-4021-9CB8-9DDD08C0FE39}" type="datetimeFigureOut">
              <a:rPr lang="ru-RU" smtClean="0"/>
              <a:t>24.10.2015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CF2C93-3B8B-4E46-A9E1-AE35862B78E5}" type="slidenum">
              <a:rPr lang="ru-RU" smtClean="0"/>
              <a:t>‹#›</a:t>
            </a:fld>
            <a:endParaRPr lang="ru-RU"/>
          </a:p>
        </p:txBody>
      </p:sp>
    </p:spTree>
    <p:extLst>
      <p:ext uri="{BB962C8B-B14F-4D97-AF65-F5344CB8AC3E}">
        <p14:creationId xmlns:p14="http://schemas.microsoft.com/office/powerpoint/2010/main" val="8750149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906C988-EB5A-4021-9CB8-9DDD08C0FE39}" type="datetimeFigureOut">
              <a:rPr lang="ru-RU" smtClean="0"/>
              <a:t>24.10.2015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CF2C93-3B8B-4E46-A9E1-AE35862B78E5}"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64087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906C988-EB5A-4021-9CB8-9DDD08C0FE39}" type="datetimeFigureOut">
              <a:rPr lang="ru-RU" smtClean="0"/>
              <a:t>24.10.2015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CF2C93-3B8B-4E46-A9E1-AE35862B78E5}" type="slidenum">
              <a:rPr lang="ru-RU" smtClean="0"/>
              <a:t>‹#›</a:t>
            </a:fld>
            <a:endParaRPr lang="ru-RU"/>
          </a:p>
        </p:txBody>
      </p:sp>
    </p:spTree>
    <p:extLst>
      <p:ext uri="{BB962C8B-B14F-4D97-AF65-F5344CB8AC3E}">
        <p14:creationId xmlns:p14="http://schemas.microsoft.com/office/powerpoint/2010/main" val="17642055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906C988-EB5A-4021-9CB8-9DDD08C0FE39}" type="datetimeFigureOut">
              <a:rPr lang="ru-RU" smtClean="0"/>
              <a:t>24.10.2015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CF2C93-3B8B-4E46-A9E1-AE35862B78E5}" type="slidenum">
              <a:rPr lang="ru-RU" smtClean="0"/>
              <a:t>‹#›</a:t>
            </a:fld>
            <a:endParaRPr lang="ru-RU"/>
          </a:p>
        </p:txBody>
      </p:sp>
    </p:spTree>
    <p:extLst>
      <p:ext uri="{BB962C8B-B14F-4D97-AF65-F5344CB8AC3E}">
        <p14:creationId xmlns:p14="http://schemas.microsoft.com/office/powerpoint/2010/main" val="8125042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906C988-EB5A-4021-9CB8-9DDD08C0FE39}" type="datetimeFigureOut">
              <a:rPr lang="ru-RU" smtClean="0"/>
              <a:t>24.10.2015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CF2C93-3B8B-4E46-A9E1-AE35862B78E5}" type="slidenum">
              <a:rPr lang="ru-RU" smtClean="0"/>
              <a:t>‹#›</a:t>
            </a:fld>
            <a:endParaRPr lang="ru-RU"/>
          </a:p>
        </p:txBody>
      </p:sp>
    </p:spTree>
    <p:extLst>
      <p:ext uri="{BB962C8B-B14F-4D97-AF65-F5344CB8AC3E}">
        <p14:creationId xmlns:p14="http://schemas.microsoft.com/office/powerpoint/2010/main" val="2123669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906C988-EB5A-4021-9CB8-9DDD08C0FE39}" type="datetimeFigureOut">
              <a:rPr lang="ru-RU" smtClean="0"/>
              <a:t>24.10.2015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CF2C93-3B8B-4E46-A9E1-AE35862B78E5}" type="slidenum">
              <a:rPr lang="ru-RU" smtClean="0"/>
              <a:t>‹#›</a:t>
            </a:fld>
            <a:endParaRPr lang="ru-RU"/>
          </a:p>
        </p:txBody>
      </p:sp>
    </p:spTree>
    <p:extLst>
      <p:ext uri="{BB962C8B-B14F-4D97-AF65-F5344CB8AC3E}">
        <p14:creationId xmlns:p14="http://schemas.microsoft.com/office/powerpoint/2010/main" val="3655281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906C988-EB5A-4021-9CB8-9DDD08C0FE39}" type="datetimeFigureOut">
              <a:rPr lang="ru-RU" smtClean="0"/>
              <a:t>24.10.2015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CF2C93-3B8B-4E46-A9E1-AE35862B78E5}" type="slidenum">
              <a:rPr lang="ru-RU" smtClean="0"/>
              <a:t>‹#›</a:t>
            </a:fld>
            <a:endParaRPr lang="ru-RU"/>
          </a:p>
        </p:txBody>
      </p:sp>
    </p:spTree>
    <p:extLst>
      <p:ext uri="{BB962C8B-B14F-4D97-AF65-F5344CB8AC3E}">
        <p14:creationId xmlns:p14="http://schemas.microsoft.com/office/powerpoint/2010/main" val="1800934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906C988-EB5A-4021-9CB8-9DDD08C0FE39}" type="datetimeFigureOut">
              <a:rPr lang="ru-RU" smtClean="0"/>
              <a:t>24.10.2015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3CF2C93-3B8B-4E46-A9E1-AE35862B78E5}" type="slidenum">
              <a:rPr lang="ru-RU" smtClean="0"/>
              <a:t>‹#›</a:t>
            </a:fld>
            <a:endParaRPr lang="ru-RU"/>
          </a:p>
        </p:txBody>
      </p:sp>
    </p:spTree>
    <p:extLst>
      <p:ext uri="{BB962C8B-B14F-4D97-AF65-F5344CB8AC3E}">
        <p14:creationId xmlns:p14="http://schemas.microsoft.com/office/powerpoint/2010/main" val="2711805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906C988-EB5A-4021-9CB8-9DDD08C0FE39}" type="datetimeFigureOut">
              <a:rPr lang="ru-RU" smtClean="0"/>
              <a:t>24.10.2015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3CF2C93-3B8B-4E46-A9E1-AE35862B78E5}" type="slidenum">
              <a:rPr lang="ru-RU" smtClean="0"/>
              <a:t>‹#›</a:t>
            </a:fld>
            <a:endParaRPr lang="ru-RU"/>
          </a:p>
        </p:txBody>
      </p:sp>
    </p:spTree>
    <p:extLst>
      <p:ext uri="{BB962C8B-B14F-4D97-AF65-F5344CB8AC3E}">
        <p14:creationId xmlns:p14="http://schemas.microsoft.com/office/powerpoint/2010/main" val="1905568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906C988-EB5A-4021-9CB8-9DDD08C0FE39}" type="datetimeFigureOut">
              <a:rPr lang="ru-RU" smtClean="0"/>
              <a:t>24.10.2015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3CF2C93-3B8B-4E46-A9E1-AE35862B78E5}" type="slidenum">
              <a:rPr lang="ru-RU" smtClean="0"/>
              <a:t>‹#›</a:t>
            </a:fld>
            <a:endParaRPr lang="ru-RU"/>
          </a:p>
        </p:txBody>
      </p:sp>
    </p:spTree>
    <p:extLst>
      <p:ext uri="{BB962C8B-B14F-4D97-AF65-F5344CB8AC3E}">
        <p14:creationId xmlns:p14="http://schemas.microsoft.com/office/powerpoint/2010/main" val="2681293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06C988-EB5A-4021-9CB8-9DDD08C0FE39}" type="datetimeFigureOut">
              <a:rPr lang="ru-RU" smtClean="0"/>
              <a:t>24.10.2015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3CF2C93-3B8B-4E46-A9E1-AE35862B78E5}" type="slidenum">
              <a:rPr lang="ru-RU" smtClean="0"/>
              <a:t>‹#›</a:t>
            </a:fld>
            <a:endParaRPr lang="ru-RU"/>
          </a:p>
        </p:txBody>
      </p:sp>
    </p:spTree>
    <p:extLst>
      <p:ext uri="{BB962C8B-B14F-4D97-AF65-F5344CB8AC3E}">
        <p14:creationId xmlns:p14="http://schemas.microsoft.com/office/powerpoint/2010/main" val="284897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906C988-EB5A-4021-9CB8-9DDD08C0FE39}" type="datetimeFigureOut">
              <a:rPr lang="ru-RU" smtClean="0"/>
              <a:t>24.10.2015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3CF2C93-3B8B-4E46-A9E1-AE35862B78E5}" type="slidenum">
              <a:rPr lang="ru-RU" smtClean="0"/>
              <a:t>‹#›</a:t>
            </a:fld>
            <a:endParaRPr lang="ru-RU"/>
          </a:p>
        </p:txBody>
      </p:sp>
    </p:spTree>
    <p:extLst>
      <p:ext uri="{BB962C8B-B14F-4D97-AF65-F5344CB8AC3E}">
        <p14:creationId xmlns:p14="http://schemas.microsoft.com/office/powerpoint/2010/main" val="1680531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906C988-EB5A-4021-9CB8-9DDD08C0FE39}" type="datetimeFigureOut">
              <a:rPr lang="ru-RU" smtClean="0"/>
              <a:t>24.10.2015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3CF2C93-3B8B-4E46-A9E1-AE35862B78E5}" type="slidenum">
              <a:rPr lang="ru-RU" smtClean="0"/>
              <a:t>‹#›</a:t>
            </a:fld>
            <a:endParaRPr lang="ru-RU"/>
          </a:p>
        </p:txBody>
      </p:sp>
    </p:spTree>
    <p:extLst>
      <p:ext uri="{BB962C8B-B14F-4D97-AF65-F5344CB8AC3E}">
        <p14:creationId xmlns:p14="http://schemas.microsoft.com/office/powerpoint/2010/main" val="2092498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906C988-EB5A-4021-9CB8-9DDD08C0FE39}" type="datetimeFigureOut">
              <a:rPr lang="ru-RU" smtClean="0"/>
              <a:t>24.10.2015</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3CF2C93-3B8B-4E46-A9E1-AE35862B78E5}" type="slidenum">
              <a:rPr lang="ru-RU" smtClean="0"/>
              <a:t>‹#›</a:t>
            </a:fld>
            <a:endParaRPr lang="ru-RU"/>
          </a:p>
        </p:txBody>
      </p:sp>
    </p:spTree>
    <p:extLst>
      <p:ext uri="{BB962C8B-B14F-4D97-AF65-F5344CB8AC3E}">
        <p14:creationId xmlns:p14="http://schemas.microsoft.com/office/powerpoint/2010/main" val="22535441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975" y="391795"/>
            <a:ext cx="6825415" cy="6051868"/>
          </a:xfrm>
          <a:prstGeom prst="rect">
            <a:avLst/>
          </a:prstGeom>
        </p:spPr>
      </p:pic>
      <p:sp>
        <p:nvSpPr>
          <p:cNvPr id="2" name="Заголовок 1"/>
          <p:cNvSpPr>
            <a:spLocks noGrp="1"/>
          </p:cNvSpPr>
          <p:nvPr>
            <p:ph type="ctrTitle"/>
          </p:nvPr>
        </p:nvSpPr>
        <p:spPr>
          <a:xfrm>
            <a:off x="4986338" y="1822978"/>
            <a:ext cx="6657975" cy="4077760"/>
          </a:xfrm>
        </p:spPr>
        <p:txBody>
          <a:bodyPr/>
          <a:lstStyle/>
          <a:p>
            <a:r>
              <a:rPr lang="ru-RU" sz="6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r>
            <a:br>
              <a:rPr lang="ru-RU" sz="6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br>
            <a:r>
              <a:rPr lang="ru-RU" sz="6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r>
            <a:br>
              <a:rPr lang="ru-RU" sz="6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br>
            <a:r>
              <a:rPr lang="ru-RU" sz="6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r>
            <a:br>
              <a:rPr lang="ru-RU" sz="6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br>
            <a:r>
              <a:rPr lang="ru-RU" sz="6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Динамика </a:t>
            </a:r>
            <a:r>
              <a:rPr lang="ru-RU" sz="6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биохимических процессов в организме во время мышечной </a:t>
            </a:r>
            <a:r>
              <a:rPr lang="ru-RU" sz="6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работы</a:t>
            </a:r>
            <a:endParaRPr lang="ru-RU" sz="6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одзаголовок 2"/>
          <p:cNvSpPr>
            <a:spLocks noGrp="1"/>
          </p:cNvSpPr>
          <p:nvPr>
            <p:ph type="subTitle" idx="1"/>
          </p:nvPr>
        </p:nvSpPr>
        <p:spPr/>
        <p:txBody>
          <a:bodyPr/>
          <a:lstStyle/>
          <a:p>
            <a:endParaRPr lang="ru-RU" dirty="0"/>
          </a:p>
        </p:txBody>
      </p:sp>
      <p:sp>
        <p:nvSpPr>
          <p:cNvPr id="4" name="AutoShape 2" descr="vns_course.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4222226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0038" y="889844"/>
            <a:ext cx="11544300" cy="5262979"/>
          </a:xfrm>
          <a:prstGeom prst="rect">
            <a:avLst/>
          </a:prstGeom>
        </p:spPr>
        <p:txBody>
          <a:bodyPr wrap="square">
            <a:spAutoFit/>
          </a:bodyPr>
          <a:lstStyle/>
          <a:p>
            <a:pPr algn="just"/>
            <a:r>
              <a:rPr lang="ru-RU" sz="2400" b="1" dirty="0" smtClean="0"/>
              <a:t>	Организм человека, а уж тем более спортсмена, никогда не работает в "линейном" (неизменном) режиме. Очень часто тренировочный процесс может заставить его перейти на предельно возможные для него "обороты". Для того, чтобы выдержать нагрузку, организм начинает оптимизировать свою работу под данный тип стресса. Если рассматривать именно силовой тренинг (бодибилдинг, пауэрлифтинг, тяжелая атлетика и пр.), то первым, кто подает сигнал в теле человека о необходимых временных перестройках являются наши мышцы.</a:t>
            </a:r>
          </a:p>
          <a:p>
            <a:pPr algn="just"/>
            <a:endParaRPr lang="ru-RU" sz="2400" b="1" dirty="0" smtClean="0"/>
          </a:p>
          <a:p>
            <a:pPr algn="just"/>
            <a:r>
              <a:rPr lang="ru-RU" sz="2400" b="1" dirty="0" smtClean="0"/>
              <a:t>	Мышечная деятельность вызывает изменения не только в работающем волокне, но и приводит к биохимическим изменениям во всем организме. Усилению мышечного энергетического обмена предшествует значительное повышение активности нервной и гуморальной систем.</a:t>
            </a:r>
            <a:endParaRPr lang="ru-RU" sz="2400" b="1" dirty="0"/>
          </a:p>
        </p:txBody>
      </p:sp>
    </p:spTree>
    <p:extLst>
      <p:ext uri="{BB962C8B-B14F-4D97-AF65-F5344CB8AC3E}">
        <p14:creationId xmlns:p14="http://schemas.microsoft.com/office/powerpoint/2010/main" val="575424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8599" y="465137"/>
            <a:ext cx="7002463" cy="3956392"/>
          </a:xfrm>
          <a:prstGeom prst="rect">
            <a:avLst/>
          </a:prstGeom>
        </p:spPr>
      </p:pic>
      <p:sp>
        <p:nvSpPr>
          <p:cNvPr id="3" name="Прямоугольник 2"/>
          <p:cNvSpPr/>
          <p:nvPr/>
        </p:nvSpPr>
        <p:spPr>
          <a:xfrm>
            <a:off x="451642" y="4823549"/>
            <a:ext cx="9096375" cy="1631216"/>
          </a:xfrm>
          <a:prstGeom prst="rect">
            <a:avLst/>
          </a:prstGeom>
        </p:spPr>
        <p:txBody>
          <a:bodyPr wrap="square">
            <a:spAutoFit/>
          </a:bodyPr>
          <a:lstStyle/>
          <a:p>
            <a:pPr algn="just"/>
            <a:r>
              <a:rPr lang="ru-RU" sz="2000" b="1" dirty="0" smtClean="0"/>
              <a:t>Переходя из состояния покоя к активной мышечной работе, потребность в кислороде значительно возрастает, поскольку последний является конечным акцептором электронов и протонов водорода системы дыхательной цепи митохондрий в клетках, обеспечивая процессы аэробного </a:t>
            </a:r>
            <a:r>
              <a:rPr lang="ru-RU" sz="2000" b="1" dirty="0" err="1" smtClean="0"/>
              <a:t>ресинтеза</a:t>
            </a:r>
            <a:r>
              <a:rPr lang="ru-RU" sz="2000" b="1" dirty="0" smtClean="0"/>
              <a:t> АТФ.</a:t>
            </a:r>
            <a:endParaRPr lang="ru-RU" sz="2000" b="1" dirty="0"/>
          </a:p>
        </p:txBody>
      </p:sp>
    </p:spTree>
    <p:extLst>
      <p:ext uri="{BB962C8B-B14F-4D97-AF65-F5344CB8AC3E}">
        <p14:creationId xmlns:p14="http://schemas.microsoft.com/office/powerpoint/2010/main" val="732429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1488" y="628651"/>
            <a:ext cx="11201400" cy="2677656"/>
          </a:xfrm>
          <a:prstGeom prst="rect">
            <a:avLst/>
          </a:prstGeom>
        </p:spPr>
        <p:txBody>
          <a:bodyPr wrap="square">
            <a:spAutoFit/>
          </a:bodyPr>
          <a:lstStyle/>
          <a:p>
            <a:pPr algn="ctr"/>
            <a:r>
              <a:rPr lang="ru-RU" sz="2400" b="1" dirty="0" smtClean="0"/>
              <a:t>Интенсификация обменных процессов нервной ткани выражается в следующем:</a:t>
            </a:r>
          </a:p>
          <a:p>
            <a:pPr algn="just"/>
            <a:endParaRPr lang="ru-RU" sz="2400" b="1" dirty="0" smtClean="0"/>
          </a:p>
          <a:p>
            <a:pPr algn="just"/>
            <a:r>
              <a:rPr lang="ru-RU" sz="2400" b="1" dirty="0" smtClean="0"/>
              <a:t>1. Увеличивается потребление глюкозы и кислорода в крови.</a:t>
            </a:r>
          </a:p>
          <a:p>
            <a:pPr algn="just"/>
            <a:r>
              <a:rPr lang="ru-RU" sz="2400" b="1" dirty="0" smtClean="0"/>
              <a:t>2. Повышается скорость восстановления гликогена и фосфолипидов.</a:t>
            </a:r>
          </a:p>
          <a:p>
            <a:pPr algn="just"/>
            <a:r>
              <a:rPr lang="ru-RU" sz="2400" b="1" dirty="0" smtClean="0"/>
              <a:t>3. Усиливается распад белков и образование аммиака.</a:t>
            </a:r>
          </a:p>
          <a:p>
            <a:pPr algn="just"/>
            <a:r>
              <a:rPr lang="ru-RU" sz="2400" b="1" dirty="0" smtClean="0"/>
              <a:t>4. Снижается общее количество запасов макроэргических фосфатов.</a:t>
            </a:r>
            <a:endParaRPr lang="ru-RU" sz="2400" b="1" dirty="0"/>
          </a:p>
        </p:txBody>
      </p:sp>
      <p:pic>
        <p:nvPicPr>
          <p:cNvPr id="3" name="Рисунок 2"/>
          <p:cNvPicPr>
            <a:picLocks noChangeAspect="1"/>
          </p:cNvPicPr>
          <p:nvPr/>
        </p:nvPicPr>
        <p:blipFill>
          <a:blip r:embed="rId2"/>
          <a:stretch>
            <a:fillRect/>
          </a:stretch>
        </p:blipFill>
        <p:spPr>
          <a:xfrm>
            <a:off x="3293813" y="3306307"/>
            <a:ext cx="4889136" cy="3265943"/>
          </a:xfrm>
          <a:prstGeom prst="rect">
            <a:avLst/>
          </a:prstGeom>
        </p:spPr>
      </p:pic>
    </p:spTree>
    <p:extLst>
      <p:ext uri="{BB962C8B-B14F-4D97-AF65-F5344CB8AC3E}">
        <p14:creationId xmlns:p14="http://schemas.microsoft.com/office/powerpoint/2010/main" val="3432188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28662" y="593289"/>
            <a:ext cx="9915525" cy="2800767"/>
          </a:xfrm>
          <a:prstGeom prst="rect">
            <a:avLst/>
          </a:prstGeom>
        </p:spPr>
        <p:txBody>
          <a:bodyPr wrap="square">
            <a:spAutoFit/>
          </a:bodyPr>
          <a:lstStyle/>
          <a:p>
            <a:pPr algn="ctr"/>
            <a:r>
              <a:rPr lang="ru-RU" sz="2800" b="1" dirty="0" smtClean="0"/>
              <a:t>Изменение скорости метаболических процессов при мышечной деятельности зависит от:</a:t>
            </a:r>
          </a:p>
          <a:p>
            <a:endParaRPr lang="ru-RU" sz="2400" b="1" dirty="0" smtClean="0"/>
          </a:p>
          <a:p>
            <a:r>
              <a:rPr lang="ru-RU" sz="2400" b="1" dirty="0" smtClean="0"/>
              <a:t>- Общего количества мышц, которые участвуют в работе;</a:t>
            </a:r>
          </a:p>
          <a:p>
            <a:r>
              <a:rPr lang="ru-RU" sz="2400" b="1" dirty="0" smtClean="0"/>
              <a:t>- Режима работы мышц (статический или динамический);</a:t>
            </a:r>
          </a:p>
          <a:p>
            <a:r>
              <a:rPr lang="ru-RU" sz="2400" b="1" dirty="0" smtClean="0"/>
              <a:t>- Интенсивности и продолжительности работы;</a:t>
            </a:r>
          </a:p>
          <a:p>
            <a:r>
              <a:rPr lang="ru-RU" sz="2400" b="1" dirty="0" smtClean="0"/>
              <a:t>- Количества повторов и пауз отдыха между упражнениями.</a:t>
            </a:r>
            <a:endParaRPr lang="ru-RU" sz="2400" b="1" dirty="0"/>
          </a:p>
        </p:txBody>
      </p:sp>
      <p:pic>
        <p:nvPicPr>
          <p:cNvPr id="3" name="Рисунок 2"/>
          <p:cNvPicPr>
            <a:picLocks noChangeAspect="1"/>
          </p:cNvPicPr>
          <p:nvPr/>
        </p:nvPicPr>
        <p:blipFill>
          <a:blip r:embed="rId2"/>
          <a:stretch>
            <a:fillRect/>
          </a:stretch>
        </p:blipFill>
        <p:spPr>
          <a:xfrm>
            <a:off x="925115" y="3738563"/>
            <a:ext cx="4207668" cy="2805112"/>
          </a:xfrm>
          <a:prstGeom prst="rect">
            <a:avLst/>
          </a:prstGeom>
        </p:spPr>
      </p:pic>
      <p:pic>
        <p:nvPicPr>
          <p:cNvPr id="4" name="Рисунок 3"/>
          <p:cNvPicPr>
            <a:picLocks noChangeAspect="1"/>
          </p:cNvPicPr>
          <p:nvPr/>
        </p:nvPicPr>
        <p:blipFill>
          <a:blip r:embed="rId3"/>
          <a:stretch>
            <a:fillRect/>
          </a:stretch>
        </p:blipFill>
        <p:spPr>
          <a:xfrm>
            <a:off x="5872162" y="3738563"/>
            <a:ext cx="4157663" cy="2766736"/>
          </a:xfrm>
          <a:prstGeom prst="rect">
            <a:avLst/>
          </a:prstGeom>
        </p:spPr>
      </p:pic>
    </p:spTree>
    <p:extLst>
      <p:ext uri="{BB962C8B-B14F-4D97-AF65-F5344CB8AC3E}">
        <p14:creationId xmlns:p14="http://schemas.microsoft.com/office/powerpoint/2010/main" val="2187364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4325" y="233511"/>
            <a:ext cx="10987088" cy="1938992"/>
          </a:xfrm>
          <a:prstGeom prst="rect">
            <a:avLst/>
          </a:prstGeom>
        </p:spPr>
        <p:txBody>
          <a:bodyPr wrap="square">
            <a:spAutoFit/>
          </a:bodyPr>
          <a:lstStyle/>
          <a:p>
            <a:pPr algn="just"/>
            <a:r>
              <a:rPr lang="ru-RU" sz="2000" b="1" dirty="0" smtClean="0"/>
              <a:t>	В зависимости от количества мышц, участвующих в работе, последняя делится на локальную (в исполнении участвуют менее 1/4 всех мышц), региональную и глобальную (участвуют более 3/4 мышц).</a:t>
            </a:r>
          </a:p>
          <a:p>
            <a:pPr algn="just"/>
            <a:r>
              <a:rPr lang="ru-RU" sz="2000" b="1" dirty="0" smtClean="0"/>
              <a:t>	Локальная работа (шахматы, стрельба) - вызывает изменения в работающей мышце, не вызывая биохимических изменений в организме в целом.</a:t>
            </a:r>
          </a:p>
          <a:p>
            <a:pPr algn="just"/>
            <a:r>
              <a:rPr lang="ru-RU" sz="2000" b="1" dirty="0" smtClean="0"/>
              <a:t>	</a:t>
            </a:r>
            <a:endParaRPr lang="ru-RU" sz="2000" b="1" dirty="0"/>
          </a:p>
        </p:txBody>
      </p:sp>
      <p:pic>
        <p:nvPicPr>
          <p:cNvPr id="3" name="Рисунок 2"/>
          <p:cNvPicPr>
            <a:picLocks noChangeAspect="1"/>
          </p:cNvPicPr>
          <p:nvPr/>
        </p:nvPicPr>
        <p:blipFill>
          <a:blip r:embed="rId2"/>
          <a:stretch>
            <a:fillRect/>
          </a:stretch>
        </p:blipFill>
        <p:spPr>
          <a:xfrm>
            <a:off x="655777" y="1972478"/>
            <a:ext cx="4909205" cy="3266853"/>
          </a:xfrm>
          <a:prstGeom prst="rect">
            <a:avLst/>
          </a:prstGeom>
        </p:spPr>
      </p:pic>
      <p:pic>
        <p:nvPicPr>
          <p:cNvPr id="4" name="Рисунок 3"/>
          <p:cNvPicPr>
            <a:picLocks noChangeAspect="1"/>
          </p:cNvPicPr>
          <p:nvPr/>
        </p:nvPicPr>
        <p:blipFill>
          <a:blip r:embed="rId3"/>
          <a:stretch>
            <a:fillRect/>
          </a:stretch>
        </p:blipFill>
        <p:spPr>
          <a:xfrm>
            <a:off x="6536531" y="1972477"/>
            <a:ext cx="4909205" cy="3266853"/>
          </a:xfrm>
          <a:prstGeom prst="rect">
            <a:avLst/>
          </a:prstGeom>
        </p:spPr>
      </p:pic>
      <p:sp>
        <p:nvSpPr>
          <p:cNvPr id="5" name="Прямоугольник 4"/>
          <p:cNvSpPr/>
          <p:nvPr/>
        </p:nvSpPr>
        <p:spPr>
          <a:xfrm>
            <a:off x="655777" y="5380672"/>
            <a:ext cx="11329988" cy="1477328"/>
          </a:xfrm>
          <a:prstGeom prst="rect">
            <a:avLst/>
          </a:prstGeom>
        </p:spPr>
        <p:txBody>
          <a:bodyPr wrap="square">
            <a:spAutoFit/>
          </a:bodyPr>
          <a:lstStyle/>
          <a:p>
            <a:r>
              <a:rPr lang="ru-RU" b="1" dirty="0" smtClean="0"/>
              <a:t>Статический режим мышечного сокращения приводит к пережиму </a:t>
            </a:r>
            <a:r>
              <a:rPr lang="ru-RU" b="1" dirty="0" err="1" smtClean="0"/>
              <a:t>капиляров</a:t>
            </a:r>
            <a:r>
              <a:rPr lang="ru-RU" b="1" dirty="0" smtClean="0"/>
              <a:t>, а значит к худшему обеспечения кислородом и энергетическими субстратами работающие мышцы. В качестве энергетического обеспечения деятельности выступают анаэробные процессы. Отдыхом после выполнения статической работы должна быть динамическая низкоинтенсивная работы.</a:t>
            </a:r>
          </a:p>
          <a:p>
            <a:r>
              <a:rPr lang="ru-RU" b="1" dirty="0" smtClean="0"/>
              <a:t>	</a:t>
            </a:r>
            <a:endParaRPr lang="ru-RU" b="1" dirty="0"/>
          </a:p>
        </p:txBody>
      </p:sp>
    </p:spTree>
    <p:extLst>
      <p:ext uri="{BB962C8B-B14F-4D97-AF65-F5344CB8AC3E}">
        <p14:creationId xmlns:p14="http://schemas.microsoft.com/office/powerpoint/2010/main" val="2819638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5775" y="441395"/>
            <a:ext cx="11301413" cy="1631216"/>
          </a:xfrm>
          <a:prstGeom prst="rect">
            <a:avLst/>
          </a:prstGeom>
        </p:spPr>
        <p:txBody>
          <a:bodyPr wrap="square">
            <a:spAutoFit/>
          </a:bodyPr>
          <a:lstStyle/>
          <a:p>
            <a:r>
              <a:rPr lang="ru-RU" sz="2000" b="1" dirty="0" smtClean="0"/>
              <a:t>Глобальная работа (ходьба, бег, плавание, лыжные гонки, хоккей и др..) - вызывает большие биохимические изменения во всех органах и тканях организма, наиболее сильно активизирует деятельность дыхательной и сердечно-сосудистой систем. В энергообеспечении работающих мышц чрезвычайно велик процент аэробных реакций.</a:t>
            </a:r>
          </a:p>
          <a:p>
            <a:r>
              <a:rPr lang="ru-RU" sz="2000" b="1" dirty="0" smtClean="0"/>
              <a:t>	</a:t>
            </a:r>
            <a:endParaRPr lang="ru-RU" sz="2000" b="1" dirty="0"/>
          </a:p>
        </p:txBody>
      </p:sp>
      <p:pic>
        <p:nvPicPr>
          <p:cNvPr id="3" name="Рисунок 2"/>
          <p:cNvPicPr>
            <a:picLocks noChangeAspect="1"/>
          </p:cNvPicPr>
          <p:nvPr/>
        </p:nvPicPr>
        <p:blipFill>
          <a:blip r:embed="rId2"/>
          <a:stretch>
            <a:fillRect/>
          </a:stretch>
        </p:blipFill>
        <p:spPr>
          <a:xfrm>
            <a:off x="5783522" y="2072611"/>
            <a:ext cx="5798878" cy="2899439"/>
          </a:xfrm>
          <a:prstGeom prst="rect">
            <a:avLst/>
          </a:prstGeom>
        </p:spPr>
      </p:pic>
      <p:pic>
        <p:nvPicPr>
          <p:cNvPr id="4" name="Рисунок 3"/>
          <p:cNvPicPr>
            <a:picLocks noChangeAspect="1"/>
          </p:cNvPicPr>
          <p:nvPr/>
        </p:nvPicPr>
        <p:blipFill>
          <a:blip r:embed="rId3"/>
          <a:stretch>
            <a:fillRect/>
          </a:stretch>
        </p:blipFill>
        <p:spPr>
          <a:xfrm>
            <a:off x="595311" y="2072610"/>
            <a:ext cx="4668589" cy="2899439"/>
          </a:xfrm>
          <a:prstGeom prst="rect">
            <a:avLst/>
          </a:prstGeom>
        </p:spPr>
      </p:pic>
      <p:pic>
        <p:nvPicPr>
          <p:cNvPr id="5" name="Рисунок 4"/>
          <p:cNvPicPr>
            <a:picLocks noChangeAspect="1"/>
          </p:cNvPicPr>
          <p:nvPr/>
        </p:nvPicPr>
        <p:blipFill>
          <a:blip r:embed="rId4"/>
          <a:stretch>
            <a:fillRect/>
          </a:stretch>
        </p:blipFill>
        <p:spPr>
          <a:xfrm>
            <a:off x="1801817" y="4407753"/>
            <a:ext cx="2845594" cy="2299240"/>
          </a:xfrm>
          <a:prstGeom prst="rect">
            <a:avLst/>
          </a:prstGeom>
        </p:spPr>
      </p:pic>
      <p:sp>
        <p:nvSpPr>
          <p:cNvPr id="6" name="Прямоугольник 5"/>
          <p:cNvSpPr/>
          <p:nvPr/>
        </p:nvSpPr>
        <p:spPr>
          <a:xfrm>
            <a:off x="4907222" y="5229665"/>
            <a:ext cx="6743700" cy="1477328"/>
          </a:xfrm>
          <a:prstGeom prst="rect">
            <a:avLst/>
          </a:prstGeom>
        </p:spPr>
        <p:txBody>
          <a:bodyPr wrap="square">
            <a:spAutoFit/>
          </a:bodyPr>
          <a:lstStyle/>
          <a:p>
            <a:pPr algn="just"/>
            <a:r>
              <a:rPr lang="ru-RU" b="1" dirty="0" smtClean="0"/>
              <a:t>Динамический режим работы гораздо лучше обеспечивает кислородом работающие мышцы, потому попеременное сокращение мышц действует как своеобразный насос, проталкивая кровь сквозь капилляры.</a:t>
            </a:r>
            <a:endParaRPr lang="ru-RU" b="1" dirty="0"/>
          </a:p>
        </p:txBody>
      </p:sp>
    </p:spTree>
    <p:extLst>
      <p:ext uri="{BB962C8B-B14F-4D97-AF65-F5344CB8AC3E}">
        <p14:creationId xmlns:p14="http://schemas.microsoft.com/office/powerpoint/2010/main" val="698933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0037" y="270837"/>
            <a:ext cx="11444288" cy="5632311"/>
          </a:xfrm>
          <a:prstGeom prst="rect">
            <a:avLst/>
          </a:prstGeom>
        </p:spPr>
        <p:txBody>
          <a:bodyPr wrap="square">
            <a:spAutoFit/>
          </a:bodyPr>
          <a:lstStyle/>
          <a:p>
            <a:r>
              <a:rPr lang="ru-RU" sz="2000" b="1" dirty="0" smtClean="0"/>
              <a:t>Из всего сказанного можно сделать несколько простых выводов:</a:t>
            </a:r>
          </a:p>
          <a:p>
            <a:r>
              <a:rPr lang="ru-RU" sz="2000" b="1" dirty="0" smtClean="0"/>
              <a:t>1) Во время тренировочного процесса идет интенсивный расход различных ресурсов (кислород, жирные кислоты, кетоны, белки, гормоны и многое другое). Именно поэтому организм спортсмена постоянно нуждается в обеспечении себя полезными веществами (питание, витамины, пищевые добавки). Без подобной поддержки велика вероятность причинить вред здоровью.</a:t>
            </a:r>
          </a:p>
          <a:p>
            <a:r>
              <a:rPr lang="ru-RU" sz="2000" b="1" dirty="0" smtClean="0"/>
              <a:t>2) При переходе в "боевой" режим телу человека требуется некоторое время, чтобы адаптироваться к нагрузке. Именно поэтому не стоит с первой минуты тренировки предельно себя нагружать - организм просто к этому не готов.</a:t>
            </a:r>
          </a:p>
          <a:p>
            <a:r>
              <a:rPr lang="ru-RU" sz="2000" b="1" dirty="0" smtClean="0"/>
              <a:t>3) По окончании тренировки тоже нужно помнить, что опять же требуется время, чтобы тело из возбужденного состояния перешло в спокойное. Хорошим вариантом для решения данного вопроса является заминка (снижение тренировочной интенсивности).</a:t>
            </a:r>
          </a:p>
          <a:p>
            <a:r>
              <a:rPr lang="ru-RU" sz="2000" b="1" dirty="0" smtClean="0"/>
              <a:t>4) У организма человека есть свои пределы (ЧСС, давление, количество полезных веществ в крови, скорость синтеза веществ). Исходя из этого нужно подбирать оптимальный под себя тренинг по интенсивности и продолжительности, т.е. найти ту середину, при которой можно получить максимум положительного и </a:t>
            </a:r>
            <a:r>
              <a:rPr lang="ru-RU" sz="2000" b="1" dirty="0" err="1" smtClean="0"/>
              <a:t>мимимум</a:t>
            </a:r>
            <a:r>
              <a:rPr lang="ru-RU" sz="2000" b="1" dirty="0" smtClean="0"/>
              <a:t> отрицательного.</a:t>
            </a:r>
          </a:p>
          <a:p>
            <a:r>
              <a:rPr lang="ru-RU" sz="2000" b="1" dirty="0" smtClean="0"/>
              <a:t>5) Должна использоваться как статика, так и динамика!</a:t>
            </a:r>
            <a:endParaRPr lang="ru-RU" sz="2000" b="1" dirty="0"/>
          </a:p>
        </p:txBody>
      </p:sp>
    </p:spTree>
    <p:extLst>
      <p:ext uri="{BB962C8B-B14F-4D97-AF65-F5344CB8AC3E}">
        <p14:creationId xmlns:p14="http://schemas.microsoft.com/office/powerpoint/2010/main" val="4055176890"/>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54</TotalTime>
  <Words>442</Words>
  <Application>Microsoft Office PowerPoint</Application>
  <PresentationFormat>Широкоэкранный</PresentationFormat>
  <Paragraphs>31</Paragraphs>
  <Slides>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Arial</vt:lpstr>
      <vt:lpstr>Trebuchet MS</vt:lpstr>
      <vt:lpstr>Wingdings 3</vt:lpstr>
      <vt:lpstr>Грань</vt:lpstr>
      <vt:lpstr>   Динамика биохимических процессов в организме во время мышечной работы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Динамика биохимических процессов в организме во время мышечной работы</dc:title>
  <dc:creator>лёха</dc:creator>
  <cp:lastModifiedBy>лёха</cp:lastModifiedBy>
  <cp:revision>6</cp:revision>
  <dcterms:created xsi:type="dcterms:W3CDTF">2015-10-24T19:29:06Z</dcterms:created>
  <dcterms:modified xsi:type="dcterms:W3CDTF">2015-10-24T20:23:54Z</dcterms:modified>
</cp:coreProperties>
</file>