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7" r:id="rId3"/>
    <p:sldId id="260" r:id="rId4"/>
    <p:sldId id="267" r:id="rId5"/>
    <p:sldId id="268" r:id="rId6"/>
    <p:sldId id="262" r:id="rId7"/>
    <p:sldId id="272" r:id="rId8"/>
    <p:sldId id="297" r:id="rId9"/>
    <p:sldId id="298" r:id="rId10"/>
    <p:sldId id="278" r:id="rId11"/>
    <p:sldId id="279" r:id="rId12"/>
    <p:sldId id="275" r:id="rId13"/>
    <p:sldId id="294" r:id="rId14"/>
    <p:sldId id="277" r:id="rId15"/>
    <p:sldId id="259" r:id="rId16"/>
    <p:sldId id="295" r:id="rId17"/>
    <p:sldId id="296" r:id="rId18"/>
    <p:sldId id="274" r:id="rId19"/>
    <p:sldId id="303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67</c:v>
                </c:pt>
                <c:pt idx="1">
                  <c:v>60.5</c:v>
                </c:pt>
                <c:pt idx="2">
                  <c:v>65</c:v>
                </c:pt>
                <c:pt idx="3">
                  <c:v>67</c:v>
                </c:pt>
                <c:pt idx="4">
                  <c:v>70</c:v>
                </c:pt>
                <c:pt idx="5">
                  <c:v>72</c:v>
                </c:pt>
                <c:pt idx="6">
                  <c:v>74.5</c:v>
                </c:pt>
                <c:pt idx="7">
                  <c:v>75</c:v>
                </c:pt>
                <c:pt idx="8">
                  <c:v>69</c:v>
                </c:pt>
                <c:pt idx="9">
                  <c:v>64</c:v>
                </c:pt>
                <c:pt idx="10">
                  <c:v>65</c:v>
                </c:pt>
                <c:pt idx="11">
                  <c:v>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124480"/>
        <c:axId val="93126016"/>
      </c:barChart>
      <c:catAx>
        <c:axId val="9312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3126016"/>
        <c:crosses val="autoZero"/>
        <c:auto val="1"/>
        <c:lblAlgn val="ctr"/>
        <c:lblOffset val="100"/>
        <c:noMultiLvlLbl val="0"/>
      </c:catAx>
      <c:valAx>
        <c:axId val="9312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12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ЧСС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75.8</c:v>
                </c:pt>
                <c:pt idx="1">
                  <c:v>78</c:v>
                </c:pt>
                <c:pt idx="2">
                  <c:v>79</c:v>
                </c:pt>
                <c:pt idx="3">
                  <c:v>83</c:v>
                </c:pt>
                <c:pt idx="4">
                  <c:v>94.7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019456"/>
        <c:axId val="104020992"/>
      </c:barChart>
      <c:catAx>
        <c:axId val="104019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4020992"/>
        <c:crosses val="autoZero"/>
        <c:auto val="1"/>
        <c:lblAlgn val="ctr"/>
        <c:lblOffset val="100"/>
        <c:noMultiLvlLbl val="0"/>
      </c:catAx>
      <c:valAx>
        <c:axId val="10402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0194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A85B4-F436-44F6-A663-3DE514D949F9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6F4A7-B784-4FC0-850E-3A61875D9B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3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6F4A7-B784-4FC0-850E-3A61875D9B2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23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467164A-A601-490F-AC27-E691946B9C4F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01CF-7997-4C68-8877-4E132A07C2CB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FD53-6539-4BF8-8D90-DD123B127E6B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6A88-9F33-4344-9745-F5FA27B0F42F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5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D136-CC3C-4525-89A3-71A350F1D823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97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1B86-A392-4256-BEB0-57583C1288AF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569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4849-37FB-4771-B59A-160D6D438F05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8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CBAC-7249-45A9-96DB-2603B94FAF27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43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507A-515E-4AC4-B194-1CF153AC5874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594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AC8A-0E91-49C1-89D6-1A20A346DC8D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4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10D0-6026-4ACB-8A32-DCC8EE3B8F0A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9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04DCF-1298-4625-B722-0BDA88AB8A6C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58F0-06B0-4A7E-8FFF-FDD9D82BABD9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58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4C17-0B0F-4C04-835B-295C1FFFF5D5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66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B5F0-0D82-4F89-BD28-E2B3CA80EBAC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9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F9A5-14E0-44BB-922F-14BD1DD8EEDB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EA3E-350A-4408-9986-A96755B5EF03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684F-871B-4653-AEFB-D8E014CF15AF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72C7-314A-4BC0-951F-85EB0928D601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D5CA-BF02-49D7-9124-AB5075674A50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B8D5341-BA9E-4360-A1C1-10D19102D22A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1635542-772E-43EB-8C5C-E3CD3CE819C4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A78BBC-49DE-473D-8639-978C4B71D233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8ADA-4C34-485D-9093-6E7CF594F90C}" type="datetime1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2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19256" cy="106613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частоты сердечных сокращений (ЧСС)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форма контроля  самочувствия школьников занимающихся физической культурой и спортом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805937" cy="3603625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2 этап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247" y="1484784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- Выполнялись  самостоятельные измерения пульса в </a:t>
            </a:r>
            <a:r>
              <a:rPr lang="ru-RU" sz="2800" dirty="0" smtClean="0">
                <a:solidFill>
                  <a:prstClr val="black"/>
                </a:solidFill>
              </a:rPr>
              <a:t>группе обучающихся вторых классов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</a:t>
            </a:r>
            <a:r>
              <a:rPr lang="ru-RU" sz="2800" dirty="0" smtClean="0">
                <a:solidFill>
                  <a:prstClr val="black"/>
                </a:solidFill>
              </a:rPr>
              <a:t>Утром, перед началом первого урока, в </a:t>
            </a:r>
            <a:r>
              <a:rPr lang="ru-RU" sz="2800" dirty="0">
                <a:solidFill>
                  <a:prstClr val="black"/>
                </a:solidFill>
              </a:rPr>
              <a:t>положении </a:t>
            </a:r>
            <a:r>
              <a:rPr lang="ru-RU" sz="2800" dirty="0" smtClean="0">
                <a:solidFill>
                  <a:prstClr val="black"/>
                </a:solidFill>
              </a:rPr>
              <a:t>сидя за партой, </a:t>
            </a:r>
            <a:r>
              <a:rPr lang="ru-RU" sz="2800" dirty="0">
                <a:solidFill>
                  <a:prstClr val="black"/>
                </a:solidFill>
              </a:rPr>
              <a:t>определялась ЧСС за 1 минуту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Данные измерения записывались </a:t>
            </a:r>
            <a:r>
              <a:rPr lang="ru-RU" sz="2800" dirty="0" smtClean="0">
                <a:solidFill>
                  <a:prstClr val="black"/>
                </a:solidFill>
              </a:rPr>
              <a:t>в таблицу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Регулярно чертили график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- Делали </a:t>
            </a:r>
            <a:r>
              <a:rPr lang="ru-RU" sz="2800" dirty="0">
                <a:solidFill>
                  <a:prstClr val="black"/>
                </a:solidFill>
              </a:rPr>
              <a:t>выводы 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9"/>
            <a:ext cx="7128792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Данные ЧСС заносились в таблицу (дневник самоконтроля), предложенную учителем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8754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Наблюдение показало ,что ЧСС влияет на оценивание своего самочувствия школьниками следующим образом: чем </a:t>
            </a:r>
            <a:br>
              <a:rPr lang="ru-RU" sz="3100" dirty="0" smtClean="0"/>
            </a:br>
            <a:r>
              <a:rPr lang="ru-RU" sz="3100" dirty="0" smtClean="0"/>
              <a:t>меньше пульс  , тем выше средняя оценка настроения , желание активно выполнять физические упражнения , и заниматься учебной деятельностью. Отмечалось хорошее самочувствие, высоко оценивалась готовность к двигательной активности. </a:t>
            </a:r>
            <a:br>
              <a:rPr lang="ru-RU" sz="3100" dirty="0" smtClean="0"/>
            </a:br>
            <a:r>
              <a:rPr lang="ru-RU" sz="3100" dirty="0" smtClean="0"/>
              <a:t>При повышении пульса, наблюдалась обратная связь.</a:t>
            </a:r>
            <a:endParaRPr lang="ru-RU" sz="31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8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Дневник самоконтроля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8407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изменения ЧСС в течение года по месяцам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73798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7704855" cy="505969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Значение пульса в течении года по месяцам, одного из спортсменов (Кузнецовой Анастасии) представлены в виде диаграммы. Наименьший средний показатель, отображен, в феврале. Наивысший – в августе.</a:t>
            </a:r>
            <a:br>
              <a:rPr lang="ru-RU" sz="2800" dirty="0" smtClean="0"/>
            </a:br>
            <a:r>
              <a:rPr lang="ru-RU" sz="2800" dirty="0" smtClean="0"/>
              <a:t>Следует отметить , что в феврале, наблюдалось наилучшее самочувствие, а так же наивысший результат спортивной деятельности (Чемпионат области по лыжным гонкам – 1 место, Всероссийские массовые соревнования «Лыжня России - 2015» - 2 место). В летний период значение пульса наивысшее, что объяснялось повышенной физической активностью.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При фиксации минимальных показателей пульса  и сохранении более трех дней, наблюдаемые заболевали. После выздоровления и во время болезни, показатели пульса возрастали.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2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54044" cy="13620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изменения ЧСС в течении недели у обучающихся 2-х классов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844824"/>
            <a:ext cx="6212078" cy="31900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1264876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944652" cy="1202485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Измерение пульса у учащихся вторых классов показало: повышение среднего показателя ЧСС в течении всей недели, минимальное значение в понедельник составило 76,3 уд</a:t>
            </a:r>
            <a:r>
              <a:rPr lang="en-US" sz="2800" dirty="0" smtClean="0"/>
              <a:t>/</a:t>
            </a:r>
            <a:r>
              <a:rPr lang="ru-RU" sz="2800" dirty="0" smtClean="0"/>
              <a:t>минуту, максимальное в пятницу 81,9 уд</a:t>
            </a:r>
            <a:r>
              <a:rPr lang="en-US" sz="2800" dirty="0" smtClean="0"/>
              <a:t>/</a:t>
            </a:r>
            <a:r>
              <a:rPr lang="ru-RU" sz="2800" dirty="0" smtClean="0"/>
              <a:t>минуту, что свидетельствует о накопление утомляемости во время учебной недели и более низкой активности в выходные дни.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6254044" cy="1362075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124744"/>
            <a:ext cx="7056784" cy="1309511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1. Работоспособность и желание трудится напрямую зависит от  ЧСС,  что доказывают систематические наблюдения.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2. Возможно изменение средних  показателей пульса по месяцам на протяжение года.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3. Значение средних показателей по дням, во время учебной недели у школьников 2-х классов существенно различаются, происходит увеличение к концу учебной недели.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4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 проектной работы.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" y="404664"/>
            <a:ext cx="8928992" cy="645333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Показатель ЧСС, как фактор влияющий на уровень работоспособности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Волков Юрий Игоревич, учитель физической культуры.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предмет, в рамках которого проводится работа по проекту: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культуры; спортивная секция, направление – «Лыжные гонки».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Кузнецова Анастасия, ученица 6 «а» класса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Артамонова Екатерина, ученица 6 «б» класса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Учебный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влияние ЧСС в покое, на уровень работоспособности школьников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влияние ЧСС на самочувствие школьников, регулярно занимающихся физической культурой и спортом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Проконсультироваться с учителем, разработать методы самоконтроля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Экспериментально обосновать влияние ЧСС на самочувствие обучающихся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вторых классов;  группа учеников занимающихся в секции лыжные гонки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Динамика изменения ЧСС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собранного материала подготовлены практические рекомендации в виде презентации  « Показатель ЧСС, как форма контроля самочувствия школьников занимающихся физической культурой и спортом». Разработанные  методы самоконтроля могут быть применены как в учебное, так и в свободное от учебы время, которые легко доступны ученикам.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72808" cy="1362075"/>
          </a:xfrm>
        </p:spPr>
        <p:txBody>
          <a:bodyPr/>
          <a:lstStyle/>
          <a:p>
            <a:r>
              <a:rPr lang="ru-RU" dirty="0" smtClean="0"/>
              <a:t>Практические рекомендации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344816" cy="1309511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Измерение пульса рекомендуется проводить в покое, лучше всего лежа - после сна. Ведите ежедневный учет ЧСС. Необходимо оценивать свое самочувствие, настроение,</a:t>
            </a:r>
            <a:r>
              <a:rPr lang="ru-RU" sz="2600" dirty="0">
                <a:solidFill>
                  <a:schemeClr val="tx1"/>
                </a:solidFill>
              </a:rPr>
              <a:t> уровень готовности к </a:t>
            </a:r>
            <a:r>
              <a:rPr lang="ru-RU" sz="2600" dirty="0" smtClean="0">
                <a:solidFill>
                  <a:schemeClr val="tx1"/>
                </a:solidFill>
              </a:rPr>
              <a:t>работе, желание заниматься активной деятельностью. Рекомендуемая система оценивания в виде баллов от «1» до «5». Делайте выводы. Помните, только при систематических записях возможно изучить свой организм!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5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СПАСИБО ЗА ВНИМАНИЕ!!!</a:t>
            </a:r>
            <a:endParaRPr lang="ru-RU" sz="36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560450" cy="41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3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6768752" cy="2304256"/>
          </a:xfrm>
        </p:spPr>
        <p:txBody>
          <a:bodyPr>
            <a:noAutofit/>
          </a:bodyPr>
          <a:lstStyle/>
          <a:p>
            <a:r>
              <a:rPr lang="ru-RU" dirty="0" smtClean="0"/>
              <a:t>Что необходимо делать для того, чтобы занятия физическими упражнениями приносили пользу 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996952"/>
            <a:ext cx="5723468" cy="1828090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Необходимо следить за состоянием своего организма, контролировать своё самочувствие!!!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154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293096"/>
            <a:ext cx="77975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простым показателем самочувствия является частота сердечных сокращений (ЧСС) или пульс – количество ударов сердца за одну минуту.</a:t>
            </a:r>
            <a:b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/>
              <a:t/>
            </a:r>
            <a:br>
              <a:rPr lang="ru-RU" spc="-100" dirty="0"/>
            </a:br>
            <a:r>
              <a:rPr lang="ru-RU" spc="-100" dirty="0" smtClean="0"/>
              <a:t/>
            </a:r>
            <a:br>
              <a:rPr lang="ru-RU" spc="-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1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965245" cy="1202485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У детей в возрасте 7- 12 лет  ЧСС в покое может варьироваться от 75 до 100 ударов в минуту.</a:t>
            </a:r>
            <a:br>
              <a:rPr lang="ru-RU" sz="3600" dirty="0" smtClean="0"/>
            </a:br>
            <a:r>
              <a:rPr lang="ru-RU" sz="3600" dirty="0" smtClean="0"/>
              <a:t>У спортсменов ЧСС в покое менее 60 ударов. Самый минимальный пульс зафиксирован у спортсмена занимающегося велосипедным спортом и </a:t>
            </a:r>
            <a:r>
              <a:rPr lang="ru-RU" sz="3600" dirty="0"/>
              <a:t>с</a:t>
            </a:r>
            <a:r>
              <a:rPr lang="ru-RU" sz="3600" dirty="0" smtClean="0"/>
              <a:t>оставил 24 удара.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6965245" cy="1202485"/>
          </a:xfrm>
        </p:spPr>
        <p:txBody>
          <a:bodyPr>
            <a:noAutofit/>
          </a:bodyPr>
          <a:lstStyle/>
          <a:p>
            <a:pPr algn="l"/>
            <a:r>
              <a:rPr lang="ru-RU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Пульс можно 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измерить: </a:t>
            </a:r>
            <a:b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приложив пальцы к запястью;</a:t>
            </a:r>
            <a:b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приложив пальцы к виску;</a:t>
            </a:r>
            <a:b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ладонь к груди в области сердца;</a:t>
            </a:r>
            <a:b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помощью монитора</a:t>
            </a:r>
            <a:b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4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Одни из наиболее точных способов измерения пульса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5283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1683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6480720" cy="5275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Работа над проектом велась в два этапа:</a:t>
            </a:r>
            <a:br>
              <a:rPr lang="ru-RU" sz="4000" dirty="0" smtClean="0"/>
            </a:br>
            <a:r>
              <a:rPr lang="ru-RU" sz="4000" dirty="0" smtClean="0"/>
              <a:t>1 этап </a:t>
            </a:r>
            <a:br>
              <a:rPr lang="ru-RU" sz="4000" dirty="0" smtClean="0"/>
            </a:br>
            <a:r>
              <a:rPr lang="ru-RU" sz="2800" dirty="0" smtClean="0"/>
              <a:t>- Выполнялись  самостоятельные измерения пульса в группе лыжников 57 школы в течение 2-х лет</a:t>
            </a:r>
            <a:br>
              <a:rPr lang="ru-RU" sz="2800" dirty="0" smtClean="0"/>
            </a:br>
            <a:r>
              <a:rPr lang="ru-RU" sz="2800" dirty="0" smtClean="0"/>
              <a:t>- Утром, после сна, не вставая с  постели в положении лёжа определялась ЧСС за 1 минуту</a:t>
            </a:r>
            <a:br>
              <a:rPr lang="ru-RU" sz="2800" dirty="0" smtClean="0"/>
            </a:br>
            <a:r>
              <a:rPr lang="ru-RU" sz="2800" dirty="0" smtClean="0"/>
              <a:t>- Данные измерения записывались в дневник самоконтроля </a:t>
            </a:r>
            <a:br>
              <a:rPr lang="ru-RU" sz="2800" dirty="0" smtClean="0"/>
            </a:br>
            <a:r>
              <a:rPr lang="ru-RU" sz="2800" dirty="0" smtClean="0"/>
              <a:t>- Регулярно чертили график</a:t>
            </a:r>
            <a:br>
              <a:rPr lang="ru-RU" sz="2800" dirty="0" smtClean="0"/>
            </a:br>
            <a:r>
              <a:rPr lang="ru-RU" sz="2800" dirty="0" smtClean="0"/>
              <a:t>-Делали выводы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591</Words>
  <Application>Microsoft Office PowerPoint</Application>
  <PresentationFormat>Экран (4:3)</PresentationFormat>
  <Paragraphs>59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Кнопка</vt:lpstr>
      <vt:lpstr>Тема Office</vt:lpstr>
      <vt:lpstr>Показатель частоты сердечных сокращений (ЧСС), как форма контроля  самочувствия школьников занимающихся физической культурой и спортом</vt:lpstr>
      <vt:lpstr>Паспорт  проектной работы.</vt:lpstr>
      <vt:lpstr>Что необходимо делать для того, чтобы занятия физическими упражнениями приносили пользу ???</vt:lpstr>
      <vt:lpstr>Необходимо следить за состоянием своего организма, контролировать своё самочувствие!!!</vt:lpstr>
      <vt:lpstr> Наиболее простым показателем самочувствия является частота сердечных сокращений (ЧСС) или пульс – количество ударов сердца за одну минуту.       </vt:lpstr>
      <vt:lpstr>У детей в возрасте 7- 12 лет  ЧСС в покое может варьироваться от 75 до 100 ударов в минуту. У спортсменов ЧСС в покое менее 60 ударов. Самый минимальный пульс зафиксирован у спортсмена занимающегося велосипедным спортом и составил 24 удара.</vt:lpstr>
      <vt:lpstr>Пульс можно измерить:  - приложив пальцы к запястью; - приложив пальцы к виску; - ладонь к груди в области сердца; - с помощью монитора </vt:lpstr>
      <vt:lpstr>Одни из наиболее точных способов измерения пульса</vt:lpstr>
      <vt:lpstr>Работа над проектом велась в два этапа: 1 этап  - Выполнялись  самостоятельные измерения пульса в группе лыжников 57 школы в течение 2-х лет - Утром, после сна, не вставая с  постели в положении лёжа определялась ЧСС за 1 минуту - Данные измерения записывались в дневник самоконтроля  - Регулярно чертили график -Делали выводы   </vt:lpstr>
      <vt:lpstr>2 этап </vt:lpstr>
      <vt:lpstr>Данные ЧСС заносились в таблицу (дневник самоконтроля), предложенную учителем</vt:lpstr>
      <vt:lpstr>Наблюдение показало ,что ЧСС влияет на оценивание своего самочувствия школьниками следующим образом: чем  меньше пульс  , тем выше средняя оценка настроения , желание активно выполнять физические упражнения , и заниматься учебной деятельностью. Отмечалось хорошее самочувствие, высоко оценивалась готовность к двигательной активности.  При повышении пульса, наблюдалась обратная связь.</vt:lpstr>
      <vt:lpstr>Дневник самоконтроля </vt:lpstr>
      <vt:lpstr>Динамика изменения ЧСС в течение года по месяцам</vt:lpstr>
      <vt:lpstr>Значение пульса в течении года по месяцам, одного из спортсменов (Кузнецовой Анастасии) представлены в виде диаграммы. Наименьший средний показатель, отображен, в феврале. Наивысший – в августе. Следует отметить , что в феврале, наблюдалось наилучшее самочувствие, а так же наивысший результат спортивной деятельности (Чемпионат области по лыжным гонкам – 1 место, Всероссийские массовые соревнования «Лыжня России - 2015» - 2 место). В летний период значение пульса наивысшее, что объяснялось повышенной физической активностью.</vt:lpstr>
      <vt:lpstr>При фиксации минимальных показателей пульса  и сохранении более трех дней, наблюдаемые заболевали. После выздоровления и во время болезни, показатели пульса возрастали.</vt:lpstr>
      <vt:lpstr>Динамика изменения ЧСС в течении недели у обучающихся 2-х классов</vt:lpstr>
      <vt:lpstr>Измерение пульса у учащихся вторых классов показало: повышение среднего показателя ЧСС в течении всей недели, минимальное значение в понедельник составило 76,3 уд/минуту, максимальное в пятницу 81,9 уд/минуту, что свидетельствует о накопление утомляемости во время учебной недели и более низкой активности в выходные дни.</vt:lpstr>
      <vt:lpstr>Выводы</vt:lpstr>
      <vt:lpstr>Практические рекомендации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проектной работы.</dc:title>
  <dc:creator>1</dc:creator>
  <cp:lastModifiedBy>1</cp:lastModifiedBy>
  <cp:revision>37</cp:revision>
  <dcterms:created xsi:type="dcterms:W3CDTF">2015-02-26T05:26:58Z</dcterms:created>
  <dcterms:modified xsi:type="dcterms:W3CDTF">2015-02-26T05:44:38Z</dcterms:modified>
</cp:coreProperties>
</file>