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9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28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1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6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2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2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4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8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3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C93D-F92D-44D7-A96D-807B88CE7674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4A01D1-B536-452C-8029-5BF491E80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3026019"/>
            <a:ext cx="3146223" cy="31939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ТРОПИНКА</a:t>
            </a:r>
          </a:p>
          <a:p>
            <a:r>
              <a:rPr lang="ru-RU" sz="2800" dirty="0" smtClean="0"/>
              <a:t>ДОРОГА</a:t>
            </a:r>
          </a:p>
          <a:p>
            <a:r>
              <a:rPr lang="ru-RU" sz="2800" dirty="0" smtClean="0"/>
              <a:t>ПУТЬ</a:t>
            </a:r>
          </a:p>
        </p:txBody>
      </p:sp>
      <p:pic>
        <p:nvPicPr>
          <p:cNvPr id="1026" name="Picture 2" descr="http://www.belarus.nemiga.info/mir/trop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2" y="418048"/>
            <a:ext cx="8269105" cy="54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Отчизна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444444"/>
                </a:solidFill>
                <a:latin typeface="Arial" panose="020B0604020202020204" pitchFamily="34" charset="0"/>
              </a:rPr>
              <a:t>ОТЧИЗНА,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</a:rPr>
              <a:t> -ы, </a:t>
            </a:r>
            <a:r>
              <a:rPr lang="ru-RU" sz="3200" i="1" dirty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</a:rPr>
              <a:t> (высок.). Отечество, родина. </a:t>
            </a:r>
            <a:r>
              <a:rPr lang="ru-RU" sz="3200" i="1" dirty="0">
                <a:solidFill>
                  <a:srgbClr val="444444"/>
                </a:solidFill>
                <a:latin typeface="Arial" panose="020B0604020202020204" pitchFamily="34" charset="0"/>
              </a:rPr>
              <a:t>Любовь к отчизне. Отчизны верные сыны.</a:t>
            </a:r>
            <a:endParaRPr lang="ru-RU" sz="3200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5254580" y="3670479"/>
            <a:ext cx="1700012" cy="1506828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65310"/>
          </a:xfrm>
        </p:spPr>
        <p:txBody>
          <a:bodyPr>
            <a:normAutofit fontScale="90000"/>
          </a:bodyPr>
          <a:lstStyle/>
          <a:p>
            <a:r>
              <a:rPr lang="ru-RU" dirty="0"/>
              <a:t>Был чудесный зимний день. Солнце </a:t>
            </a:r>
            <a:r>
              <a:rPr lang="ru-RU" dirty="0" smtClean="0"/>
              <a:t>светило ярко</a:t>
            </a:r>
            <a:r>
              <a:rPr lang="ru-RU" dirty="0"/>
              <a:t>. Снег блестел. Прозрачные, как хрусталь, сосульки сверкали, отливая всеми цветами радуги. Небо над городом сияло чистейшей голубизной. (М. Ефетов.)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2135" y="4043966"/>
            <a:ext cx="2550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Блестеть – </a:t>
            </a:r>
          </a:p>
          <a:p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Сверкать –</a:t>
            </a:r>
          </a:p>
          <a:p>
            <a:r>
              <a:rPr lang="ru-RU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Сиять –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46254" y="4031087"/>
            <a:ext cx="5679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издавать яркий, преливающийся блеск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излучать </a:t>
            </a:r>
            <a:r>
              <a:rPr lang="ru-RU" sz="2800" dirty="0">
                <a:solidFill>
                  <a:prstClr val="black"/>
                </a:solidFill>
              </a:rPr>
              <a:t>сильный, яркий, но ровный свет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издавать </a:t>
            </a:r>
            <a:r>
              <a:rPr lang="ru-RU" sz="2800" dirty="0">
                <a:solidFill>
                  <a:prstClr val="black"/>
                </a:solidFill>
              </a:rPr>
              <a:t>блеск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39991" y="4330820"/>
            <a:ext cx="1906074" cy="172576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62529" y="4330820"/>
            <a:ext cx="1661375" cy="8628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02299" y="5177307"/>
            <a:ext cx="2343955" cy="8529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un 14">
            <a:hlinkClick r:id="rId2" action="ppaction://hlinksldjump"/>
          </p:cNvPr>
          <p:cNvSpPr/>
          <p:nvPr/>
        </p:nvSpPr>
        <p:spPr>
          <a:xfrm>
            <a:off x="10122795" y="5499577"/>
            <a:ext cx="1197735" cy="1114023"/>
          </a:xfrm>
          <a:prstGeom prst="su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352" y="2133600"/>
            <a:ext cx="4099259" cy="4499020"/>
          </a:xfrm>
        </p:spPr>
        <p:txBody>
          <a:bodyPr/>
          <a:lstStyle/>
          <a:p>
            <a:r>
              <a:rPr lang="ru-RU" sz="3200" dirty="0" smtClean="0"/>
              <a:t>РОДНИК</a:t>
            </a:r>
          </a:p>
          <a:p>
            <a:r>
              <a:rPr lang="ru-RU" sz="3200" dirty="0" smtClean="0"/>
              <a:t>КЛЮЧ</a:t>
            </a:r>
          </a:p>
          <a:p>
            <a:r>
              <a:rPr lang="ru-RU" sz="3200" dirty="0" smtClean="0"/>
              <a:t>ИСТОЧНИК</a:t>
            </a:r>
          </a:p>
          <a:p>
            <a:endParaRPr lang="ru-RU" dirty="0"/>
          </a:p>
        </p:txBody>
      </p:sp>
      <p:pic>
        <p:nvPicPr>
          <p:cNvPr id="2052" name="Picture 4" descr="http://rodnik-crimea.ru/R_kaman/Harav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5" y="515265"/>
            <a:ext cx="4274757" cy="64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Какие слова называются синонимами?</a:t>
            </a:r>
          </a:p>
          <a:p>
            <a:r>
              <a:rPr lang="ru-RU" sz="3600" dirty="0" smtClean="0"/>
              <a:t>Какими частями речи могут быть синонимы?</a:t>
            </a:r>
          </a:p>
          <a:p>
            <a:r>
              <a:rPr lang="ru-RU" sz="3600" dirty="0"/>
              <a:t>Чем могут различаться синонимы?</a:t>
            </a:r>
          </a:p>
          <a:p>
            <a:r>
              <a:rPr lang="ru-RU" sz="3600" dirty="0" smtClean="0"/>
              <a:t>Для чего нужны синонимы в речи?</a:t>
            </a:r>
          </a:p>
        </p:txBody>
      </p:sp>
    </p:spTree>
    <p:extLst>
      <p:ext uri="{BB962C8B-B14F-4D97-AF65-F5344CB8AC3E}">
        <p14:creationId xmlns:p14="http://schemas.microsoft.com/office/powerpoint/2010/main" val="23728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ru-RU" sz="4800" dirty="0" smtClean="0"/>
              <a:t>1. Какие </a:t>
            </a:r>
            <a:r>
              <a:rPr lang="ru-RU" sz="4800" dirty="0"/>
              <a:t>слова называются синонимами?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74513"/>
            <a:ext cx="8915400" cy="377762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Близкие по значению</a:t>
            </a:r>
          </a:p>
          <a:p>
            <a:r>
              <a:rPr lang="ru-RU" sz="4800" dirty="0" smtClean="0"/>
              <a:t>Разные по написанию и звучанию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708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367" y="379412"/>
            <a:ext cx="8911687" cy="128089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Clr>
                <a:srgbClr val="353535"/>
              </a:buClr>
            </a:pPr>
            <a:r>
              <a:rPr lang="ru-RU" sz="4800" dirty="0"/>
              <a:t>2. </a:t>
            </a:r>
            <a:r>
              <a:rPr lang="ru-RU" sz="4800" dirty="0"/>
              <a:t>Какими частями речи могут быть синонимы?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61" y="1896873"/>
            <a:ext cx="5807814" cy="44487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Имя существительное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Имя </a:t>
            </a:r>
            <a:r>
              <a:rPr lang="ru-RU" sz="3200" dirty="0" smtClean="0"/>
              <a:t>прилагательное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Глагол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Наречие (Как?)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Числительное (сколько?)</a:t>
            </a:r>
            <a:endParaRPr lang="ru-RU" sz="3200" dirty="0"/>
          </a:p>
        </p:txBody>
      </p:sp>
      <p:pic>
        <p:nvPicPr>
          <p:cNvPr id="3074" name="Picture 2" descr="http://novostivmire.com/wp-content/uploads/2015/10/%D1%80%D0%B5%D0%B1%D0%B5%D0%BD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1896873"/>
            <a:ext cx="5472493" cy="47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Чем </a:t>
            </a:r>
            <a:r>
              <a:rPr lang="ru-RU" dirty="0"/>
              <a:t>могут различаться синонимы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 степени возрастания признака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 месту и ситуации употребления в речи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30927"/>
            <a:ext cx="8911687" cy="1280890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Для чего нужны синонимы в речи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908" y="1579808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Цель синонимов – это повышение выразительности речи, избавление речи от однообразия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Подбор синонимов – один из способов толкования лексического значения слова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Синонимы позволяют выразить мысль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наиболее точно.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 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n 3">
            <a:hlinkClick r:id="rId2" action="ppaction://hlinksldjump"/>
          </p:cNvPr>
          <p:cNvSpPr/>
          <p:nvPr/>
        </p:nvSpPr>
        <p:spPr>
          <a:xfrm>
            <a:off x="1777843" y="1579808"/>
            <a:ext cx="631065" cy="54091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843" y="3208426"/>
            <a:ext cx="737680" cy="65232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532" y="4705101"/>
            <a:ext cx="737680" cy="652329"/>
          </a:xfrm>
          <a:prstGeom prst="rect">
            <a:avLst/>
          </a:prstGeom>
        </p:spPr>
      </p:pic>
      <p:sp>
        <p:nvSpPr>
          <p:cNvPr id="7" name="Smiley Face 6">
            <a:hlinkClick r:id="rId7" action="ppaction://hlinksldjump"/>
          </p:cNvPr>
          <p:cNvSpPr/>
          <p:nvPr/>
        </p:nvSpPr>
        <p:spPr>
          <a:xfrm>
            <a:off x="9852338" y="5537915"/>
            <a:ext cx="1300766" cy="117197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28" y="224865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Дрожит изумрудная капля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зелёной ладошке ольхи. (Г. Граубин.)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783" y="2455572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hdoboi.net/uploads/hd/107427_tselyiy_mir_v_kaple_vody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8" y="1505755"/>
            <a:ext cx="8474300" cy="52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393</TotalTime>
  <Words>192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Синонимы</vt:lpstr>
      <vt:lpstr>ЗАДАЧИ</vt:lpstr>
      <vt:lpstr>1. Какие слова называются синонимами?</vt:lpstr>
      <vt:lpstr>2. Какими частями речи могут быть синонимы?  </vt:lpstr>
      <vt:lpstr>3. Чем могут различаться синонимы?</vt:lpstr>
      <vt:lpstr>4. Для чего нужны синонимы в речи?</vt:lpstr>
      <vt:lpstr>Дрожит изумрудная капля В зелёной ладошке ольхи. (Г. Граубин.)  </vt:lpstr>
      <vt:lpstr>Отчизна</vt:lpstr>
      <vt:lpstr>Был чудесный зимний день. Солнце светило ярко. Снег блестел. Прозрачные, как хрусталь, сосульки сверкали, отливая всеми цветами радуги. Небо над городом сияло чистейшей голубизной. (М. Ефетов.)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Синонимы</dc:title>
  <dc:creator>alekcey</dc:creator>
  <cp:lastModifiedBy>alekcey</cp:lastModifiedBy>
  <cp:revision>20</cp:revision>
  <dcterms:created xsi:type="dcterms:W3CDTF">2015-10-24T12:38:32Z</dcterms:created>
  <dcterms:modified xsi:type="dcterms:W3CDTF">2015-10-24T19:19:35Z</dcterms:modified>
</cp:coreProperties>
</file>