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5"/>
  </p:notesMasterIdLst>
  <p:sldIdLst>
    <p:sldId id="310" r:id="rId2"/>
    <p:sldId id="259" r:id="rId3"/>
    <p:sldId id="265" r:id="rId4"/>
    <p:sldId id="266" r:id="rId5"/>
    <p:sldId id="267" r:id="rId6"/>
    <p:sldId id="295" r:id="rId7"/>
    <p:sldId id="293" r:id="rId8"/>
    <p:sldId id="294" r:id="rId9"/>
    <p:sldId id="303" r:id="rId10"/>
    <p:sldId id="297" r:id="rId11"/>
    <p:sldId id="298" r:id="rId12"/>
    <p:sldId id="284" r:id="rId13"/>
    <p:sldId id="308"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2700" autoAdjust="0"/>
  </p:normalViewPr>
  <p:slideViewPr>
    <p:cSldViewPr>
      <p:cViewPr>
        <p:scale>
          <a:sx n="70" d="100"/>
          <a:sy n="70" d="100"/>
        </p:scale>
        <p:origin x="-1386"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69400CA-D280-46E0-8B4C-2DAF2CD1C93B}" type="datetimeFigureOut">
              <a:rPr lang="ru-RU"/>
              <a:pPr>
                <a:defRPr/>
              </a:pPr>
              <a:t>16.11.2015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98C1A17-B1DB-4244-8209-CAA48197F335}" type="slidenum">
              <a:rPr lang="ru-RU"/>
              <a:pPr>
                <a:defRPr/>
              </a:pPr>
              <a:t>‹#›</a:t>
            </a:fld>
            <a:endParaRPr lang="ru-RU"/>
          </a:p>
        </p:txBody>
      </p:sp>
    </p:spTree>
    <p:extLst>
      <p:ext uri="{BB962C8B-B14F-4D97-AF65-F5344CB8AC3E}">
        <p14:creationId xmlns:p14="http://schemas.microsoft.com/office/powerpoint/2010/main" val="32815600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798C1A17-B1DB-4244-8209-CAA48197F335}" type="slidenum">
              <a:rPr lang="ru-RU" smtClean="0"/>
              <a:pPr>
                <a:defRPr/>
              </a:pPr>
              <a:t>5</a:t>
            </a:fld>
            <a:endParaRPr lang="ru-RU"/>
          </a:p>
        </p:txBody>
      </p:sp>
    </p:spTree>
    <p:extLst>
      <p:ext uri="{BB962C8B-B14F-4D97-AF65-F5344CB8AC3E}">
        <p14:creationId xmlns:p14="http://schemas.microsoft.com/office/powerpoint/2010/main" val="991261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Образ слайда 1"/>
          <p:cNvSpPr>
            <a:spLocks noGrp="1" noRot="1" noChangeAspect="1"/>
          </p:cNvSpPr>
          <p:nvPr>
            <p:ph type="sldImg"/>
          </p:nvPr>
        </p:nvSpPr>
        <p:spPr bwMode="auto">
          <a:noFill/>
          <a:ln>
            <a:solidFill>
              <a:srgbClr val="000000"/>
            </a:solidFill>
            <a:miter lim="800000"/>
            <a:headEnd/>
            <a:tailEnd/>
          </a:ln>
        </p:spPr>
      </p:sp>
      <p:sp>
        <p:nvSpPr>
          <p:cNvPr id="5120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198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EC69DD-AD31-48F9-908C-FC0317A1CC45}" type="slidenum">
              <a:rPr lang="ru-RU"/>
              <a:pPr fontAlgn="base">
                <a:spcBef>
                  <a:spcPct val="0"/>
                </a:spcBef>
                <a:spcAft>
                  <a:spcPct val="0"/>
                </a:spcAft>
                <a:defRPr/>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A62A3EC3-FC59-49DE-813E-82E1EF405B00}" type="datetimeFigureOut">
              <a:rPr lang="ru-RU" smtClean="0"/>
              <a:pPr>
                <a:defRPr/>
              </a:pPr>
              <a:t>16.11.2015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C995412-157F-4DA6-885D-D30B9FCD0CB9}" type="slidenum">
              <a:rPr lang="ru-RU" smtClean="0"/>
              <a:pPr>
                <a:defRPr/>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05DB3C58-4B2E-43E4-9D7F-7A01B1BCE6F3}" type="datetimeFigureOut">
              <a:rPr lang="ru-RU" smtClean="0"/>
              <a:pPr>
                <a:defRPr/>
              </a:pPr>
              <a:t>16.11.2015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96F73F09-B4E6-479C-B646-528C4E27089C}" type="slidenum">
              <a:rPr lang="ru-RU" smtClean="0"/>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2D31EE59-EE25-4E7E-BA69-28F547D24847}" type="datetimeFigureOut">
              <a:rPr lang="ru-RU" smtClean="0"/>
              <a:pPr>
                <a:defRPr/>
              </a:pPr>
              <a:t>16.11.2015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0F2CB729-1E85-4DEE-A4E0-98275B81EBCD}" type="slidenum">
              <a:rPr lang="ru-RU" smtClean="0"/>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284C5DAB-D6D6-4FA8-9E3F-50BA38B8D008}" type="datetimeFigureOut">
              <a:rPr lang="ru-RU" smtClean="0"/>
              <a:pPr>
                <a:defRPr/>
              </a:pPr>
              <a:t>16.11.2015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1C6E99C-6643-4789-A240-7132255F48E1}" type="slidenum">
              <a:rPr lang="ru-RU" smtClean="0"/>
              <a:pPr>
                <a:defRPr/>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48ED6F6D-115B-4117-98ED-69F875FCE1DF}" type="datetimeFigureOut">
              <a:rPr lang="ru-RU" smtClean="0"/>
              <a:pPr>
                <a:defRPr/>
              </a:pPr>
              <a:t>16.11.2015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05FF0DB3-F95F-4583-9A39-9466051FE86E}" type="slidenum">
              <a:rPr lang="ru-RU" smtClean="0"/>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6F233DAB-7C51-412F-9283-C2B265329B23}" type="datetimeFigureOut">
              <a:rPr lang="ru-RU" smtClean="0"/>
              <a:pPr>
                <a:defRPr/>
              </a:pPr>
              <a:t>16.11.2015</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D1A52C90-478E-494E-A3B6-F21A3AA781FB}" type="slidenum">
              <a:rPr lang="ru-RU" smtClean="0"/>
              <a:pPr>
                <a:defRPr/>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F81D1D7C-F60A-4448-82ED-B160D8B7C9F8}" type="datetimeFigureOut">
              <a:rPr lang="ru-RU" smtClean="0"/>
              <a:pPr>
                <a:defRPr/>
              </a:pPr>
              <a:t>16.11.2015</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7B902137-EA2D-48E4-9382-605E554853A6}" type="slidenum">
              <a:rPr lang="ru-RU" smtClean="0"/>
              <a:pPr>
                <a:defRPr/>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C2FEDF11-961D-4F94-A1B7-F2CA0AAC23CF}" type="datetimeFigureOut">
              <a:rPr lang="ru-RU" smtClean="0"/>
              <a:pPr>
                <a:defRPr/>
              </a:pPr>
              <a:t>16.11.2015</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1539D999-8F66-476E-BDD7-AE1ACD1F862F}" type="slidenum">
              <a:rPr lang="ru-RU" smtClean="0"/>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86A68A4-016F-4E57-9E5D-2294D0C0E63C}" type="datetimeFigureOut">
              <a:rPr lang="ru-RU" smtClean="0"/>
              <a:pPr>
                <a:defRPr/>
              </a:pPr>
              <a:t>16.11.2015</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0BC30554-05C3-4009-99C4-5E2D338BD7E0}" type="slidenum">
              <a:rPr lang="ru-RU" smtClean="0"/>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F72D97CD-A327-4F06-8C6C-799E5119F9A4}" type="datetimeFigureOut">
              <a:rPr lang="ru-RU" smtClean="0"/>
              <a:pPr>
                <a:defRPr/>
              </a:pPr>
              <a:t>16.11.2015</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99EE3473-72E0-43C6-ADA0-81DC8D407722}" type="slidenum">
              <a:rPr lang="ru-RU" smtClean="0"/>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3FAE7E9E-4C62-4FAE-B289-2CDBD54F0CB8}" type="datetimeFigureOut">
              <a:rPr lang="ru-RU" smtClean="0"/>
              <a:pPr>
                <a:defRPr/>
              </a:pPr>
              <a:t>16.11.2015</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AEE1865C-F017-44A7-ABC1-919609CB2996}" type="slidenum">
              <a:rPr lang="ru-RU" smtClean="0"/>
              <a:pPr>
                <a:defRPr/>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669CDEEC-69F7-4845-B397-FB33752B2DEB}" type="datetimeFigureOut">
              <a:rPr lang="ru-RU" smtClean="0"/>
              <a:pPr>
                <a:defRPr/>
              </a:pPr>
              <a:t>16.11.2015</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1299107D-44F8-44E5-A78B-BE405871B885}"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pic>
        <p:nvPicPr>
          <p:cNvPr id="1028" name="Picture 4"/>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25226" y="20830"/>
            <a:ext cx="4499972" cy="3264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847489" y="0"/>
            <a:ext cx="3972983" cy="3284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Айгуль Фатиховна\Desktop\радмила\DSC0228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9097" y="3212976"/>
            <a:ext cx="4041375" cy="340717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Айгуль Фатиховна\Desktop\радмила\DSC0227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3284984"/>
            <a:ext cx="4536504" cy="33351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5226" y="188640"/>
            <a:ext cx="5605413" cy="1200329"/>
          </a:xfrm>
          <a:prstGeom prst="rect">
            <a:avLst/>
          </a:prstGeom>
          <a:noFill/>
        </p:spPr>
        <p:txBody>
          <a:bodyPr wrap="square" rtlCol="0">
            <a:spAutoFit/>
          </a:bodyPr>
          <a:lstStyle/>
          <a:p>
            <a:r>
              <a:rPr lang="ru-RU" sz="2400" b="1" dirty="0" err="1">
                <a:solidFill>
                  <a:srgbClr val="FF0000"/>
                </a:solidFill>
                <a:latin typeface="Times New Roman" panose="02020603050405020304" pitchFamily="18" charset="0"/>
                <a:cs typeface="Times New Roman" panose="02020603050405020304" pitchFamily="18" charset="0"/>
              </a:rPr>
              <a:t>Халиуллина</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Радмила</a:t>
            </a:r>
            <a:r>
              <a:rPr lang="ru-RU" sz="2400" b="1" dirty="0">
                <a:solidFill>
                  <a:srgbClr val="FF0000"/>
                </a:solidFill>
                <a:latin typeface="Times New Roman" panose="02020603050405020304" pitchFamily="18" charset="0"/>
                <a:cs typeface="Times New Roman" panose="02020603050405020304" pitchFamily="18" charset="0"/>
              </a:rPr>
              <a:t/>
            </a:r>
            <a:br>
              <a:rPr lang="ru-RU" sz="2400" b="1" dirty="0">
                <a:solidFill>
                  <a:srgbClr val="FF0000"/>
                </a:solidFill>
                <a:latin typeface="Times New Roman" panose="02020603050405020304" pitchFamily="18" charset="0"/>
                <a:cs typeface="Times New Roman" panose="02020603050405020304" pitchFamily="18" charset="0"/>
              </a:rPr>
            </a:br>
            <a:r>
              <a:rPr lang="ru-RU" sz="2400" b="1" dirty="0" smtClean="0">
                <a:solidFill>
                  <a:srgbClr val="FF0000"/>
                </a:solidFill>
                <a:latin typeface="Times New Roman" panose="02020603050405020304" pitchFamily="18" charset="0"/>
                <a:cs typeface="Times New Roman" panose="02020603050405020304" pitchFamily="18" charset="0"/>
              </a:rPr>
              <a:t>МБОУ </a:t>
            </a:r>
            <a:r>
              <a:rPr lang="ru-RU" sz="2400" b="1" dirty="0">
                <a:solidFill>
                  <a:srgbClr val="FF0000"/>
                </a:solidFill>
                <a:latin typeface="Times New Roman" panose="02020603050405020304" pitchFamily="18" charset="0"/>
                <a:cs typeface="Times New Roman" panose="02020603050405020304" pitchFamily="18" charset="0"/>
              </a:rPr>
              <a:t>Башкирский лицей №48</a:t>
            </a:r>
            <a:br>
              <a:rPr lang="ru-RU" sz="2400" b="1" dirty="0">
                <a:solidFill>
                  <a:srgbClr val="FF0000"/>
                </a:solidFill>
                <a:latin typeface="Times New Roman" panose="02020603050405020304" pitchFamily="18" charset="0"/>
                <a:cs typeface="Times New Roman" panose="02020603050405020304" pitchFamily="18" charset="0"/>
              </a:rPr>
            </a:br>
            <a:r>
              <a:rPr lang="ru-RU" sz="2400" b="1" dirty="0">
                <a:solidFill>
                  <a:srgbClr val="FF0000"/>
                </a:solidFill>
                <a:latin typeface="Times New Roman" panose="02020603050405020304" pitchFamily="18" charset="0"/>
                <a:cs typeface="Times New Roman" panose="02020603050405020304" pitchFamily="18" charset="0"/>
              </a:rPr>
              <a:t>2 б класс</a:t>
            </a:r>
            <a:endParaRPr lang="ru-RU" sz="2400" dirty="0">
              <a:solidFill>
                <a:srgbClr val="FF0000"/>
              </a:solidFill>
            </a:endParaRPr>
          </a:p>
        </p:txBody>
      </p:sp>
    </p:spTree>
    <p:extLst>
      <p:ext uri="{BB962C8B-B14F-4D97-AF65-F5344CB8AC3E}">
        <p14:creationId xmlns:p14="http://schemas.microsoft.com/office/powerpoint/2010/main" val="1847898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a:xfrm>
            <a:off x="1793289" y="620688"/>
            <a:ext cx="6512511" cy="936104"/>
          </a:xfrm>
        </p:spPr>
        <p:txBody>
          <a:bodyPr/>
          <a:lstStyle/>
          <a:p>
            <a:pPr marL="0" indent="0">
              <a:buNone/>
            </a:pPr>
            <a:r>
              <a:rPr lang="ru-RU" sz="2800" dirty="0" smtClean="0">
                <a:solidFill>
                  <a:srgbClr val="0099CC"/>
                </a:solidFill>
              </a:rPr>
              <a:t>«Незамерзающая соль»</a:t>
            </a:r>
          </a:p>
        </p:txBody>
      </p:sp>
      <p:sp>
        <p:nvSpPr>
          <p:cNvPr id="37890" name="Rectangle 3"/>
          <p:cNvSpPr>
            <a:spLocks noGrp="1"/>
          </p:cNvSpPr>
          <p:nvPr>
            <p:ph sz="quarter" idx="13"/>
          </p:nvPr>
        </p:nvSpPr>
        <p:spPr>
          <a:xfrm>
            <a:off x="899592" y="1556792"/>
            <a:ext cx="7560840" cy="4410824"/>
          </a:xfrm>
        </p:spPr>
        <p:txBody>
          <a:bodyPr>
            <a:normAutofit/>
          </a:bodyPr>
          <a:lstStyle/>
          <a:p>
            <a:pPr marL="45720" indent="0" algn="just">
              <a:lnSpc>
                <a:spcPct val="90000"/>
              </a:lnSpc>
              <a:buNone/>
            </a:pPr>
            <a:r>
              <a:rPr lang="ru-RU" sz="2400" dirty="0" smtClean="0">
                <a:latin typeface="Times New Roman" panose="02020603050405020304" pitchFamily="18" charset="0"/>
                <a:cs typeface="Times New Roman" panose="02020603050405020304" pitchFamily="18" charset="0"/>
              </a:rPr>
              <a:t>	Зимой на дорогах и тропинках образуется лёд, бывает гололедица. Чтобы люди не падали и не происходили аварии, лёд посыпают солью. </a:t>
            </a:r>
          </a:p>
          <a:p>
            <a:pPr marL="45720" indent="0" algn="just">
              <a:lnSpc>
                <a:spcPct val="90000"/>
              </a:lnSpc>
              <a:buNone/>
            </a:pPr>
            <a:endParaRPr lang="ru-RU" sz="2400" dirty="0" smtClean="0">
              <a:latin typeface="Times New Roman" panose="02020603050405020304" pitchFamily="18" charset="0"/>
              <a:cs typeface="Times New Roman" panose="02020603050405020304" pitchFamily="18" charset="0"/>
            </a:endParaRPr>
          </a:p>
        </p:txBody>
      </p:sp>
      <p:pic>
        <p:nvPicPr>
          <p:cNvPr id="1026" name="Picture 2" descr="C:\Users\Айгуль Фатиховна\Desktop\foto_big_809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780928"/>
            <a:ext cx="8856984" cy="39604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a:xfrm>
            <a:off x="1793289" y="404664"/>
            <a:ext cx="6512511" cy="864096"/>
          </a:xfrm>
        </p:spPr>
        <p:txBody>
          <a:bodyPr/>
          <a:lstStyle/>
          <a:p>
            <a:pPr marL="0" indent="0">
              <a:buNone/>
            </a:pPr>
            <a:r>
              <a:rPr lang="ru-RU" sz="2800" dirty="0" smtClean="0">
                <a:solidFill>
                  <a:srgbClr val="0099CC"/>
                </a:solidFill>
              </a:rPr>
              <a:t>«Соль - чистящее средство»</a:t>
            </a:r>
          </a:p>
        </p:txBody>
      </p:sp>
      <p:sp>
        <p:nvSpPr>
          <p:cNvPr id="38914" name="Rectangle 3"/>
          <p:cNvSpPr>
            <a:spLocks noGrp="1"/>
          </p:cNvSpPr>
          <p:nvPr>
            <p:ph sz="quarter" idx="13"/>
          </p:nvPr>
        </p:nvSpPr>
        <p:spPr>
          <a:xfrm>
            <a:off x="971600" y="1196752"/>
            <a:ext cx="7632848" cy="4176464"/>
          </a:xfrm>
        </p:spPr>
        <p:txBody>
          <a:bodyPr>
            <a:normAutofit/>
          </a:bodyPr>
          <a:lstStyle/>
          <a:p>
            <a:pPr algn="just">
              <a:buNone/>
            </a:pPr>
            <a:r>
              <a:rPr lang="ru-RU" sz="2800" dirty="0" smtClean="0">
                <a:latin typeface="Times New Roman" panose="02020603050405020304" pitchFamily="18" charset="0"/>
                <a:cs typeface="Times New Roman" panose="02020603050405020304" pitchFamily="18" charset="0"/>
              </a:rPr>
              <a:t>    Мы взяли грязный бокал, насыпали на губку немного соли и помыли бокал. Он стал чистым, даже блестел на свету.</a:t>
            </a:r>
          </a:p>
          <a:p>
            <a:pPr algn="just">
              <a:buNone/>
            </a:pPr>
            <a:r>
              <a:rPr lang="ru-RU" sz="2800" b="1" dirty="0" smtClean="0">
                <a:latin typeface="Times New Roman" panose="02020603050405020304" pitchFamily="18" charset="0"/>
                <a:cs typeface="Times New Roman" panose="02020603050405020304" pitchFamily="18" charset="0"/>
              </a:rPr>
              <a:t>       Вывод:  </a:t>
            </a:r>
            <a:r>
              <a:rPr lang="ru-RU" sz="2800" dirty="0" smtClean="0">
                <a:latin typeface="Times New Roman" panose="02020603050405020304" pitchFamily="18" charset="0"/>
                <a:cs typeface="Times New Roman" panose="02020603050405020304" pitchFamily="18" charset="0"/>
              </a:rPr>
              <a:t>С помощью соли можно мыть посуду. </a:t>
            </a:r>
          </a:p>
        </p:txBody>
      </p:sp>
      <p:pic>
        <p:nvPicPr>
          <p:cNvPr id="4" name="Рисунок 3" descr="C:\Users\Айгуль Фатиховна\Desktop\2 класс фото\SAM_653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3140968"/>
            <a:ext cx="5328592" cy="32403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1052736"/>
            <a:ext cx="8208912" cy="5805264"/>
          </a:xfrm>
        </p:spPr>
        <p:txBody>
          <a:bodyPr rtlCol="0">
            <a:noAutofit/>
          </a:bodyPr>
          <a:lstStyle/>
          <a:p>
            <a:pPr algn="just" eaLnBrk="1" fontAlgn="auto" hangingPunct="1">
              <a:spcAft>
                <a:spcPts val="0"/>
              </a:spcAft>
              <a:buFont typeface="Arial" pitchFamily="34" charset="0"/>
              <a:buNone/>
              <a:defRPr/>
            </a:pPr>
            <a:r>
              <a:rPr lang="ru-RU" sz="2800" dirty="0" smtClean="0">
                <a:solidFill>
                  <a:schemeClr val="tx2">
                    <a:lumMod val="50000"/>
                  </a:schemeClr>
                </a:solidFill>
                <a:latin typeface="Times New Roman" panose="02020603050405020304" pitchFamily="18" charset="0"/>
                <a:cs typeface="Times New Roman" panose="02020603050405020304" pitchFamily="18" charset="0"/>
              </a:rPr>
              <a:t>   В </a:t>
            </a:r>
            <a:r>
              <a:rPr lang="ru-RU" sz="2800" dirty="0">
                <a:solidFill>
                  <a:schemeClr val="tx2">
                    <a:lumMod val="50000"/>
                  </a:schemeClr>
                </a:solidFill>
                <a:latin typeface="Times New Roman" panose="02020603050405020304" pitchFamily="18" charset="0"/>
                <a:cs typeface="Times New Roman" panose="02020603050405020304" pitchFamily="18" charset="0"/>
              </a:rPr>
              <a:t>ходе исследовательской работы </a:t>
            </a:r>
            <a:r>
              <a:rPr lang="ru-RU" sz="2800" dirty="0" smtClean="0">
                <a:solidFill>
                  <a:schemeClr val="tx2">
                    <a:lumMod val="50000"/>
                  </a:schemeClr>
                </a:solidFill>
                <a:latin typeface="Times New Roman" panose="02020603050405020304" pitchFamily="18" charset="0"/>
                <a:cs typeface="Times New Roman" panose="02020603050405020304" pitchFamily="18" charset="0"/>
              </a:rPr>
              <a:t>я выяснила, что такое поваренная соль и каким образом она попадает на наш стол. Узнала много нового об особенностях соли, ее свойствах </a:t>
            </a:r>
            <a:r>
              <a:rPr lang="ru-RU" sz="2800" dirty="0">
                <a:solidFill>
                  <a:schemeClr val="tx2">
                    <a:lumMod val="50000"/>
                  </a:schemeClr>
                </a:solidFill>
                <a:latin typeface="Times New Roman" panose="02020603050405020304" pitchFamily="18" charset="0"/>
                <a:cs typeface="Times New Roman" panose="02020603050405020304" pitchFamily="18" charset="0"/>
              </a:rPr>
              <a:t>и </a:t>
            </a:r>
            <a:r>
              <a:rPr lang="ru-RU" sz="2800" dirty="0" smtClean="0">
                <a:solidFill>
                  <a:schemeClr val="tx2">
                    <a:lumMod val="50000"/>
                  </a:schemeClr>
                </a:solidFill>
                <a:latin typeface="Times New Roman" panose="02020603050405020304" pitchFamily="18" charset="0"/>
                <a:cs typeface="Times New Roman" panose="02020603050405020304" pitchFamily="18" charset="0"/>
              </a:rPr>
              <a:t>качествах. Провели много интересных опытов с солью, познакомились с разными способами выращивания кристаллов. Из маленького ребенка превратилась в маленькую  исследовательницу. А также убедилась, что самые простые  и знакомые вещи могут быть необычными!</a:t>
            </a:r>
            <a:endParaRPr lang="ru-RU" sz="2800" dirty="0">
              <a:solidFill>
                <a:schemeClr val="tx2">
                  <a:lumMod val="50000"/>
                </a:schemeClr>
              </a:solidFill>
              <a:latin typeface="Times New Roman" panose="02020603050405020304" pitchFamily="18" charset="0"/>
              <a:cs typeface="Times New Roman" panose="02020603050405020304" pitchFamily="18" charset="0"/>
            </a:endParaRPr>
          </a:p>
          <a:p>
            <a:pPr algn="just" eaLnBrk="1" fontAlgn="auto" hangingPunct="1">
              <a:spcAft>
                <a:spcPts val="0"/>
              </a:spcAft>
              <a:buFont typeface="Arial" pitchFamily="34" charset="0"/>
              <a:buNone/>
              <a:defRPr/>
            </a:pPr>
            <a:r>
              <a:rPr lang="ru-RU" sz="2400" b="1" dirty="0">
                <a:solidFill>
                  <a:schemeClr val="tx2">
                    <a:lumMod val="50000"/>
                  </a:schemeClr>
                </a:solidFill>
              </a:rPr>
              <a:t> </a:t>
            </a:r>
            <a:endParaRPr lang="ru-RU" sz="2400" dirty="0">
              <a:solidFill>
                <a:schemeClr val="tx2">
                  <a:lumMod val="50000"/>
                </a:schemeClr>
              </a:solidFill>
            </a:endParaRPr>
          </a:p>
          <a:p>
            <a:pPr algn="just" eaLnBrk="1" fontAlgn="auto" hangingPunct="1">
              <a:spcAft>
                <a:spcPts val="0"/>
              </a:spcAft>
              <a:buFont typeface="Arial" pitchFamily="34" charset="0"/>
              <a:buNone/>
              <a:defRPr/>
            </a:pPr>
            <a:r>
              <a:rPr lang="ru-RU" sz="2400" b="1" dirty="0"/>
              <a:t> </a:t>
            </a:r>
            <a:r>
              <a:rPr lang="ru-RU" sz="2400" b="1" dirty="0" smtClean="0"/>
              <a:t> </a:t>
            </a:r>
            <a:endParaRPr lang="ru-RU" sz="2400" dirty="0"/>
          </a:p>
        </p:txBody>
      </p:sp>
      <p:sp>
        <p:nvSpPr>
          <p:cNvPr id="50177" name="Заголовок 1"/>
          <p:cNvSpPr>
            <a:spLocks noGrp="1"/>
          </p:cNvSpPr>
          <p:nvPr>
            <p:ph type="ctrTitle"/>
          </p:nvPr>
        </p:nvSpPr>
        <p:spPr>
          <a:xfrm>
            <a:off x="2357422" y="0"/>
            <a:ext cx="4500594" cy="642941"/>
          </a:xfrm>
        </p:spPr>
        <p:txBody>
          <a:bodyPr/>
          <a:lstStyle/>
          <a:p>
            <a:pPr marL="182880" indent="0" eaLnBrk="1" hangingPunct="1">
              <a:buNone/>
            </a:pPr>
            <a:r>
              <a:rPr lang="ru-RU" b="1" dirty="0" smtClean="0">
                <a:solidFill>
                  <a:srgbClr val="00B0F0"/>
                </a:solidFill>
              </a:rPr>
              <a:t>Выводы</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4799456"/>
          </a:xfrm>
        </p:spPr>
        <p:txBody>
          <a:bodyPr/>
          <a:lstStyle/>
          <a:p>
            <a:pPr marL="0" indent="0">
              <a:buNone/>
            </a:pPr>
            <a:r>
              <a:rPr lang="ru-RU" sz="2800" dirty="0" smtClean="0">
                <a:solidFill>
                  <a:srgbClr val="00B0F0"/>
                </a:solidFill>
              </a:rPr>
              <a:t/>
            </a:r>
            <a:br>
              <a:rPr lang="ru-RU" sz="2800" dirty="0" smtClean="0">
                <a:solidFill>
                  <a:srgbClr val="00B0F0"/>
                </a:solidFill>
              </a:rPr>
            </a:br>
            <a:r>
              <a:rPr lang="ru-RU" sz="6000" dirty="0" smtClean="0">
                <a:solidFill>
                  <a:srgbClr val="00B0F0"/>
                </a:solidFill>
                <a:latin typeface="Times New Roman" panose="02020603050405020304" pitchFamily="18" charset="0"/>
                <a:cs typeface="Times New Roman" panose="02020603050405020304" pitchFamily="18" charset="0"/>
              </a:rPr>
              <a:t>Спасибо за внимание</a:t>
            </a:r>
            <a:endParaRPr lang="ru-RU" sz="6000" dirty="0">
              <a:solidFill>
                <a:srgbClr val="00B0F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p:txBody>
          <a:bodyPr/>
          <a:lstStyle/>
          <a:p>
            <a:endParaRPr lang="ru-RU"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p:txBody>
          <a:bodyPr/>
          <a:lstStyle/>
          <a:p>
            <a:pPr eaLnBrk="1" hangingPunct="1"/>
            <a:endParaRPr lang="ru-RU" dirty="0" smtClean="0">
              <a:solidFill>
                <a:srgbClr val="00B0F0"/>
              </a:solidFill>
            </a:endParaRPr>
          </a:p>
        </p:txBody>
      </p:sp>
      <p:sp>
        <p:nvSpPr>
          <p:cNvPr id="16386" name="Содержимое 2"/>
          <p:cNvSpPr>
            <a:spLocks noGrp="1"/>
          </p:cNvSpPr>
          <p:nvPr>
            <p:ph sz="quarter" idx="13"/>
          </p:nvPr>
        </p:nvSpPr>
        <p:spPr>
          <a:xfrm>
            <a:off x="107504" y="2492896"/>
            <a:ext cx="4038600" cy="2357437"/>
          </a:xfrm>
        </p:spPr>
        <p:txBody>
          <a:bodyPr/>
          <a:lstStyle/>
          <a:p>
            <a:pPr algn="ctr" eaLnBrk="1" hangingPunct="1">
              <a:buFont typeface="Arial" charset="0"/>
              <a:buNone/>
            </a:pPr>
            <a:endParaRPr lang="ru-RU" b="1" dirty="0" smtClean="0"/>
          </a:p>
          <a:p>
            <a:pPr eaLnBrk="1" hangingPunct="1">
              <a:buFont typeface="Arial" charset="0"/>
              <a:buNone/>
            </a:pPr>
            <a:endParaRPr lang="ru-RU" dirty="0" smtClean="0"/>
          </a:p>
        </p:txBody>
      </p:sp>
      <p:sp>
        <p:nvSpPr>
          <p:cNvPr id="2" name="Объект 1"/>
          <p:cNvSpPr>
            <a:spLocks noGrp="1"/>
          </p:cNvSpPr>
          <p:nvPr>
            <p:ph sz="quarter" idx="14"/>
          </p:nvPr>
        </p:nvSpPr>
        <p:spPr>
          <a:xfrm>
            <a:off x="323528" y="260648"/>
            <a:ext cx="8363272" cy="5865515"/>
          </a:xfrm>
        </p:spPr>
        <p:txBody>
          <a:bodyPr>
            <a:normAutofit lnSpcReduction="10000"/>
          </a:bodyPr>
          <a:lstStyle/>
          <a:p>
            <a:pPr marL="0" indent="0" algn="just">
              <a:buNone/>
            </a:pPr>
            <a:r>
              <a:rPr lang="ru-RU" sz="3600" b="1" dirty="0" smtClean="0">
                <a:latin typeface="Times New Roman" panose="02020603050405020304" pitchFamily="18" charset="0"/>
                <a:cs typeface="Times New Roman" panose="02020603050405020304" pitchFamily="18" charset="0"/>
              </a:rPr>
              <a:t>Объект исследования: </a:t>
            </a:r>
          </a:p>
          <a:p>
            <a:pPr marL="0" indent="0" algn="r">
              <a:buNone/>
            </a:pPr>
            <a:r>
              <a:rPr lang="ru-RU" sz="3600" b="1" i="1" dirty="0" smtClean="0">
                <a:latin typeface="Times New Roman" panose="02020603050405020304" pitchFamily="18" charset="0"/>
                <a:cs typeface="Times New Roman" panose="02020603050405020304" pitchFamily="18" charset="0"/>
              </a:rPr>
              <a:t>поваренная соль</a:t>
            </a:r>
          </a:p>
          <a:p>
            <a:pPr marL="0" indent="0" algn="r">
              <a:buNone/>
            </a:pPr>
            <a:endParaRPr lang="ru-RU" sz="3600" b="1" i="1" dirty="0">
              <a:latin typeface="Times New Roman" panose="02020603050405020304" pitchFamily="18" charset="0"/>
              <a:cs typeface="Times New Roman" panose="02020603050405020304" pitchFamily="18" charset="0"/>
            </a:endParaRPr>
          </a:p>
          <a:p>
            <a:pPr marL="0" indent="0">
              <a:buNone/>
            </a:pPr>
            <a:r>
              <a:rPr lang="ru-RU" sz="3600" b="1" dirty="0" smtClean="0">
                <a:latin typeface="Times New Roman" panose="02020603050405020304" pitchFamily="18" charset="0"/>
                <a:cs typeface="Times New Roman" panose="02020603050405020304" pitchFamily="18" charset="0"/>
              </a:rPr>
              <a:t>Предмет исследования: </a:t>
            </a:r>
          </a:p>
          <a:p>
            <a:pPr marL="0" indent="0" algn="r">
              <a:buNone/>
            </a:pPr>
            <a:r>
              <a:rPr lang="ru-RU" sz="3600" b="1" dirty="0" smtClean="0">
                <a:latin typeface="Times New Roman" panose="02020603050405020304" pitchFamily="18" charset="0"/>
                <a:cs typeface="Times New Roman" panose="02020603050405020304" pitchFamily="18" charset="0"/>
              </a:rPr>
              <a:t> </a:t>
            </a:r>
            <a:r>
              <a:rPr lang="ru-RU" sz="3600" b="1" i="1" dirty="0" smtClean="0">
                <a:latin typeface="Times New Roman" panose="02020603050405020304" pitchFamily="18" charset="0"/>
                <a:cs typeface="Times New Roman" panose="02020603050405020304" pitchFamily="18" charset="0"/>
              </a:rPr>
              <a:t>свойства и применение         поваренной соли</a:t>
            </a:r>
          </a:p>
          <a:p>
            <a:pPr marL="0" indent="0" algn="r">
              <a:buNone/>
            </a:pPr>
            <a:endParaRPr lang="ru-RU" sz="3600" b="1" i="1" dirty="0" smtClean="0">
              <a:latin typeface="Times New Roman" panose="02020603050405020304" pitchFamily="18" charset="0"/>
              <a:cs typeface="Times New Roman" panose="02020603050405020304" pitchFamily="18" charset="0"/>
            </a:endParaRPr>
          </a:p>
          <a:p>
            <a:pPr marL="0" indent="0">
              <a:buNone/>
            </a:pPr>
            <a:r>
              <a:rPr lang="ru-RU" sz="3600" b="1" dirty="0" smtClean="0">
                <a:latin typeface="Times New Roman" panose="02020603050405020304" pitchFamily="18" charset="0"/>
                <a:cs typeface="Times New Roman" panose="02020603050405020304" pitchFamily="18" charset="0"/>
              </a:rPr>
              <a:t>Актуальность:</a:t>
            </a:r>
          </a:p>
          <a:p>
            <a:pPr marL="0" indent="0">
              <a:buNone/>
            </a:pPr>
            <a:r>
              <a:rPr lang="ru-RU" sz="3600" b="1" i="1" dirty="0" smtClean="0">
                <a:latin typeface="Times New Roman" panose="02020603050405020304" pitchFamily="18" charset="0"/>
                <a:cs typeface="Times New Roman" panose="02020603050405020304" pitchFamily="18" charset="0"/>
              </a:rPr>
              <a:t>Соль – незаменимый продукт  питания</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0648" y="-387424"/>
            <a:ext cx="6512511" cy="1143000"/>
          </a:xfrm>
        </p:spPr>
        <p:txBody>
          <a:bodyPr rtlCol="0">
            <a:normAutofit fontScale="90000"/>
          </a:bodyPr>
          <a:lstStyle/>
          <a:p>
            <a:pPr eaLnBrk="1" fontAlgn="auto" hangingPunct="1">
              <a:spcAft>
                <a:spcPts val="0"/>
              </a:spcAft>
              <a:defRPr/>
            </a:pPr>
            <a:r>
              <a:rPr lang="ru-RU" sz="4900" b="1" dirty="0" smtClean="0">
                <a:solidFill>
                  <a:srgbClr val="00B0F0"/>
                </a:solidFill>
              </a:rPr>
              <a:t/>
            </a:r>
            <a:br>
              <a:rPr lang="ru-RU" sz="4900" b="1" dirty="0" smtClean="0">
                <a:solidFill>
                  <a:srgbClr val="00B0F0"/>
                </a:solidFill>
              </a:rPr>
            </a:br>
            <a:r>
              <a:rPr lang="ru-RU" sz="4900" b="1" dirty="0" smtClean="0">
                <a:solidFill>
                  <a:srgbClr val="00B0F0"/>
                </a:solidFill>
                <a:latin typeface="Times New Roman" panose="02020603050405020304" pitchFamily="18" charset="0"/>
                <a:cs typeface="Times New Roman" panose="02020603050405020304" pitchFamily="18" charset="0"/>
              </a:rPr>
              <a:t>Цель:</a:t>
            </a:r>
            <a:r>
              <a:rPr lang="ru-RU" dirty="0"/>
              <a:t/>
            </a:r>
            <a:br>
              <a:rPr lang="ru-RU" dirty="0"/>
            </a:br>
            <a:endParaRPr lang="ru-RU" dirty="0"/>
          </a:p>
        </p:txBody>
      </p:sp>
      <p:sp>
        <p:nvSpPr>
          <p:cNvPr id="22530" name="Содержимое 2"/>
          <p:cNvSpPr>
            <a:spLocks noGrp="1"/>
          </p:cNvSpPr>
          <p:nvPr>
            <p:ph sz="quarter" idx="13"/>
          </p:nvPr>
        </p:nvSpPr>
        <p:spPr>
          <a:xfrm>
            <a:off x="457200" y="1600200"/>
            <a:ext cx="7346950" cy="4421088"/>
          </a:xfrm>
        </p:spPr>
        <p:txBody>
          <a:bodyPr/>
          <a:lstStyle/>
          <a:p>
            <a:pPr eaLnBrk="1" hangingPunct="1">
              <a:buFont typeface="Arial" charset="0"/>
              <a:buNone/>
            </a:pPr>
            <a:r>
              <a:rPr lang="ru-RU" sz="2800" b="1" dirty="0" smtClean="0">
                <a:latin typeface="Times New Roman" panose="02020603050405020304" pitchFamily="18" charset="0"/>
                <a:cs typeface="Times New Roman" panose="02020603050405020304" pitchFamily="18" charset="0"/>
              </a:rPr>
              <a:t>Хотелось бы больше  узнать о соли:</a:t>
            </a:r>
          </a:p>
          <a:p>
            <a:pPr eaLnBrk="1" hangingPunct="1">
              <a:buFont typeface="Arial" charset="0"/>
              <a:buNone/>
            </a:pPr>
            <a:endParaRPr lang="ru-RU" sz="2800" b="1" dirty="0" smtClean="0">
              <a:latin typeface="Times New Roman" panose="02020603050405020304" pitchFamily="18" charset="0"/>
              <a:cs typeface="Times New Roman" panose="02020603050405020304" pitchFamily="18" charset="0"/>
            </a:endParaRPr>
          </a:p>
          <a:p>
            <a:pPr marL="0" indent="0" eaLnBrk="1" hangingPunct="1">
              <a:buNone/>
            </a:pPr>
            <a:r>
              <a:rPr lang="ru-RU" sz="2800" dirty="0" smtClean="0">
                <a:latin typeface="Times New Roman" panose="02020603050405020304" pitchFamily="18" charset="0"/>
                <a:cs typeface="Times New Roman" panose="02020603050405020304" pitchFamily="18" charset="0"/>
              </a:rPr>
              <a:t>Что такое соль?</a:t>
            </a:r>
          </a:p>
          <a:p>
            <a:pPr marL="0" indent="0" eaLnBrk="1" hangingPunct="1">
              <a:buNone/>
            </a:pPr>
            <a:r>
              <a:rPr lang="ru-RU" sz="2800" dirty="0" smtClean="0">
                <a:latin typeface="Times New Roman" panose="02020603050405020304" pitchFamily="18" charset="0"/>
                <a:cs typeface="Times New Roman" panose="02020603050405020304" pitchFamily="18" charset="0"/>
              </a:rPr>
              <a:t>Откуда она берётся?</a:t>
            </a:r>
          </a:p>
          <a:p>
            <a:pPr marL="0" indent="0" eaLnBrk="1" hangingPunct="1">
              <a:buNone/>
            </a:pPr>
            <a:r>
              <a:rPr lang="ru-RU" sz="2800" dirty="0" smtClean="0">
                <a:latin typeface="Times New Roman" panose="02020603050405020304" pitchFamily="18" charset="0"/>
                <a:cs typeface="Times New Roman" panose="02020603050405020304" pitchFamily="18" charset="0"/>
              </a:rPr>
              <a:t>Как её добывают?</a:t>
            </a:r>
          </a:p>
          <a:p>
            <a:pPr marL="0" indent="0" eaLnBrk="1" hangingPunct="1">
              <a:buNone/>
            </a:pPr>
            <a:r>
              <a:rPr lang="ru-RU" sz="2800" dirty="0" smtClean="0">
                <a:latin typeface="Times New Roman" panose="02020603050405020304" pitchFamily="18" charset="0"/>
                <a:cs typeface="Times New Roman" panose="02020603050405020304" pitchFamily="18" charset="0"/>
              </a:rPr>
              <a:t>Или готовят?</a:t>
            </a:r>
          </a:p>
          <a:p>
            <a:pPr marL="0" indent="0" eaLnBrk="1" hangingPunct="1">
              <a:buNone/>
            </a:pPr>
            <a:r>
              <a:rPr lang="ru-RU" sz="2800" dirty="0" smtClean="0">
                <a:latin typeface="Times New Roman" panose="02020603050405020304" pitchFamily="18" charset="0"/>
                <a:cs typeface="Times New Roman" panose="02020603050405020304" pitchFamily="18" charset="0"/>
              </a:rPr>
              <a:t>Почему море солёное?</a:t>
            </a:r>
          </a:p>
          <a:p>
            <a:pPr eaLnBrk="1" hangingPunct="1"/>
            <a:endParaRPr lang="ru-RU" dirty="0" smtClean="0"/>
          </a:p>
        </p:txBody>
      </p:sp>
      <p:pic>
        <p:nvPicPr>
          <p:cNvPr id="22531" name="Picture 3" descr="C:\Documents and Settings\Максим\Рабочий стол\ладошки.jpg"/>
          <p:cNvPicPr>
            <a:picLocks noChangeAspect="1" noChangeArrowheads="1"/>
          </p:cNvPicPr>
          <p:nvPr/>
        </p:nvPicPr>
        <p:blipFill>
          <a:blip r:embed="rId2"/>
          <a:srcRect/>
          <a:stretch>
            <a:fillRect/>
          </a:stretch>
        </p:blipFill>
        <p:spPr bwMode="auto">
          <a:xfrm>
            <a:off x="4429124" y="2348880"/>
            <a:ext cx="3887292" cy="280831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5720" y="1500189"/>
            <a:ext cx="7286655" cy="2571754"/>
          </a:xfrm>
        </p:spPr>
        <p:txBody>
          <a:bodyPr rtlCol="0">
            <a:normAutofit/>
          </a:bodyPr>
          <a:lstStyle/>
          <a:p>
            <a:pPr algn="l" eaLnBrk="1" fontAlgn="auto" hangingPunct="1">
              <a:spcAft>
                <a:spcPts val="0"/>
              </a:spcAft>
              <a:defRPr/>
            </a:pPr>
            <a:r>
              <a:rPr lang="ru-RU" sz="2400" dirty="0" smtClean="0">
                <a:solidFill>
                  <a:schemeClr val="bg2">
                    <a:lumMod val="10000"/>
                  </a:schemeClr>
                </a:solidFill>
              </a:rPr>
              <a:t>1.Выяснить</a:t>
            </a:r>
            <a:r>
              <a:rPr lang="ru-RU" sz="2400" dirty="0">
                <a:solidFill>
                  <a:schemeClr val="bg2">
                    <a:lumMod val="10000"/>
                  </a:schemeClr>
                </a:solidFill>
              </a:rPr>
              <a:t>, откуда берётся </a:t>
            </a:r>
            <a:r>
              <a:rPr lang="ru-RU" sz="2400" dirty="0" smtClean="0">
                <a:solidFill>
                  <a:schemeClr val="bg2">
                    <a:lumMod val="10000"/>
                  </a:schemeClr>
                </a:solidFill>
              </a:rPr>
              <a:t>соль?</a:t>
            </a:r>
          </a:p>
          <a:p>
            <a:pPr algn="l" eaLnBrk="1" fontAlgn="auto" hangingPunct="1">
              <a:spcAft>
                <a:spcPts val="0"/>
              </a:spcAft>
              <a:defRPr/>
            </a:pPr>
            <a:r>
              <a:rPr lang="ru-RU" sz="2400" dirty="0" smtClean="0">
                <a:solidFill>
                  <a:schemeClr val="bg2">
                    <a:lumMod val="10000"/>
                  </a:schemeClr>
                </a:solidFill>
              </a:rPr>
              <a:t>2.Можно </a:t>
            </a:r>
            <a:r>
              <a:rPr lang="ru-RU" sz="2400" dirty="0">
                <a:solidFill>
                  <a:schemeClr val="bg2">
                    <a:lumMod val="10000"/>
                  </a:schemeClr>
                </a:solidFill>
              </a:rPr>
              <a:t>ли </a:t>
            </a:r>
            <a:r>
              <a:rPr lang="ru-RU" sz="2400" dirty="0" smtClean="0">
                <a:solidFill>
                  <a:schemeClr val="bg2">
                    <a:lumMod val="10000"/>
                  </a:schemeClr>
                </a:solidFill>
              </a:rPr>
              <a:t>обойтись без нее?  Для чего она нужна?</a:t>
            </a:r>
            <a:endParaRPr lang="ru-RU" sz="2400" dirty="0">
              <a:solidFill>
                <a:schemeClr val="bg2">
                  <a:lumMod val="10000"/>
                </a:schemeClr>
              </a:solidFill>
            </a:endParaRPr>
          </a:p>
          <a:p>
            <a:pPr algn="l" eaLnBrk="1" fontAlgn="auto" hangingPunct="1">
              <a:spcAft>
                <a:spcPts val="0"/>
              </a:spcAft>
              <a:defRPr/>
            </a:pPr>
            <a:r>
              <a:rPr lang="ru-RU" sz="2400" dirty="0" smtClean="0">
                <a:solidFill>
                  <a:schemeClr val="bg2">
                    <a:lumMod val="10000"/>
                  </a:schemeClr>
                </a:solidFill>
              </a:rPr>
              <a:t>3.Исследовать </a:t>
            </a:r>
            <a:r>
              <a:rPr lang="ru-RU" sz="2400" dirty="0">
                <a:solidFill>
                  <a:schemeClr val="bg2">
                    <a:lumMod val="10000"/>
                  </a:schemeClr>
                </a:solidFill>
              </a:rPr>
              <a:t>свойства соли опытным </a:t>
            </a:r>
            <a:r>
              <a:rPr lang="ru-RU" sz="2400" dirty="0" smtClean="0">
                <a:solidFill>
                  <a:schemeClr val="bg2">
                    <a:lumMod val="10000"/>
                  </a:schemeClr>
                </a:solidFill>
              </a:rPr>
              <a:t>путём</a:t>
            </a:r>
            <a:endParaRPr lang="ru-RU" sz="2400" dirty="0">
              <a:solidFill>
                <a:schemeClr val="bg2">
                  <a:lumMod val="10000"/>
                </a:schemeClr>
              </a:solidFill>
            </a:endParaRPr>
          </a:p>
          <a:p>
            <a:pPr algn="l" eaLnBrk="1" fontAlgn="auto" hangingPunct="1">
              <a:spcAft>
                <a:spcPts val="0"/>
              </a:spcAft>
              <a:defRPr/>
            </a:pPr>
            <a:r>
              <a:rPr lang="ru-RU" sz="2400" dirty="0" smtClean="0">
                <a:solidFill>
                  <a:schemeClr val="bg2">
                    <a:lumMod val="10000"/>
                  </a:schemeClr>
                </a:solidFill>
              </a:rPr>
              <a:t>4.Провести опыты по выращиванию кристаллов соли</a:t>
            </a:r>
            <a:endParaRPr lang="ru-RU" sz="2400" dirty="0">
              <a:solidFill>
                <a:schemeClr val="bg2">
                  <a:lumMod val="10000"/>
                </a:schemeClr>
              </a:solidFill>
            </a:endParaRPr>
          </a:p>
          <a:p>
            <a:pPr algn="l" eaLnBrk="1" fontAlgn="auto" hangingPunct="1">
              <a:spcAft>
                <a:spcPts val="0"/>
              </a:spcAft>
              <a:buFont typeface="Arial" pitchFamily="34" charset="0"/>
              <a:buNone/>
              <a:defRPr/>
            </a:pPr>
            <a:endParaRPr lang="ru-RU" dirty="0"/>
          </a:p>
        </p:txBody>
      </p:sp>
      <p:sp>
        <p:nvSpPr>
          <p:cNvPr id="23553" name="Заголовок 1"/>
          <p:cNvSpPr>
            <a:spLocks noGrp="1"/>
          </p:cNvSpPr>
          <p:nvPr>
            <p:ph type="ctrTitle"/>
          </p:nvPr>
        </p:nvSpPr>
        <p:spPr>
          <a:xfrm>
            <a:off x="785813" y="357188"/>
            <a:ext cx="7772400" cy="1071562"/>
          </a:xfrm>
        </p:spPr>
        <p:txBody>
          <a:bodyPr/>
          <a:lstStyle/>
          <a:p>
            <a:pPr marL="182880" indent="0" eaLnBrk="1" hangingPunct="1">
              <a:buNone/>
            </a:pPr>
            <a:r>
              <a:rPr lang="ru-RU" b="1" dirty="0" smtClean="0">
                <a:solidFill>
                  <a:srgbClr val="00B0F0"/>
                </a:solidFill>
              </a:rPr>
              <a:t>Задачи:</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3645024"/>
            <a:ext cx="5328592" cy="306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p:txBody>
          <a:bodyPr/>
          <a:lstStyle/>
          <a:p>
            <a:pPr marL="0" indent="0" eaLnBrk="1" hangingPunct="1">
              <a:buNone/>
            </a:pPr>
            <a:endParaRPr lang="ru-RU" b="1" dirty="0" smtClean="0">
              <a:solidFill>
                <a:srgbClr val="00B0F0"/>
              </a:solidFill>
            </a:endParaRPr>
          </a:p>
        </p:txBody>
      </p:sp>
      <p:sp>
        <p:nvSpPr>
          <p:cNvPr id="24578" name="Содержимое 2"/>
          <p:cNvSpPr>
            <a:spLocks noGrp="1"/>
          </p:cNvSpPr>
          <p:nvPr>
            <p:ph sz="quarter" idx="13"/>
          </p:nvPr>
        </p:nvSpPr>
        <p:spPr>
          <a:xfrm>
            <a:off x="457200" y="1600200"/>
            <a:ext cx="8229600" cy="4114800"/>
          </a:xfrm>
        </p:spPr>
        <p:txBody>
          <a:bodyPr/>
          <a:lstStyle/>
          <a:p>
            <a:pPr marL="0" indent="0" eaLnBrk="1" hangingPunct="1">
              <a:lnSpc>
                <a:spcPct val="80000"/>
              </a:lnSpc>
              <a:buNone/>
            </a:pPr>
            <a:r>
              <a:rPr lang="ru-RU" sz="4000" dirty="0" smtClean="0">
                <a:latin typeface="Times New Roman" panose="02020603050405020304" pitchFamily="18" charset="0"/>
                <a:cs typeface="Times New Roman" panose="02020603050405020304" pitchFamily="18" charset="0"/>
              </a:rPr>
              <a:t>Без золота прожить можно, </a:t>
            </a:r>
          </a:p>
          <a:p>
            <a:pPr marL="0" indent="0" algn="r" eaLnBrk="1" hangingPunct="1">
              <a:lnSpc>
                <a:spcPct val="80000"/>
              </a:lnSpc>
              <a:buNone/>
            </a:pPr>
            <a:r>
              <a:rPr lang="ru-RU" sz="4000" dirty="0" smtClean="0">
                <a:latin typeface="Times New Roman" panose="02020603050405020304" pitchFamily="18" charset="0"/>
                <a:cs typeface="Times New Roman" panose="02020603050405020304" pitchFamily="18" charset="0"/>
              </a:rPr>
              <a:t>а без соли – нет.</a:t>
            </a:r>
          </a:p>
        </p:txBody>
      </p:sp>
      <p:pic>
        <p:nvPicPr>
          <p:cNvPr id="5" name="Рисунок 4" descr="C:\Users\Айгуль Фатиховна\Desktop\2 класс фото\SAM_653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284984"/>
            <a:ext cx="6912768" cy="28803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a:xfrm>
            <a:off x="1793289" y="404664"/>
            <a:ext cx="6512511" cy="936104"/>
          </a:xfrm>
        </p:spPr>
        <p:txBody>
          <a:bodyPr/>
          <a:lstStyle/>
          <a:p>
            <a:pPr marL="0" indent="0">
              <a:buNone/>
            </a:pPr>
            <a:r>
              <a:rPr lang="ru-RU" sz="2800" dirty="0" smtClean="0">
                <a:solidFill>
                  <a:srgbClr val="0099CC"/>
                </a:solidFill>
              </a:rPr>
              <a:t>«Почему в солёной воде не тонем?»</a:t>
            </a:r>
            <a:r>
              <a:rPr lang="ru-RU" sz="4000" dirty="0" smtClean="0"/>
              <a:t> </a:t>
            </a:r>
            <a:endParaRPr lang="ru-RU" sz="2800" dirty="0" smtClean="0">
              <a:solidFill>
                <a:srgbClr val="0099CC"/>
              </a:solidFill>
            </a:endParaRPr>
          </a:p>
        </p:txBody>
      </p:sp>
      <p:sp>
        <p:nvSpPr>
          <p:cNvPr id="33794" name="Rectangle 3"/>
          <p:cNvSpPr>
            <a:spLocks noGrp="1"/>
          </p:cNvSpPr>
          <p:nvPr>
            <p:ph sz="quarter" idx="13"/>
          </p:nvPr>
        </p:nvSpPr>
        <p:spPr>
          <a:xfrm>
            <a:off x="611560" y="1340768"/>
            <a:ext cx="7632848" cy="4536504"/>
          </a:xfrm>
        </p:spPr>
        <p:txBody>
          <a:bodyPr>
            <a:normAutofit/>
          </a:bodyPr>
          <a:lstStyle/>
          <a:p>
            <a:pPr>
              <a:buNone/>
            </a:pPr>
            <a:r>
              <a:rPr lang="ru-RU" dirty="0" smtClean="0"/>
              <a:t>  </a:t>
            </a:r>
          </a:p>
          <a:p>
            <a:pPr>
              <a:buNone/>
            </a:pPr>
            <a:endParaRPr lang="ru-RU" dirty="0"/>
          </a:p>
          <a:p>
            <a:pPr>
              <a:buNone/>
            </a:pPr>
            <a:endParaRPr lang="ru-RU" sz="2000" b="1" dirty="0" smtClean="0"/>
          </a:p>
          <a:p>
            <a:pPr>
              <a:buNone/>
            </a:pPr>
            <a:endParaRPr lang="ru-RU" sz="2000" b="1" dirty="0"/>
          </a:p>
          <a:p>
            <a:pPr>
              <a:buNone/>
            </a:pPr>
            <a:endParaRPr lang="ru-RU" sz="2000" b="1" dirty="0" smtClean="0"/>
          </a:p>
          <a:p>
            <a:pPr>
              <a:buNone/>
            </a:pPr>
            <a:endParaRPr lang="ru-RU" sz="2000" b="1" dirty="0"/>
          </a:p>
          <a:p>
            <a:pPr>
              <a:buNone/>
            </a:pPr>
            <a:r>
              <a:rPr lang="ru-RU" sz="2000" b="1" dirty="0" smtClean="0"/>
              <a:t>Вывод </a:t>
            </a:r>
            <a:r>
              <a:rPr lang="ru-RU" sz="2000" b="1" dirty="0"/>
              <a:t>: </a:t>
            </a:r>
            <a:r>
              <a:rPr lang="ru-RU" sz="2000" dirty="0" err="1"/>
              <a:t>Солённая</a:t>
            </a:r>
            <a:r>
              <a:rPr lang="ru-RU" sz="2000" dirty="0"/>
              <a:t> вода помогает держаться предметам на поверхности.</a:t>
            </a:r>
          </a:p>
          <a:p>
            <a:pPr>
              <a:buNone/>
            </a:pPr>
            <a:r>
              <a:rPr lang="ru-RU" sz="2000" b="1" dirty="0" smtClean="0"/>
              <a:t>Объяснение </a:t>
            </a:r>
            <a:r>
              <a:rPr lang="ru-RU" sz="2000" b="1" dirty="0"/>
              <a:t>: </a:t>
            </a:r>
            <a:r>
              <a:rPr lang="ru-RU" sz="2000" dirty="0"/>
              <a:t>Все дело  в плотности воды. Чем плотность выше (в данном случае за счет соли), тем сложнее в ней утонуть. </a:t>
            </a:r>
            <a:endParaRPr lang="ru-RU" sz="2400" dirty="0"/>
          </a:p>
          <a:p>
            <a:pPr>
              <a:buNone/>
            </a:pPr>
            <a:endParaRPr lang="ru-RU" sz="2000" dirty="0" smtClean="0"/>
          </a:p>
        </p:txBody>
      </p:sp>
      <p:pic>
        <p:nvPicPr>
          <p:cNvPr id="4" name="Рисунок 3" descr="C:\Users\Айгуль Фатиховна\Desktop\2 класс фото\SAM_652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052736"/>
            <a:ext cx="3524250" cy="2736304"/>
          </a:xfrm>
          <a:prstGeom prst="rect">
            <a:avLst/>
          </a:prstGeom>
          <a:noFill/>
          <a:ln>
            <a:noFill/>
          </a:ln>
        </p:spPr>
      </p:pic>
      <p:pic>
        <p:nvPicPr>
          <p:cNvPr id="5" name="Рисунок 4" descr="C:\Users\Айгуль Фатиховна\Desktop\2 класс фото\SAM_653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9826" y="1052736"/>
            <a:ext cx="4036590" cy="273630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a:xfrm>
            <a:off x="457200" y="274638"/>
            <a:ext cx="8229600" cy="922114"/>
          </a:xfrm>
        </p:spPr>
        <p:txBody>
          <a:bodyPr/>
          <a:lstStyle/>
          <a:p>
            <a:pPr marL="0" indent="0" algn="ctr" eaLnBrk="1" hangingPunct="1">
              <a:buNone/>
            </a:pPr>
            <a:r>
              <a:rPr lang="ru-RU" sz="2800" dirty="0" smtClean="0">
                <a:solidFill>
                  <a:srgbClr val="0099CC"/>
                </a:solidFill>
              </a:rPr>
              <a:t>«Влияние соли на рост растений»</a:t>
            </a:r>
            <a:r>
              <a:rPr lang="ru-RU" sz="4000" dirty="0" smtClean="0"/>
              <a:t> </a:t>
            </a:r>
          </a:p>
        </p:txBody>
      </p:sp>
      <p:sp>
        <p:nvSpPr>
          <p:cNvPr id="34818" name="Rectangle 3"/>
          <p:cNvSpPr>
            <a:spLocks noGrp="1"/>
          </p:cNvSpPr>
          <p:nvPr>
            <p:ph sz="quarter" idx="13"/>
          </p:nvPr>
        </p:nvSpPr>
        <p:spPr>
          <a:xfrm>
            <a:off x="179388" y="908720"/>
            <a:ext cx="8507412" cy="5184575"/>
          </a:xfrm>
        </p:spPr>
        <p:txBody>
          <a:bodyPr/>
          <a:lstStyle/>
          <a:p>
            <a:pPr eaLnBrk="1" hangingPunct="1"/>
            <a:endParaRPr lang="ru-RU" sz="1400" dirty="0" smtClean="0"/>
          </a:p>
          <a:p>
            <a:pPr eaLnBrk="1" hangingPunct="1"/>
            <a:endParaRPr lang="ru-RU" sz="1400" dirty="0" smtClean="0"/>
          </a:p>
          <a:p>
            <a:pPr eaLnBrk="1" hangingPunct="1"/>
            <a:endParaRPr lang="ru-RU" sz="1400" dirty="0" smtClean="0"/>
          </a:p>
          <a:p>
            <a:pPr eaLnBrk="1" hangingPunct="1"/>
            <a:endParaRPr lang="ru-RU" dirty="0" smtClean="0"/>
          </a:p>
          <a:p>
            <a:pPr eaLnBrk="1" hangingPunct="1">
              <a:buNone/>
            </a:pPr>
            <a:r>
              <a:rPr lang="ru-RU" sz="2000" dirty="0" smtClean="0"/>
              <a:t>   </a:t>
            </a:r>
            <a:r>
              <a:rPr lang="ru-RU" sz="2800" dirty="0" smtClean="0">
                <a:latin typeface="Times New Roman" panose="02020603050405020304" pitchFamily="18" charset="0"/>
                <a:cs typeface="Times New Roman" panose="02020603050405020304" pitchFamily="18" charset="0"/>
              </a:rPr>
              <a:t>         Наблюдали, как влияет соль на рост растений. </a:t>
            </a:r>
            <a:r>
              <a:rPr lang="ru-RU" sz="2800" dirty="0">
                <a:latin typeface="Times New Roman" panose="02020603050405020304" pitchFamily="18" charset="0"/>
                <a:cs typeface="Times New Roman" panose="02020603050405020304" pitchFamily="18" charset="0"/>
              </a:rPr>
              <a:t>П</a:t>
            </a:r>
            <a:r>
              <a:rPr lang="ru-RU" sz="2800" dirty="0" smtClean="0">
                <a:latin typeface="Times New Roman" panose="02020603050405020304" pitchFamily="18" charset="0"/>
                <a:cs typeface="Times New Roman" panose="02020603050405020304" pitchFamily="18" charset="0"/>
              </a:rPr>
              <a:t>риготовили два вида почв, один из которых содержал большое количество соли. Посадили лук. </a:t>
            </a:r>
            <a:r>
              <a:rPr lang="ru-RU" sz="2800" dirty="0">
                <a:latin typeface="Times New Roman" panose="02020603050405020304" pitchFamily="18" charset="0"/>
                <a:cs typeface="Times New Roman" panose="02020603050405020304" pitchFamily="18" charset="0"/>
              </a:rPr>
              <a:t>У</a:t>
            </a:r>
            <a:r>
              <a:rPr lang="ru-RU" sz="2800" dirty="0" smtClean="0">
                <a:latin typeface="Times New Roman" panose="02020603050405020304" pitchFamily="18" charset="0"/>
                <a:cs typeface="Times New Roman" panose="02020603050405020304" pitchFamily="18" charset="0"/>
              </a:rPr>
              <a:t>хаживали за растениями. </a:t>
            </a:r>
          </a:p>
          <a:p>
            <a:pPr eaLnBrk="1" hangingPunct="1">
              <a:buNone/>
            </a:pPr>
            <a:r>
              <a:rPr lang="ru-RU" sz="2800" b="1" dirty="0" smtClean="0">
                <a:latin typeface="Times New Roman" panose="02020603050405020304" pitchFamily="18" charset="0"/>
                <a:cs typeface="Times New Roman" panose="02020603050405020304" pitchFamily="18" charset="0"/>
              </a:rPr>
              <a:t>Вывод</a:t>
            </a:r>
            <a:r>
              <a:rPr lang="ru-RU" sz="2800" dirty="0" smtClean="0">
                <a:latin typeface="Times New Roman" panose="02020603050405020304" pitchFamily="18" charset="0"/>
                <a:cs typeface="Times New Roman" panose="02020603050405020304" pitchFamily="18" charset="0"/>
              </a:rPr>
              <a:t>:  в почве, содержащей соль, растение практически не растет.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a:xfrm>
            <a:off x="755577" y="404664"/>
            <a:ext cx="7550224" cy="864096"/>
          </a:xfrm>
          <a:ln>
            <a:solidFill>
              <a:srgbClr val="0099CC"/>
            </a:solidFill>
          </a:ln>
        </p:spPr>
        <p:txBody>
          <a:bodyPr/>
          <a:lstStyle/>
          <a:p>
            <a:pPr marL="0" indent="0" algn="ctr">
              <a:buNone/>
            </a:pPr>
            <a:r>
              <a:rPr lang="ru-RU" sz="2800" dirty="0" smtClean="0">
                <a:solidFill>
                  <a:srgbClr val="0099CC"/>
                </a:solidFill>
                <a:latin typeface="Times New Roman" panose="02020603050405020304" pitchFamily="18" charset="0"/>
                <a:cs typeface="Times New Roman" panose="02020603050405020304" pitchFamily="18" charset="0"/>
              </a:rPr>
              <a:t> </a:t>
            </a:r>
            <a:r>
              <a:rPr lang="ru-RU" sz="3600" dirty="0">
                <a:solidFill>
                  <a:srgbClr val="0099CC"/>
                </a:solidFill>
                <a:latin typeface="Times New Roman" panose="02020603050405020304" pitchFamily="18" charset="0"/>
                <a:cs typeface="Times New Roman" panose="02020603050405020304" pitchFamily="18" charset="0"/>
              </a:rPr>
              <a:t>«Выращивание</a:t>
            </a:r>
            <a:r>
              <a:rPr lang="ru-RU" sz="3600" dirty="0">
                <a:latin typeface="Times New Roman" panose="02020603050405020304" pitchFamily="18" charset="0"/>
                <a:cs typeface="Times New Roman" panose="02020603050405020304" pitchFamily="18" charset="0"/>
              </a:rPr>
              <a:t> </a:t>
            </a:r>
            <a:r>
              <a:rPr lang="ru-RU" sz="3600" dirty="0">
                <a:solidFill>
                  <a:srgbClr val="0099CC"/>
                </a:solidFill>
                <a:latin typeface="Times New Roman" panose="02020603050405020304" pitchFamily="18" charset="0"/>
                <a:cs typeface="Times New Roman" panose="02020603050405020304" pitchFamily="18" charset="0"/>
              </a:rPr>
              <a:t>кристаллов»</a:t>
            </a:r>
            <a:endParaRPr lang="ru-RU" sz="3600" dirty="0" smtClean="0">
              <a:latin typeface="Times New Roman" panose="02020603050405020304" pitchFamily="18" charset="0"/>
              <a:cs typeface="Times New Roman" panose="02020603050405020304" pitchFamily="18" charset="0"/>
            </a:endParaRPr>
          </a:p>
        </p:txBody>
      </p:sp>
      <p:sp>
        <p:nvSpPr>
          <p:cNvPr id="35842" name="Rectangle 3"/>
          <p:cNvSpPr>
            <a:spLocks noGrp="1"/>
          </p:cNvSpPr>
          <p:nvPr>
            <p:ph sz="quarter" idx="13"/>
          </p:nvPr>
        </p:nvSpPr>
        <p:spPr>
          <a:xfrm>
            <a:off x="457200" y="1412776"/>
            <a:ext cx="8229600" cy="5445224"/>
          </a:xfrm>
        </p:spPr>
        <p:txBody>
          <a:bodyPr>
            <a:normAutofit/>
          </a:bodyPr>
          <a:lstStyle/>
          <a:p>
            <a:pPr>
              <a:lnSpc>
                <a:spcPct val="80000"/>
              </a:lnSpc>
            </a:pPr>
            <a:endParaRPr lang="ru-RU" sz="1600" dirty="0" smtClean="0"/>
          </a:p>
          <a:p>
            <a:pPr marL="45720" indent="0">
              <a:lnSpc>
                <a:spcPct val="80000"/>
              </a:lnSpc>
              <a:buNone/>
            </a:pPr>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Чтобы вырастить кристаллы соли, мы налили в стакан тёплой воды,  засыпали соли, постоянно помешивая, чтобы она быстрее растворялась. Добавляли соль до тех пор, пока она не перестала растворяться. Потом солёную воду процедили через чистую ткань. Это мы сделали для того, чтобы грязь не попала в раствор. Положили затравку - маленький кристаллик, на котором и станет образовываться большой кристалл. </a:t>
            </a:r>
          </a:p>
        </p:txBody>
      </p:sp>
      <p:pic>
        <p:nvPicPr>
          <p:cNvPr id="4" name="Picture 2" descr="C:\Documents and Settings\Максим\Рабочий стол\серебро.jpg"/>
          <p:cNvPicPr>
            <a:picLocks noChangeAspect="1" noChangeArrowheads="1"/>
          </p:cNvPicPr>
          <p:nvPr/>
        </p:nvPicPr>
        <p:blipFill>
          <a:blip r:embed="rId2"/>
          <a:stretch>
            <a:fillRect/>
          </a:stretch>
        </p:blipFill>
        <p:spPr bwMode="auto">
          <a:xfrm>
            <a:off x="539552" y="4941168"/>
            <a:ext cx="8064897" cy="156996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4365104"/>
            <a:ext cx="6512511" cy="1143000"/>
          </a:xfrm>
        </p:spPr>
        <p:txBody>
          <a:bodyPr/>
          <a:lstStyle/>
          <a:p>
            <a:pPr marL="0" indent="0">
              <a:buNone/>
            </a:pPr>
            <a:r>
              <a:rPr lang="ru-RU" sz="3600" dirty="0" smtClean="0">
                <a:solidFill>
                  <a:srgbClr val="0070C0"/>
                </a:solidFill>
                <a:latin typeface="Times New Roman" panose="02020603050405020304" pitchFamily="18" charset="0"/>
                <a:cs typeface="Times New Roman" panose="02020603050405020304" pitchFamily="18" charset="0"/>
              </a:rPr>
              <a:t>Эти кристаллы выросли на обыкновенных скрепках</a:t>
            </a:r>
            <a:endParaRPr lang="ru-RU" sz="3600" dirty="0">
              <a:solidFill>
                <a:srgbClr val="0070C0"/>
              </a:solidFill>
              <a:latin typeface="Times New Roman" panose="02020603050405020304" pitchFamily="18" charset="0"/>
              <a:cs typeface="Times New Roman" panose="02020603050405020304" pitchFamily="18" charset="0"/>
            </a:endParaRPr>
          </a:p>
        </p:txBody>
      </p:sp>
      <p:pic>
        <p:nvPicPr>
          <p:cNvPr id="3074" name="Picture 2" descr="C:\Documents and Settings\Максим\Рабочий стол\серебро.jpg"/>
          <p:cNvPicPr>
            <a:picLocks noGrp="1" noChangeAspect="1" noChangeArrowheads="1"/>
          </p:cNvPicPr>
          <p:nvPr>
            <p:ph sz="quarter" idx="13"/>
          </p:nvPr>
        </p:nvPicPr>
        <p:blipFill>
          <a:blip r:embed="rId2"/>
          <a:stretch>
            <a:fillRect/>
          </a:stretch>
        </p:blipFill>
        <p:spPr bwMode="auto">
          <a:xfrm>
            <a:off x="467544" y="332656"/>
            <a:ext cx="8352928" cy="387421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1385</TotalTime>
  <Words>312</Words>
  <Application>Microsoft Office PowerPoint</Application>
  <PresentationFormat>Экран (4:3)</PresentationFormat>
  <Paragraphs>57</Paragraphs>
  <Slides>13</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Воздушный поток</vt:lpstr>
      <vt:lpstr>   </vt:lpstr>
      <vt:lpstr>Презентация PowerPoint</vt:lpstr>
      <vt:lpstr> Цель: </vt:lpstr>
      <vt:lpstr>Задачи:</vt:lpstr>
      <vt:lpstr>Презентация PowerPoint</vt:lpstr>
      <vt:lpstr>«Почему в солёной воде не тонем?» </vt:lpstr>
      <vt:lpstr>«Влияние соли на рост растений» </vt:lpstr>
      <vt:lpstr> «Выращивание кристаллов»</vt:lpstr>
      <vt:lpstr>Эти кристаллы выросли на обыкновенных скрепках</vt:lpstr>
      <vt:lpstr>«Незамерзающая соль»</vt:lpstr>
      <vt:lpstr>«Соль - чистящее средство»</vt:lpstr>
      <vt:lpstr>Выводы</vt:lpstr>
      <vt:lpstr> Спасибо за внимание</vt:lpstr>
    </vt:vector>
  </TitlesOfParts>
  <Company>дом</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Исследовательский проект  «Эта удивительная соль»  </dc:title>
  <dc:creator>дом</dc:creator>
  <cp:lastModifiedBy>Айгуль Фатиховна</cp:lastModifiedBy>
  <cp:revision>172</cp:revision>
  <dcterms:created xsi:type="dcterms:W3CDTF">2012-04-07T17:31:52Z</dcterms:created>
  <dcterms:modified xsi:type="dcterms:W3CDTF">2015-11-16T09:27:47Z</dcterms:modified>
</cp:coreProperties>
</file>