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3" r:id="rId5"/>
    <p:sldId id="261" r:id="rId6"/>
    <p:sldId id="262" r:id="rId7"/>
    <p:sldId id="263" r:id="rId8"/>
    <p:sldId id="264" r:id="rId9"/>
    <p:sldId id="274" r:id="rId10"/>
    <p:sldId id="265" r:id="rId11"/>
    <p:sldId id="266" r:id="rId12"/>
    <p:sldId id="267" r:id="rId13"/>
    <p:sldId id="268" r:id="rId14"/>
    <p:sldId id="269" r:id="rId15"/>
    <p:sldId id="271" r:id="rId16"/>
    <p:sldId id="270" r:id="rId17"/>
    <p:sldId id="272" r:id="rId18"/>
    <p:sldId id="275" r:id="rId19"/>
    <p:sldId id="276" r:id="rId20"/>
    <p:sldId id="277" r:id="rId21"/>
    <p:sldId id="278" r:id="rId22"/>
    <p:sldId id="279" r:id="rId23"/>
    <p:sldId id="280" r:id="rId24"/>
    <p:sldId id="26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06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Скругленный прямоугольник 2"/>
          <p:cNvSpPr/>
          <p:nvPr/>
        </p:nvSpPr>
        <p:spPr>
          <a:xfrm>
            <a:off x="142844" y="4714884"/>
            <a:ext cx="8715436" cy="200026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t>В летописях и преданиях и во многих трудах иностранных писателей средних веков находится множество указаний о страстной преданности славян к музыке. Карамзин в "Истории Российского государства" пишет: "Северные венеды в VI веке сказывали греческому императору, что главное услаждение жизни их есть музыка, и что они берут обыкновенно в путь с собою не оружие, а кифары или гусли ими выдуманные".</a:t>
            </a:r>
            <a:endParaRPr lang="ru-RU" b="1" dirty="0"/>
          </a:p>
        </p:txBody>
      </p:sp>
      <p:sp>
        <p:nvSpPr>
          <p:cNvPr id="4" name="Прямоугольник 3"/>
          <p:cNvSpPr/>
          <p:nvPr/>
        </p:nvSpPr>
        <p:spPr>
          <a:xfrm>
            <a:off x="142844" y="428604"/>
            <a:ext cx="8786874" cy="1938992"/>
          </a:xfrm>
          <a:prstGeom prst="rect">
            <a:avLst/>
          </a:prstGeom>
        </p:spPr>
        <p:txBody>
          <a:bodyPr wrap="square">
            <a:spAutoFit/>
          </a:bodyPr>
          <a:lstStyle/>
          <a:p>
            <a:pPr algn="ctr"/>
            <a:r>
              <a:rPr lang="ru-RU" sz="6000" b="1" dirty="0" smtClean="0">
                <a:ln>
                  <a:solidFill>
                    <a:schemeClr val="tx1"/>
                  </a:solidFill>
                </a:ln>
                <a:solidFill>
                  <a:srgbClr val="FFFF00"/>
                </a:solidFill>
              </a:rPr>
              <a:t>Русские народные                               инструменты</a:t>
            </a:r>
            <a:endParaRPr lang="ru-RU"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Autofit/>
          </a:bodyPr>
          <a:lstStyle/>
          <a:p>
            <a:r>
              <a:rPr lang="ru-RU" sz="6000" b="1" dirty="0" smtClean="0"/>
              <a:t>Трещотка</a:t>
            </a:r>
            <a:endParaRPr lang="ru-RU" sz="6000" b="1" dirty="0"/>
          </a:p>
        </p:txBody>
      </p:sp>
      <p:sp>
        <p:nvSpPr>
          <p:cNvPr id="3" name="Прямоугольник 2"/>
          <p:cNvSpPr/>
          <p:nvPr/>
        </p:nvSpPr>
        <p:spPr>
          <a:xfrm>
            <a:off x="214282" y="5500702"/>
            <a:ext cx="8786874" cy="1200329"/>
          </a:xfrm>
          <a:prstGeom prst="rect">
            <a:avLst/>
          </a:prstGeom>
        </p:spPr>
        <p:txBody>
          <a:bodyPr wrap="square">
            <a:spAutoFit/>
          </a:bodyPr>
          <a:lstStyle/>
          <a:p>
            <a:r>
              <a:rPr lang="ru-RU" dirty="0" smtClean="0"/>
              <a:t>Трещотки состоят из набора 18 — 20 тонких дощечек (обычно дубовых) длиной 16 — 18 см. Они соединяются между собой плотной верёвкой, продетой в отверстия верхней части дощечек. Для разделения дощечек между ними вверху вставляются небольшие пластинки из дерева шириной приблизительно 2 см.</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857256"/>
          </a:xfrm>
        </p:spPr>
        <p:txBody>
          <a:bodyPr>
            <a:noAutofit/>
          </a:bodyPr>
          <a:lstStyle/>
          <a:p>
            <a:r>
              <a:rPr lang="ru-RU" sz="6000" b="1" dirty="0" smtClean="0"/>
              <a:t>Трещотка</a:t>
            </a:r>
            <a:endParaRPr lang="ru-RU" sz="6000" b="1" dirty="0"/>
          </a:p>
        </p:txBody>
      </p:sp>
      <p:sp>
        <p:nvSpPr>
          <p:cNvPr id="3" name="Прямоугольник 2"/>
          <p:cNvSpPr/>
          <p:nvPr/>
        </p:nvSpPr>
        <p:spPr>
          <a:xfrm>
            <a:off x="357158" y="5500702"/>
            <a:ext cx="8143932" cy="1200329"/>
          </a:xfrm>
          <a:prstGeom prst="rect">
            <a:avLst/>
          </a:prstGeom>
        </p:spPr>
        <p:txBody>
          <a:bodyPr wrap="square">
            <a:spAutoFit/>
          </a:bodyPr>
          <a:lstStyle/>
          <a:p>
            <a:r>
              <a:rPr lang="ru-RU" dirty="0" smtClean="0"/>
              <a:t>прямоугольный ящичек с помещённым внутри деревянным зубчатым колесом, прикреплённым к маленькой рукоятке. В одной из стенок этого ящичка делается прорез, в отверстии которого неподвижно укреплена тонкая упругая деревянная или металлическая пластинка.</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857256"/>
          </a:xfrm>
        </p:spPr>
        <p:txBody>
          <a:bodyPr>
            <a:normAutofit fontScale="90000"/>
          </a:bodyPr>
          <a:lstStyle/>
          <a:p>
            <a:r>
              <a:rPr lang="ru-RU" sz="6000" b="1" dirty="0" smtClean="0"/>
              <a:t>Бубенцы</a:t>
            </a:r>
            <a:endParaRPr lang="ru-RU" sz="6000" b="1" dirty="0"/>
          </a:p>
        </p:txBody>
      </p:sp>
      <p:sp>
        <p:nvSpPr>
          <p:cNvPr id="4" name="Прямоугольник 3"/>
          <p:cNvSpPr/>
          <p:nvPr/>
        </p:nvSpPr>
        <p:spPr>
          <a:xfrm>
            <a:off x="285720" y="5572140"/>
            <a:ext cx="8715436" cy="923330"/>
          </a:xfrm>
          <a:prstGeom prst="rect">
            <a:avLst/>
          </a:prstGeom>
        </p:spPr>
        <p:txBody>
          <a:bodyPr wrap="square">
            <a:spAutoFit/>
          </a:bodyPr>
          <a:lstStyle/>
          <a:p>
            <a:r>
              <a:rPr lang="ru-RU" b="1" dirty="0" err="1" smtClean="0"/>
              <a:t>Бубене́ц</a:t>
            </a:r>
            <a:r>
              <a:rPr lang="ru-RU" dirty="0" smtClean="0"/>
              <a:t> (уменьшительная форма </a:t>
            </a:r>
            <a:r>
              <a:rPr lang="ru-RU" b="1" dirty="0" err="1" smtClean="0"/>
              <a:t>бубе́нчик</a:t>
            </a:r>
            <a:r>
              <a:rPr lang="ru-RU" dirty="0" smtClean="0"/>
              <a:t>) — небольшая металлическая погремушка (колокольчик); представляет собой полый шарик с маленьким цельным шариком (несколькими шариками) внутри.</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01080" cy="714380"/>
          </a:xfrm>
        </p:spPr>
        <p:txBody>
          <a:bodyPr>
            <a:noAutofit/>
          </a:bodyPr>
          <a:lstStyle/>
          <a:p>
            <a:r>
              <a:rPr lang="ru-RU" sz="6000" b="1" dirty="0" smtClean="0"/>
              <a:t>Ложки</a:t>
            </a:r>
            <a:endParaRPr lang="ru-RU" sz="6000" b="1" dirty="0"/>
          </a:p>
        </p:txBody>
      </p:sp>
      <p:pic>
        <p:nvPicPr>
          <p:cNvPr id="3" name="Рисунок 2" descr="2kx_enl00.jpeg"/>
          <p:cNvPicPr>
            <a:picLocks noChangeAspect="1"/>
          </p:cNvPicPr>
          <p:nvPr/>
        </p:nvPicPr>
        <p:blipFill>
          <a:blip r:embed="rId2"/>
          <a:stretch>
            <a:fillRect/>
          </a:stretch>
        </p:blipFill>
        <p:spPr>
          <a:xfrm>
            <a:off x="285720" y="1285860"/>
            <a:ext cx="5286412" cy="4214842"/>
          </a:xfrm>
          <a:prstGeom prst="rect">
            <a:avLst/>
          </a:prstGeom>
        </p:spPr>
      </p:pic>
      <p:sp>
        <p:nvSpPr>
          <p:cNvPr id="4" name="Прямоугольник 3"/>
          <p:cNvSpPr/>
          <p:nvPr/>
        </p:nvSpPr>
        <p:spPr>
          <a:xfrm>
            <a:off x="5572132" y="1285860"/>
            <a:ext cx="3357586" cy="3416320"/>
          </a:xfrm>
          <a:prstGeom prst="rect">
            <a:avLst/>
          </a:prstGeom>
        </p:spPr>
        <p:txBody>
          <a:bodyPr wrap="square">
            <a:spAutoFit/>
          </a:bodyPr>
          <a:lstStyle/>
          <a:p>
            <a:r>
              <a:rPr lang="ru-RU" b="1" dirty="0" smtClean="0"/>
              <a:t>Ложки</a:t>
            </a:r>
            <a:r>
              <a:rPr lang="ru-RU" dirty="0" smtClean="0"/>
              <a:t> — древнейший славянский ударный музыкальный инструмент. Музыкальные ложки по внешнему виду мало чем отличаются от обычных столовых деревянных ложек, только выделываются они из более твёрдых пород дерева. Кроме того, музыкальные ложки имеют удлинённые </a:t>
            </a:r>
            <a:r>
              <a:rPr lang="ru-RU" dirty="0" err="1" smtClean="0"/>
              <a:t>рукоядки</a:t>
            </a:r>
            <a:r>
              <a:rPr lang="ru-RU" dirty="0" smtClean="0"/>
              <a:t> и отполированную поверхность соударений.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857256"/>
          </a:xfrm>
        </p:spPr>
        <p:txBody>
          <a:bodyPr>
            <a:noAutofit/>
          </a:bodyPr>
          <a:lstStyle/>
          <a:p>
            <a:r>
              <a:rPr lang="ru-RU" sz="6000" b="1" dirty="0" smtClean="0"/>
              <a:t>Бубен</a:t>
            </a:r>
            <a:endParaRPr lang="ru-RU" sz="6000" b="1" dirty="0"/>
          </a:p>
        </p:txBody>
      </p:sp>
      <p:sp>
        <p:nvSpPr>
          <p:cNvPr id="3" name="Прямоугольник 2"/>
          <p:cNvSpPr/>
          <p:nvPr/>
        </p:nvSpPr>
        <p:spPr>
          <a:xfrm>
            <a:off x="428596" y="1214423"/>
            <a:ext cx="8572560" cy="1200329"/>
          </a:xfrm>
          <a:prstGeom prst="rect">
            <a:avLst/>
          </a:prstGeom>
        </p:spPr>
        <p:txBody>
          <a:bodyPr wrap="square">
            <a:spAutoFit/>
          </a:bodyPr>
          <a:lstStyle/>
          <a:p>
            <a:r>
              <a:rPr lang="ru-RU" b="1" dirty="0" smtClean="0"/>
              <a:t>Бубен</a:t>
            </a:r>
            <a:r>
              <a:rPr lang="ru-RU" dirty="0" smtClean="0"/>
              <a:t> — ударный музыкальный инструмент, состоящий из кожаной мембраны, натянутой на деревянный обод. К некоторым разновидностям бубнов подвешены металлические колокольчики, которые начинают звенеть, когда исполнитель ударяет по мембране бубна, потирает её или встряхивает весь инструмент.</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fontScale="90000"/>
          </a:bodyPr>
          <a:lstStyle/>
          <a:p>
            <a:r>
              <a:rPr lang="ru-RU" sz="6000" b="1" dirty="0" smtClean="0"/>
              <a:t>Коробочка</a:t>
            </a:r>
            <a:endParaRPr lang="ru-RU" sz="6000" b="1" dirty="0"/>
          </a:p>
        </p:txBody>
      </p:sp>
      <p:pic>
        <p:nvPicPr>
          <p:cNvPr id="3" name="Рисунок 2" descr="LPA210.jpg"/>
          <p:cNvPicPr>
            <a:picLocks noChangeAspect="1"/>
          </p:cNvPicPr>
          <p:nvPr/>
        </p:nvPicPr>
        <p:blipFill>
          <a:blip r:embed="rId2"/>
          <a:stretch>
            <a:fillRect/>
          </a:stretch>
        </p:blipFill>
        <p:spPr>
          <a:xfrm>
            <a:off x="0" y="877078"/>
            <a:ext cx="9144000" cy="5980922"/>
          </a:xfrm>
          <a:prstGeom prst="rect">
            <a:avLst/>
          </a:prstGeom>
        </p:spPr>
      </p:pic>
      <p:sp>
        <p:nvSpPr>
          <p:cNvPr id="4" name="Прямоугольник 3"/>
          <p:cNvSpPr/>
          <p:nvPr/>
        </p:nvSpPr>
        <p:spPr>
          <a:xfrm>
            <a:off x="214282" y="889844"/>
            <a:ext cx="8858312" cy="923330"/>
          </a:xfrm>
          <a:prstGeom prst="rect">
            <a:avLst/>
          </a:prstGeom>
        </p:spPr>
        <p:txBody>
          <a:bodyPr wrap="square">
            <a:spAutoFit/>
          </a:bodyPr>
          <a:lstStyle/>
          <a:p>
            <a:pPr fontAlgn="t"/>
            <a:r>
              <a:rPr lang="ru-RU" dirty="0" smtClean="0"/>
              <a:t>Один </a:t>
            </a:r>
            <a:r>
              <a:rPr lang="ru-RU" dirty="0" smtClean="0"/>
              <a:t>из самых распространённых ударных музыкальных инструментов с неопределённой высотой звучания. Звучание инструмента — характерный цокающий звук</a:t>
            </a:r>
            <a:r>
              <a:rPr lang="ru-RU" dirty="0" smtClean="0"/>
              <a:t>.</a:t>
            </a:r>
            <a:endParaRPr lang="ru-RU" dirty="0" smtClean="0"/>
          </a:p>
        </p:txBody>
      </p:sp>
      <p:sp>
        <p:nvSpPr>
          <p:cNvPr id="5" name="Прямоугольник 4"/>
          <p:cNvSpPr/>
          <p:nvPr/>
        </p:nvSpPr>
        <p:spPr>
          <a:xfrm>
            <a:off x="142844" y="5903893"/>
            <a:ext cx="8786842" cy="954107"/>
          </a:xfrm>
          <a:prstGeom prst="rect">
            <a:avLst/>
          </a:prstGeom>
        </p:spPr>
        <p:txBody>
          <a:bodyPr wrap="square">
            <a:spAutoFit/>
          </a:bodyPr>
          <a:lstStyle/>
          <a:p>
            <a:pPr fontAlgn="t"/>
            <a:r>
              <a:rPr lang="ru-RU" sz="1400" b="1" dirty="0" smtClean="0"/>
              <a:t>Представляет собой прямоугольный брусок звонкого, хорошо высушенного дерева. С одной стороны, ближе к верхней части бруска, выдолблена глубокая щель шириной около 1 см. На инструменте играют деревянными или пластиковыми палочками. В зависимости от размера коробочки, звук может быть выше или ниже, поэтому зачастую композиторы используют несколько </a:t>
            </a:r>
            <a:r>
              <a:rPr lang="ru-RU" sz="1400" b="1" dirty="0" err="1" smtClean="0"/>
              <a:t>вудблоков</a:t>
            </a:r>
            <a:r>
              <a:rPr lang="ru-RU" sz="1400" b="1" dirty="0" smtClean="0"/>
              <a:t>, звучащих по-разному</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Autofit/>
          </a:bodyPr>
          <a:lstStyle/>
          <a:p>
            <a:r>
              <a:rPr lang="ru-RU" sz="6000" b="1" dirty="0" smtClean="0"/>
              <a:t>Колотушка</a:t>
            </a:r>
            <a:endParaRPr lang="ru-RU" sz="6000" b="1" dirty="0"/>
          </a:p>
        </p:txBody>
      </p:sp>
      <p:pic>
        <p:nvPicPr>
          <p:cNvPr id="3" name="Рисунок 2" descr="906UC_.jpg"/>
          <p:cNvPicPr>
            <a:picLocks noChangeAspect="1"/>
          </p:cNvPicPr>
          <p:nvPr/>
        </p:nvPicPr>
        <p:blipFill>
          <a:blip r:embed="rId2"/>
          <a:stretch>
            <a:fillRect/>
          </a:stretch>
        </p:blipFill>
        <p:spPr>
          <a:xfrm>
            <a:off x="214282" y="1142984"/>
            <a:ext cx="5223424" cy="2428892"/>
          </a:xfrm>
          <a:prstGeom prst="rect">
            <a:avLst/>
          </a:prstGeom>
        </p:spPr>
      </p:pic>
      <p:pic>
        <p:nvPicPr>
          <p:cNvPr id="4" name="Рисунок 3" descr="52_67.jpg"/>
          <p:cNvPicPr>
            <a:picLocks noChangeAspect="1"/>
          </p:cNvPicPr>
          <p:nvPr/>
        </p:nvPicPr>
        <p:blipFill>
          <a:blip r:embed="rId3"/>
          <a:stretch>
            <a:fillRect/>
          </a:stretch>
        </p:blipFill>
        <p:spPr>
          <a:xfrm>
            <a:off x="5410200" y="4791075"/>
            <a:ext cx="3733800" cy="2066925"/>
          </a:xfrm>
          <a:prstGeom prst="rect">
            <a:avLst/>
          </a:prstGeom>
        </p:spPr>
      </p:pic>
      <p:sp>
        <p:nvSpPr>
          <p:cNvPr id="6" name="Прямоугольник 5"/>
          <p:cNvSpPr/>
          <p:nvPr/>
        </p:nvSpPr>
        <p:spPr>
          <a:xfrm>
            <a:off x="5572132" y="1071546"/>
            <a:ext cx="3429024" cy="2862322"/>
          </a:xfrm>
          <a:prstGeom prst="rect">
            <a:avLst/>
          </a:prstGeom>
        </p:spPr>
        <p:txBody>
          <a:bodyPr wrap="square">
            <a:spAutoFit/>
          </a:bodyPr>
          <a:lstStyle/>
          <a:p>
            <a:r>
              <a:rPr lang="ru-RU" dirty="0" smtClean="0"/>
              <a:t>   Колотушка - это та же коробочка, только с шариком на капроновом шнуре. Шарик может очень быстро и громко ударять по стенкам корпуса. Здесь нужна некоторая сноровка. Кисть руки не надо зажимать. Ручка колотушки в руке должна максимально быть свободной.</a:t>
            </a:r>
            <a:endParaRPr lang="ru-RU" dirty="0"/>
          </a:p>
        </p:txBody>
      </p:sp>
      <p:sp>
        <p:nvSpPr>
          <p:cNvPr id="7" name="Прямоугольник 6"/>
          <p:cNvSpPr/>
          <p:nvPr/>
        </p:nvSpPr>
        <p:spPr>
          <a:xfrm>
            <a:off x="285720" y="3857628"/>
            <a:ext cx="8643998" cy="1477328"/>
          </a:xfrm>
          <a:prstGeom prst="rect">
            <a:avLst/>
          </a:prstGeom>
        </p:spPr>
        <p:txBody>
          <a:bodyPr wrap="square">
            <a:spAutoFit/>
          </a:bodyPr>
          <a:lstStyle/>
          <a:p>
            <a:r>
              <a:rPr lang="ru-RU" dirty="0" smtClean="0"/>
              <a:t>Колотушка – музыкальный инструмент сторожа или охранника. Этим ударным инструментом хранитель порядка ходил и постукивал темными ночами, тем самым отпугивая воров и вселяя спокойствие в живущих рядом людей – они знали что их охраняют. </a:t>
            </a:r>
            <a:br>
              <a:rPr lang="ru-RU"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fontScale="90000"/>
          </a:bodyPr>
          <a:lstStyle/>
          <a:p>
            <a:r>
              <a:rPr lang="ru-RU" sz="6000" b="1" dirty="0" smtClean="0"/>
              <a:t>Рубель</a:t>
            </a:r>
            <a:endParaRPr lang="ru-RU" sz="6000" b="1" dirty="0"/>
          </a:p>
        </p:txBody>
      </p:sp>
      <p:sp>
        <p:nvSpPr>
          <p:cNvPr id="3" name="Прямоугольник 2"/>
          <p:cNvSpPr/>
          <p:nvPr/>
        </p:nvSpPr>
        <p:spPr>
          <a:xfrm>
            <a:off x="0" y="5214950"/>
            <a:ext cx="9144000" cy="1477328"/>
          </a:xfrm>
          <a:prstGeom prst="rect">
            <a:avLst/>
          </a:prstGeom>
        </p:spPr>
        <p:txBody>
          <a:bodyPr wrap="square">
            <a:spAutoFit/>
          </a:bodyPr>
          <a:lstStyle/>
          <a:p>
            <a:r>
              <a:rPr lang="ru-RU" dirty="0" smtClean="0"/>
              <a:t>Рубель (</a:t>
            </a:r>
            <a:r>
              <a:rPr lang="ru-RU" dirty="0" err="1" smtClean="0"/>
              <a:t>ребрак</a:t>
            </a:r>
            <a:r>
              <a:rPr lang="ru-RU" dirty="0" smtClean="0"/>
              <a:t>, </a:t>
            </a:r>
            <a:r>
              <a:rPr lang="ru-RU" dirty="0" err="1" smtClean="0"/>
              <a:t>пральник</a:t>
            </a:r>
            <a:r>
              <a:rPr lang="ru-RU" dirty="0" smtClean="0"/>
              <a:t>) — предмет домашнего быта, который в старину русские женщины использовали для глажения белья после стирки. Отжатое вручную бельё наматывали на валик или скалку и раскатывали рубелём, да так, что даже плохо постиранное белье становилось белоснежным, как будто из него все «соки» выжали.</a:t>
            </a:r>
            <a:br>
              <a:rPr lang="ru-RU" dirty="0" smtClean="0"/>
            </a:br>
            <a:r>
              <a:rPr lang="ru-RU" dirty="0" smtClean="0"/>
              <a:t>Отсюда </a:t>
            </a:r>
            <a:r>
              <a:rPr lang="ru-RU" dirty="0" smtClean="0"/>
              <a:t>пословица: «Не мытьем, а катаньем»</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428868"/>
            <a:ext cx="8001056" cy="1569660"/>
          </a:xfrm>
          <a:prstGeom prst="rect">
            <a:avLst/>
          </a:prstGeom>
          <a:noFill/>
        </p:spPr>
        <p:txBody>
          <a:bodyPr wrap="square" rtlCol="0">
            <a:spAutoFit/>
          </a:bodyPr>
          <a:lstStyle/>
          <a:p>
            <a:r>
              <a:rPr lang="ru-RU" sz="9600" b="1" dirty="0" smtClean="0"/>
              <a:t>      Духовые</a:t>
            </a:r>
            <a:endParaRPr lang="ru-RU" sz="9600" b="1" dirty="0"/>
          </a:p>
        </p:txBody>
      </p:sp>
      <p:sp>
        <p:nvSpPr>
          <p:cNvPr id="11" name="TextBox 10"/>
          <p:cNvSpPr txBox="1"/>
          <p:nvPr/>
        </p:nvSpPr>
        <p:spPr>
          <a:xfrm>
            <a:off x="3286116" y="2428868"/>
            <a:ext cx="1785950" cy="1107996"/>
          </a:xfrm>
          <a:prstGeom prst="rect">
            <a:avLst/>
          </a:prstGeom>
          <a:noFill/>
        </p:spPr>
        <p:txBody>
          <a:bodyPr wrap="square" rtlCol="0">
            <a:spAutoFit/>
          </a:bodyPr>
          <a:lstStyle/>
          <a:p>
            <a:endParaRPr lang="ru-RU" sz="2400" b="1" dirty="0" smtClean="0"/>
          </a:p>
          <a:p>
            <a:endParaRPr lang="ru-RU" sz="2400" b="1" dirty="0" smtClean="0"/>
          </a:p>
          <a:p>
            <a:endParaRPr lang="ru-RU" dirty="0"/>
          </a:p>
        </p:txBody>
      </p:sp>
      <p:pic>
        <p:nvPicPr>
          <p:cNvPr id="12" name="Рисунок 11" descr="msk.png"/>
          <p:cNvPicPr>
            <a:picLocks noChangeAspect="1"/>
          </p:cNvPicPr>
          <p:nvPr/>
        </p:nvPicPr>
        <p:blipFill>
          <a:blip r:embed="rId2"/>
          <a:stretch>
            <a:fillRect/>
          </a:stretch>
        </p:blipFill>
        <p:spPr>
          <a:xfrm>
            <a:off x="0" y="5000636"/>
            <a:ext cx="9144000" cy="1857364"/>
          </a:xfrm>
          <a:prstGeom prst="rect">
            <a:avLst/>
          </a:prstGeom>
        </p:spPr>
      </p:pic>
      <p:pic>
        <p:nvPicPr>
          <p:cNvPr id="13" name="Рисунок 12" descr="msk.png"/>
          <p:cNvPicPr>
            <a:picLocks noChangeAspect="1"/>
          </p:cNvPicPr>
          <p:nvPr/>
        </p:nvPicPr>
        <p:blipFill>
          <a:blip r:embed="rId2"/>
          <a:stretch>
            <a:fillRect/>
          </a:stretch>
        </p:blipFill>
        <p:spPr>
          <a:xfrm>
            <a:off x="0" y="1"/>
            <a:ext cx="9144000" cy="1643050"/>
          </a:xfrm>
          <a:prstGeom prst="rect">
            <a:avLst/>
          </a:prstGeom>
        </p:spPr>
      </p:pic>
      <p:sp>
        <p:nvSpPr>
          <p:cNvPr id="3" name="Скругленный прямоугольник 2"/>
          <p:cNvSpPr/>
          <p:nvPr/>
        </p:nvSpPr>
        <p:spPr>
          <a:xfrm>
            <a:off x="714348" y="642918"/>
            <a:ext cx="771530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ln>
                  <a:solidFill>
                    <a:schemeClr val="tx1"/>
                  </a:solidFill>
                </a:ln>
                <a:solidFill>
                  <a:schemeClr val="tx1"/>
                </a:solidFill>
              </a:rPr>
              <a:t>Русские народные инструменты</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rmAutofit fontScale="90000"/>
          </a:bodyPr>
          <a:lstStyle/>
          <a:p>
            <a:r>
              <a:rPr lang="ru-RU" sz="6000" b="1" dirty="0" smtClean="0"/>
              <a:t>Свистульки</a:t>
            </a:r>
            <a:endParaRPr lang="ru-RU" sz="6000" b="1" dirty="0"/>
          </a:p>
        </p:txBody>
      </p:sp>
      <p:pic>
        <p:nvPicPr>
          <p:cNvPr id="3" name="Рисунок 2" descr="2013-03-26-12-01-30_large_31.jpg"/>
          <p:cNvPicPr>
            <a:picLocks noChangeAspect="1"/>
          </p:cNvPicPr>
          <p:nvPr/>
        </p:nvPicPr>
        <p:blipFill>
          <a:blip r:embed="rId2"/>
          <a:stretch>
            <a:fillRect/>
          </a:stretch>
        </p:blipFill>
        <p:spPr>
          <a:xfrm>
            <a:off x="0" y="0"/>
            <a:ext cx="2928926" cy="3000396"/>
          </a:xfrm>
          <a:prstGeom prst="rect">
            <a:avLst/>
          </a:prstGeom>
        </p:spPr>
      </p:pic>
      <p:pic>
        <p:nvPicPr>
          <p:cNvPr id="4" name="Рисунок 3" descr="svistulka-glina.jpg"/>
          <p:cNvPicPr>
            <a:picLocks noChangeAspect="1"/>
          </p:cNvPicPr>
          <p:nvPr/>
        </p:nvPicPr>
        <p:blipFill>
          <a:blip r:embed="rId3"/>
          <a:stretch>
            <a:fillRect/>
          </a:stretch>
        </p:blipFill>
        <p:spPr>
          <a:xfrm>
            <a:off x="214282" y="3571876"/>
            <a:ext cx="3071834" cy="3286124"/>
          </a:xfrm>
          <a:prstGeom prst="rect">
            <a:avLst/>
          </a:prstGeom>
        </p:spPr>
      </p:pic>
      <p:sp>
        <p:nvSpPr>
          <p:cNvPr id="5" name="Прямоугольник 4"/>
          <p:cNvSpPr/>
          <p:nvPr/>
        </p:nvSpPr>
        <p:spPr>
          <a:xfrm>
            <a:off x="3286116" y="1000108"/>
            <a:ext cx="5643602" cy="646331"/>
          </a:xfrm>
          <a:prstGeom prst="rect">
            <a:avLst/>
          </a:prstGeom>
        </p:spPr>
        <p:txBody>
          <a:bodyPr wrap="square">
            <a:spAutoFit/>
          </a:bodyPr>
          <a:lstStyle/>
          <a:p>
            <a:r>
              <a:rPr lang="ru-RU" dirty="0" smtClean="0"/>
              <a:t>Свистулька – старинный духовой Русский народный музыкальный инструмент</a:t>
            </a:r>
            <a:endParaRPr lang="ru-RU" dirty="0"/>
          </a:p>
        </p:txBody>
      </p:sp>
      <p:sp>
        <p:nvSpPr>
          <p:cNvPr id="6" name="Прямоугольник 5"/>
          <p:cNvSpPr/>
          <p:nvPr/>
        </p:nvSpPr>
        <p:spPr>
          <a:xfrm>
            <a:off x="3286116" y="2857496"/>
            <a:ext cx="5572148" cy="923330"/>
          </a:xfrm>
          <a:prstGeom prst="rect">
            <a:avLst/>
          </a:prstGeom>
        </p:spPr>
        <p:txBody>
          <a:bodyPr wrap="square">
            <a:spAutoFit/>
          </a:bodyPr>
          <a:lstStyle/>
          <a:p>
            <a:r>
              <a:rPr lang="ru-RU" dirty="0" smtClean="0"/>
              <a:t>Свистулька может быть простой, геометрической формы, а иногда ей придают фигурную форму в виде какого-либо зверька или птички.</a:t>
            </a:r>
            <a:endParaRPr lang="ru-RU" dirty="0"/>
          </a:p>
        </p:txBody>
      </p:sp>
      <p:sp>
        <p:nvSpPr>
          <p:cNvPr id="7" name="Прямоугольник 6"/>
          <p:cNvSpPr/>
          <p:nvPr/>
        </p:nvSpPr>
        <p:spPr>
          <a:xfrm>
            <a:off x="4429124" y="4643446"/>
            <a:ext cx="4572000" cy="2031325"/>
          </a:xfrm>
          <a:prstGeom prst="rect">
            <a:avLst/>
          </a:prstGeom>
        </p:spPr>
        <p:txBody>
          <a:bodyPr>
            <a:spAutoFit/>
          </a:bodyPr>
          <a:lstStyle/>
          <a:p>
            <a:r>
              <a:rPr lang="ru-RU" dirty="0" smtClean="0"/>
              <a:t>Широкое распространение получила свистулька, изготовленная из обожженной глины.</a:t>
            </a:r>
            <a:br>
              <a:rPr lang="ru-RU" dirty="0" smtClean="0"/>
            </a:br>
            <a:r>
              <a:rPr lang="ru-RU" dirty="0" smtClean="0"/>
              <a:t>Поверхность такой свистульки покрывается богатой художественной росписью, выполненной цветными органическими красителями.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Скругленный прямоугольник 2"/>
          <p:cNvSpPr/>
          <p:nvPr/>
        </p:nvSpPr>
        <p:spPr>
          <a:xfrm>
            <a:off x="214282" y="3929066"/>
            <a:ext cx="8786874" cy="2643206"/>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Первые русские народные музыкальные инструменты возникли давным-давно, еще в незапамятные времена. О том, на чем играли наши предки, можно узнать из картин, рукописных брошюр и лубков. Некоторое количество инструментов было найдено во время раскопок, и теперь уже ни у кого не может быть сомнений, что они действительно были распространены на Руси. Наши предки жить не могли без музыки. Очень многие из них умели самостоятельно изготавливать простейшие инструменты, которые затем передавались по наследству. Вечерами люди собирались и играли, отдыхая от трудового дня. -</a:t>
            </a:r>
            <a:endParaRPr lang="ru-RU" dirty="0"/>
          </a:p>
        </p:txBody>
      </p:sp>
      <p:sp>
        <p:nvSpPr>
          <p:cNvPr id="4" name="Прямоугольник 3"/>
          <p:cNvSpPr/>
          <p:nvPr/>
        </p:nvSpPr>
        <p:spPr>
          <a:xfrm>
            <a:off x="285720" y="214291"/>
            <a:ext cx="8572560" cy="1938992"/>
          </a:xfrm>
          <a:prstGeom prst="rect">
            <a:avLst/>
          </a:prstGeom>
        </p:spPr>
        <p:txBody>
          <a:bodyPr wrap="square">
            <a:spAutoFit/>
          </a:bodyPr>
          <a:lstStyle/>
          <a:p>
            <a:pPr algn="ctr"/>
            <a:r>
              <a:rPr lang="ru-RU" sz="6000" b="1" dirty="0" smtClean="0">
                <a:ln>
                  <a:solidFill>
                    <a:schemeClr val="tx1"/>
                  </a:solidFill>
                </a:ln>
                <a:solidFill>
                  <a:srgbClr val="FFFF00"/>
                </a:solidFill>
              </a:rPr>
              <a:t>Русские народные                               инструменты</a:t>
            </a:r>
            <a:endParaRPr lang="ru-RU"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rmAutofit fontScale="90000"/>
          </a:bodyPr>
          <a:lstStyle/>
          <a:p>
            <a:r>
              <a:rPr lang="ru-RU" sz="6000" b="1" dirty="0" smtClean="0"/>
              <a:t>Кугиклы</a:t>
            </a:r>
            <a:endParaRPr lang="ru-RU" sz="6000" b="1" dirty="0"/>
          </a:p>
        </p:txBody>
      </p:sp>
      <p:sp>
        <p:nvSpPr>
          <p:cNvPr id="4" name="Прямоугольник 3"/>
          <p:cNvSpPr/>
          <p:nvPr/>
        </p:nvSpPr>
        <p:spPr>
          <a:xfrm>
            <a:off x="214282" y="4071942"/>
            <a:ext cx="9072594" cy="1200329"/>
          </a:xfrm>
          <a:prstGeom prst="rect">
            <a:avLst/>
          </a:prstGeom>
        </p:spPr>
        <p:txBody>
          <a:bodyPr wrap="square">
            <a:spAutoFit/>
          </a:bodyPr>
          <a:lstStyle/>
          <a:p>
            <a:r>
              <a:rPr lang="ru-RU" dirty="0" smtClean="0"/>
              <a:t>Кугиклы </a:t>
            </a:r>
            <a:r>
              <a:rPr lang="ru-RU" dirty="0" smtClean="0"/>
              <a:t>представляют собой набор пустотелых трубок различной длины и диаметра. Трубки изготавливаются из стеблей куги (болотного камыша), тростника, бамбука, веток деревьев и кустарников, имеющих сердцевину. Верхние открытые концы расположены на одном уровне, нижний закрыт узлом ствола.</a:t>
            </a:r>
            <a:endParaRPr lang="ru-RU" dirty="0"/>
          </a:p>
        </p:txBody>
      </p:sp>
      <p:sp>
        <p:nvSpPr>
          <p:cNvPr id="5" name="Прямоугольник 4"/>
          <p:cNvSpPr/>
          <p:nvPr/>
        </p:nvSpPr>
        <p:spPr>
          <a:xfrm>
            <a:off x="214250" y="5214950"/>
            <a:ext cx="8929750" cy="1477328"/>
          </a:xfrm>
          <a:prstGeom prst="rect">
            <a:avLst/>
          </a:prstGeom>
        </p:spPr>
        <p:txBody>
          <a:bodyPr wrap="square">
            <a:spAutoFit/>
          </a:bodyPr>
          <a:lstStyle/>
          <a:p>
            <a:r>
              <a:rPr lang="ru-RU" dirty="0" smtClean="0"/>
              <a:t>Инструмент обычно составлен из 3—5 трубок одинакового диаметра, но разной длины (от 100 до 160 мм). Трубки инструмента не скрепляются между собой, что позволяет их менять в зависимости от требуемого строя. Поднося верхние концы трубочек ко рту и поводя ими (или головой) из стороны в сторону, дуют на края срезов, извлекая, как правило, короткие, толчкообразные звуки.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Скругленный прямоугольник 2"/>
          <p:cNvSpPr/>
          <p:nvPr/>
        </p:nvSpPr>
        <p:spPr>
          <a:xfrm>
            <a:off x="785786" y="142852"/>
            <a:ext cx="7572428"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6000" b="1" dirty="0" smtClean="0"/>
              <a:t>Свирель</a:t>
            </a:r>
            <a:endParaRPr lang="ru-RU" sz="6000" b="1" dirty="0"/>
          </a:p>
        </p:txBody>
      </p:sp>
      <p:sp>
        <p:nvSpPr>
          <p:cNvPr id="4" name="Прямоугольник 3"/>
          <p:cNvSpPr/>
          <p:nvPr/>
        </p:nvSpPr>
        <p:spPr>
          <a:xfrm>
            <a:off x="285720" y="1142984"/>
            <a:ext cx="2928958" cy="2862322"/>
          </a:xfrm>
          <a:prstGeom prst="rect">
            <a:avLst/>
          </a:prstGeom>
        </p:spPr>
        <p:txBody>
          <a:bodyPr wrap="square">
            <a:spAutoFit/>
          </a:bodyPr>
          <a:lstStyle/>
          <a:p>
            <a:r>
              <a:rPr lang="ru-RU" dirty="0" smtClean="0"/>
              <a:t>Свирель - русский двуствольный духовой инструмент; род двуствольной продольной флейты. В верхнем конце ствола — свистковое устройство, в нижней части — по 3 боковых отверстия для изменения высоты звуков.</a:t>
            </a:r>
            <a:endParaRPr lang="ru-RU" dirty="0"/>
          </a:p>
        </p:txBody>
      </p:sp>
      <p:sp>
        <p:nvSpPr>
          <p:cNvPr id="5" name="Прямоугольник 4"/>
          <p:cNvSpPr/>
          <p:nvPr/>
        </p:nvSpPr>
        <p:spPr>
          <a:xfrm>
            <a:off x="4429124" y="3441680"/>
            <a:ext cx="4429124" cy="3416320"/>
          </a:xfrm>
          <a:prstGeom prst="rect">
            <a:avLst/>
          </a:prstGeom>
        </p:spPr>
        <p:txBody>
          <a:bodyPr wrap="square">
            <a:spAutoFit/>
          </a:bodyPr>
          <a:lstStyle/>
          <a:p>
            <a:r>
              <a:rPr lang="ru-RU" dirty="0" smtClean="0"/>
              <a:t>Изготавливается из дерева, имеющего </a:t>
            </a:r>
            <a:r>
              <a:rPr lang="ru-RU" dirty="0" smtClean="0"/>
              <a:t>мягкую сердцевину</a:t>
            </a:r>
            <a:r>
              <a:rPr lang="ru-RU" dirty="0" smtClean="0"/>
              <a:t>: </a:t>
            </a:r>
            <a:r>
              <a:rPr lang="ru-RU" dirty="0" smtClean="0"/>
              <a:t> бузины</a:t>
            </a:r>
            <a:r>
              <a:rPr lang="ru-RU" dirty="0" smtClean="0"/>
              <a:t>, ивы, черемухи. Сердцевина эта вывертывается тоненькой палочкой или выжигается раскаленной проволокой. Один конец дудки срезается наискось, близ отверстия отщепляется тоненький язычок и затем по длине дудки прорезается от 4 до 8 отверстий. Иногда такие </a:t>
            </a:r>
            <a:r>
              <a:rPr lang="ru-RU" dirty="0" smtClean="0"/>
              <a:t>дудки делают из</a:t>
            </a:r>
            <a:r>
              <a:rPr lang="ru-RU" dirty="0" smtClean="0"/>
              <a:t> </a:t>
            </a:r>
            <a:r>
              <a:rPr lang="ru-RU" dirty="0" smtClean="0"/>
              <a:t>камыша,</a:t>
            </a:r>
            <a:r>
              <a:rPr lang="ru-RU" dirty="0" smtClean="0"/>
              <a:t> тростника или другого пустотелого материала.</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fontScale="90000"/>
          </a:bodyPr>
          <a:lstStyle/>
          <a:p>
            <a:r>
              <a:rPr lang="ru-RU" sz="6000" b="1" dirty="0" smtClean="0"/>
              <a:t>         Рожок</a:t>
            </a:r>
            <a:endParaRPr lang="ru-RU" sz="6000" b="1" dirty="0"/>
          </a:p>
        </p:txBody>
      </p:sp>
      <p:pic>
        <p:nvPicPr>
          <p:cNvPr id="3" name="Рисунок 2" descr="rojok1.jpg"/>
          <p:cNvPicPr>
            <a:picLocks noChangeAspect="1"/>
          </p:cNvPicPr>
          <p:nvPr/>
        </p:nvPicPr>
        <p:blipFill>
          <a:blip r:embed="rId2"/>
          <a:stretch>
            <a:fillRect/>
          </a:stretch>
        </p:blipFill>
        <p:spPr>
          <a:xfrm>
            <a:off x="142844" y="214290"/>
            <a:ext cx="3429000" cy="2857520"/>
          </a:xfrm>
          <a:prstGeom prst="rect">
            <a:avLst/>
          </a:prstGeom>
        </p:spPr>
      </p:pic>
      <p:sp>
        <p:nvSpPr>
          <p:cNvPr id="4" name="Прямоугольник 3"/>
          <p:cNvSpPr/>
          <p:nvPr/>
        </p:nvSpPr>
        <p:spPr>
          <a:xfrm>
            <a:off x="3286116" y="857232"/>
            <a:ext cx="5643602" cy="2031325"/>
          </a:xfrm>
          <a:prstGeom prst="rect">
            <a:avLst/>
          </a:prstGeom>
        </p:spPr>
        <p:txBody>
          <a:bodyPr wrap="square">
            <a:spAutoFit/>
          </a:bodyPr>
          <a:lstStyle/>
          <a:p>
            <a:r>
              <a:rPr lang="ru-RU" dirty="0" smtClean="0"/>
              <a:t>Рожок представляет собой конической формы прямую трубу с пятью игровыми отверстиями сверху и одним снизу. На нижнем конце есть небольшой раструб, на верхнем вклеенный мундштук. Общая длина рожка колеблется от 320 до 830 мм. Мундштук вырезают в форме мелкой чашечки, а нижний конец ствола — в виде конического раструба.</a:t>
            </a:r>
            <a:endParaRPr lang="ru-RU" dirty="0"/>
          </a:p>
        </p:txBody>
      </p:sp>
      <p:pic>
        <p:nvPicPr>
          <p:cNvPr id="5" name="Рисунок 4" descr="1269609378_rozhoknarval.jpg"/>
          <p:cNvPicPr>
            <a:picLocks noChangeAspect="1"/>
          </p:cNvPicPr>
          <p:nvPr/>
        </p:nvPicPr>
        <p:blipFill>
          <a:blip r:embed="rId3"/>
          <a:stretch>
            <a:fillRect/>
          </a:stretch>
        </p:blipFill>
        <p:spPr>
          <a:xfrm>
            <a:off x="4214810" y="3214686"/>
            <a:ext cx="4824406" cy="3338509"/>
          </a:xfrm>
          <a:prstGeom prst="rect">
            <a:avLst/>
          </a:prstGeom>
        </p:spPr>
      </p:pic>
      <p:sp>
        <p:nvSpPr>
          <p:cNvPr id="6" name="Прямоугольник 5"/>
          <p:cNvSpPr/>
          <p:nvPr/>
        </p:nvSpPr>
        <p:spPr>
          <a:xfrm>
            <a:off x="1928794" y="2857496"/>
            <a:ext cx="7358114" cy="369332"/>
          </a:xfrm>
          <a:prstGeom prst="rect">
            <a:avLst/>
          </a:prstGeom>
        </p:spPr>
        <p:txBody>
          <a:bodyPr wrap="square">
            <a:spAutoFit/>
          </a:bodyPr>
          <a:lstStyle/>
          <a:p>
            <a:r>
              <a:rPr lang="ru-RU" dirty="0" smtClean="0"/>
              <a:t>Изготовляют рожок из березы, клена или можжевельника.</a:t>
            </a:r>
            <a:endParaRPr lang="ru-RU" dirty="0"/>
          </a:p>
        </p:txBody>
      </p:sp>
      <p:sp>
        <p:nvSpPr>
          <p:cNvPr id="7" name="Прямоугольник 6"/>
          <p:cNvSpPr/>
          <p:nvPr/>
        </p:nvSpPr>
        <p:spPr>
          <a:xfrm>
            <a:off x="285720" y="3643314"/>
            <a:ext cx="3571900" cy="1200329"/>
          </a:xfrm>
          <a:prstGeom prst="rect">
            <a:avLst/>
          </a:prstGeom>
        </p:spPr>
        <p:txBody>
          <a:bodyPr wrap="square">
            <a:spAutoFit/>
          </a:bodyPr>
          <a:lstStyle/>
          <a:p>
            <a:r>
              <a:rPr lang="ru-RU" dirty="0" smtClean="0"/>
              <a:t>Звук у рожка сильный, но мягкий. Извлечение звука на инструменте довольно трудно. Диапазон рожка немного больше октавы.</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fontScale="90000"/>
          </a:bodyPr>
          <a:lstStyle/>
          <a:p>
            <a:r>
              <a:rPr lang="ru-RU" sz="6000" b="1" dirty="0" smtClean="0"/>
              <a:t>Жалейка</a:t>
            </a:r>
            <a:endParaRPr lang="ru-RU" sz="6000" b="1" dirty="0"/>
          </a:p>
        </p:txBody>
      </p:sp>
      <p:pic>
        <p:nvPicPr>
          <p:cNvPr id="3" name="Рисунок 2" descr="i.jpg"/>
          <p:cNvPicPr>
            <a:picLocks noChangeAspect="1"/>
          </p:cNvPicPr>
          <p:nvPr/>
        </p:nvPicPr>
        <p:blipFill>
          <a:blip r:embed="rId2"/>
          <a:stretch>
            <a:fillRect/>
          </a:stretch>
        </p:blipFill>
        <p:spPr>
          <a:xfrm>
            <a:off x="142844" y="857232"/>
            <a:ext cx="6286544" cy="3714776"/>
          </a:xfrm>
          <a:prstGeom prst="rect">
            <a:avLst/>
          </a:prstGeom>
        </p:spPr>
      </p:pic>
      <p:sp>
        <p:nvSpPr>
          <p:cNvPr id="4" name="Прямоугольник 3"/>
          <p:cNvSpPr/>
          <p:nvPr/>
        </p:nvSpPr>
        <p:spPr>
          <a:xfrm>
            <a:off x="6572264" y="857232"/>
            <a:ext cx="2357454" cy="3693319"/>
          </a:xfrm>
          <a:prstGeom prst="rect">
            <a:avLst/>
          </a:prstGeom>
        </p:spPr>
        <p:txBody>
          <a:bodyPr wrap="square">
            <a:spAutoFit/>
          </a:bodyPr>
          <a:lstStyle/>
          <a:p>
            <a:r>
              <a:rPr lang="ru-RU" dirty="0" smtClean="0"/>
              <a:t>жалейка представляет собой небольшую трубочку из ивы или бузины длиной от 10 до 20 см, в верхний конец которой вставлен пищик с одинарным язычком из камыша или гусиного пера, а на нижний надет раструб из коровьего рога или из бересты. </a:t>
            </a:r>
            <a:endParaRPr lang="ru-RU" dirty="0"/>
          </a:p>
        </p:txBody>
      </p:sp>
      <p:sp>
        <p:nvSpPr>
          <p:cNvPr id="5" name="Прямоугольник 4"/>
          <p:cNvSpPr/>
          <p:nvPr/>
        </p:nvSpPr>
        <p:spPr>
          <a:xfrm>
            <a:off x="214282" y="4643446"/>
            <a:ext cx="8715436" cy="646331"/>
          </a:xfrm>
          <a:prstGeom prst="rect">
            <a:avLst/>
          </a:prstGeom>
        </p:spPr>
        <p:txBody>
          <a:bodyPr wrap="square">
            <a:spAutoFit/>
          </a:bodyPr>
          <a:lstStyle/>
          <a:p>
            <a:r>
              <a:rPr lang="ru-RU" dirty="0" smtClean="0"/>
              <a:t>Язычок иногда надрезают на самой трубочке. На стволе есть от 3 до 7 игровых отверстий, благодаря чему можно менять высоту звука.</a:t>
            </a:r>
            <a:endParaRPr lang="ru-RU" dirty="0"/>
          </a:p>
        </p:txBody>
      </p:sp>
      <p:sp>
        <p:nvSpPr>
          <p:cNvPr id="6" name="Прямоугольник 5"/>
          <p:cNvSpPr/>
          <p:nvPr/>
        </p:nvSpPr>
        <p:spPr>
          <a:xfrm>
            <a:off x="285720" y="5286388"/>
            <a:ext cx="8643998" cy="646331"/>
          </a:xfrm>
          <a:prstGeom prst="rect">
            <a:avLst/>
          </a:prstGeom>
        </p:spPr>
        <p:txBody>
          <a:bodyPr wrap="square">
            <a:spAutoFit/>
          </a:bodyPr>
          <a:lstStyle/>
          <a:p>
            <a:r>
              <a:rPr lang="ru-RU" dirty="0" smtClean="0"/>
              <a:t>Звукоряд инструмента диатонический, диапазон зависит от количества игровых отверстий. Тембр жалейки пронзительный и гнусавый, печальный и жалостливый</a:t>
            </a:r>
            <a:r>
              <a:rPr lang="ru-RU" dirty="0" smtClean="0"/>
              <a:t>.</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53"/>
            <a:ext cx="8786874" cy="276999"/>
          </a:xfrm>
          <a:prstGeom prst="rect">
            <a:avLst/>
          </a:prstGeom>
        </p:spPr>
        <p:txBody>
          <a:bodyPr wrap="square">
            <a:spAutoFit/>
          </a:bodyPr>
          <a:lstStyle/>
          <a:p>
            <a:r>
              <a:rPr lang="en-US" sz="1200" dirty="0" smtClean="0"/>
              <a:t>http://fb.ru/article/138234/narodnyie-instrumentyi-russkie-narodnyie-instrumentyi-russkie-narodnyie-muzyikalnyie-instrumentyi</a:t>
            </a:r>
            <a:endParaRPr lang="ru-RU" sz="1200" dirty="0"/>
          </a:p>
        </p:txBody>
      </p:sp>
      <p:sp>
        <p:nvSpPr>
          <p:cNvPr id="4" name="Прямоугольник 3"/>
          <p:cNvSpPr/>
          <p:nvPr/>
        </p:nvSpPr>
        <p:spPr>
          <a:xfrm>
            <a:off x="285720" y="500042"/>
            <a:ext cx="8715435" cy="276999"/>
          </a:xfrm>
          <a:prstGeom prst="rect">
            <a:avLst/>
          </a:prstGeom>
        </p:spPr>
        <p:txBody>
          <a:bodyPr wrap="square">
            <a:spAutoFit/>
          </a:bodyPr>
          <a:lstStyle/>
          <a:p>
            <a:r>
              <a:rPr lang="en-US" sz="1200" dirty="0" smtClean="0"/>
              <a:t>http://folkinst.narod.ru/</a:t>
            </a:r>
            <a:endParaRPr lang="ru-RU" sz="1200" dirty="0"/>
          </a:p>
        </p:txBody>
      </p:sp>
      <p:sp>
        <p:nvSpPr>
          <p:cNvPr id="5" name="Прямоугольник 4"/>
          <p:cNvSpPr/>
          <p:nvPr/>
        </p:nvSpPr>
        <p:spPr>
          <a:xfrm>
            <a:off x="214282" y="928670"/>
            <a:ext cx="8429684" cy="276999"/>
          </a:xfrm>
          <a:prstGeom prst="rect">
            <a:avLst/>
          </a:prstGeom>
        </p:spPr>
        <p:txBody>
          <a:bodyPr wrap="square">
            <a:spAutoFit/>
          </a:bodyPr>
          <a:lstStyle/>
          <a:p>
            <a:r>
              <a:rPr lang="en-US" sz="1200" dirty="0" smtClean="0"/>
              <a:t>http://eomi.ru/plucked/domra/</a:t>
            </a:r>
            <a:endParaRPr lang="ru-RU" sz="1200" dirty="0"/>
          </a:p>
        </p:txBody>
      </p:sp>
      <p:sp>
        <p:nvSpPr>
          <p:cNvPr id="6" name="Прямоугольник 5"/>
          <p:cNvSpPr/>
          <p:nvPr/>
        </p:nvSpPr>
        <p:spPr>
          <a:xfrm>
            <a:off x="285720" y="1285860"/>
            <a:ext cx="8572560" cy="276999"/>
          </a:xfrm>
          <a:prstGeom prst="rect">
            <a:avLst/>
          </a:prstGeom>
        </p:spPr>
        <p:txBody>
          <a:bodyPr wrap="square">
            <a:spAutoFit/>
          </a:bodyPr>
          <a:lstStyle/>
          <a:p>
            <a:r>
              <a:rPr lang="en-US" sz="1200" dirty="0" smtClean="0">
                <a:latin typeface="Times New Roman" pitchFamily="18" charset="0"/>
                <a:cs typeface="Times New Roman" pitchFamily="18" charset="0"/>
              </a:rPr>
              <a:t>http://www.livemaster.ru/item/665613-muzykalnye-instrumenty-gusli-krylovidnye</a:t>
            </a:r>
            <a:endParaRPr lang="ru-RU" sz="1200" dirty="0"/>
          </a:p>
        </p:txBody>
      </p:sp>
      <p:sp>
        <p:nvSpPr>
          <p:cNvPr id="7" name="Прямоугольник 6"/>
          <p:cNvSpPr/>
          <p:nvPr/>
        </p:nvSpPr>
        <p:spPr>
          <a:xfrm>
            <a:off x="214282" y="1714488"/>
            <a:ext cx="8643998" cy="276999"/>
          </a:xfrm>
          <a:prstGeom prst="rect">
            <a:avLst/>
          </a:prstGeom>
        </p:spPr>
        <p:txBody>
          <a:bodyPr wrap="square">
            <a:spAutoFit/>
          </a:bodyPr>
          <a:lstStyle/>
          <a:p>
            <a:r>
              <a:rPr lang="en-US" sz="1200" dirty="0" smtClean="0"/>
              <a:t>https://ru.wikipedia.org/wiki/</a:t>
            </a:r>
            <a:r>
              <a:rPr lang="ru-RU" sz="1200" dirty="0" smtClean="0"/>
              <a:t>Гудок</a:t>
            </a:r>
            <a:endParaRPr lang="ru-RU" sz="1200" dirty="0"/>
          </a:p>
        </p:txBody>
      </p:sp>
      <p:sp>
        <p:nvSpPr>
          <p:cNvPr id="8" name="Прямоугольник 7"/>
          <p:cNvSpPr/>
          <p:nvPr/>
        </p:nvSpPr>
        <p:spPr>
          <a:xfrm>
            <a:off x="214282" y="2143117"/>
            <a:ext cx="8858312" cy="276999"/>
          </a:xfrm>
          <a:prstGeom prst="rect">
            <a:avLst/>
          </a:prstGeom>
        </p:spPr>
        <p:txBody>
          <a:bodyPr wrap="square">
            <a:spAutoFit/>
          </a:bodyPr>
          <a:lstStyle/>
          <a:p>
            <a:r>
              <a:rPr lang="en-US" sz="1200" dirty="0" smtClean="0"/>
              <a:t>https://ru.wikipedia.org/wiki/%D0%A2%D1%80%D0%B5%D1%89%D0%BE%D1%82%D0%BA%D0%B0</a:t>
            </a:r>
            <a:endParaRPr lang="ru-RU" sz="1200" dirty="0"/>
          </a:p>
        </p:txBody>
      </p:sp>
      <p:sp>
        <p:nvSpPr>
          <p:cNvPr id="9" name="Прямоугольник 8"/>
          <p:cNvSpPr/>
          <p:nvPr/>
        </p:nvSpPr>
        <p:spPr>
          <a:xfrm>
            <a:off x="214282" y="2500306"/>
            <a:ext cx="6031437" cy="276999"/>
          </a:xfrm>
          <a:prstGeom prst="rect">
            <a:avLst/>
          </a:prstGeom>
        </p:spPr>
        <p:txBody>
          <a:bodyPr wrap="square">
            <a:spAutoFit/>
          </a:bodyPr>
          <a:lstStyle/>
          <a:p>
            <a:r>
              <a:rPr lang="en-US" sz="1200" dirty="0" smtClean="0"/>
              <a:t>http://eomi.ru/percussion/spoons/</a:t>
            </a:r>
            <a:endParaRPr lang="ru-RU" sz="1200" dirty="0"/>
          </a:p>
        </p:txBody>
      </p:sp>
      <p:sp>
        <p:nvSpPr>
          <p:cNvPr id="11" name="Прямоугольник 10"/>
          <p:cNvSpPr/>
          <p:nvPr/>
        </p:nvSpPr>
        <p:spPr>
          <a:xfrm>
            <a:off x="214282" y="2857496"/>
            <a:ext cx="6613881" cy="276999"/>
          </a:xfrm>
          <a:prstGeom prst="rect">
            <a:avLst/>
          </a:prstGeom>
        </p:spPr>
        <p:txBody>
          <a:bodyPr wrap="square">
            <a:spAutoFit/>
          </a:bodyPr>
          <a:lstStyle/>
          <a:p>
            <a:r>
              <a:rPr lang="en-US" sz="1200" dirty="0" smtClean="0"/>
              <a:t>http://www.spacenation.info/kolotushka.html</a:t>
            </a:r>
            <a:endParaRPr lang="ru-RU" sz="1200" dirty="0"/>
          </a:p>
        </p:txBody>
      </p:sp>
      <p:sp>
        <p:nvSpPr>
          <p:cNvPr id="12" name="Прямоугольник 11"/>
          <p:cNvSpPr/>
          <p:nvPr/>
        </p:nvSpPr>
        <p:spPr>
          <a:xfrm>
            <a:off x="285720" y="3244334"/>
            <a:ext cx="6320523" cy="276999"/>
          </a:xfrm>
          <a:prstGeom prst="rect">
            <a:avLst/>
          </a:prstGeom>
        </p:spPr>
        <p:txBody>
          <a:bodyPr wrap="square">
            <a:spAutoFit/>
          </a:bodyPr>
          <a:lstStyle/>
          <a:p>
            <a:r>
              <a:rPr lang="en-US" sz="1200" dirty="0" smtClean="0"/>
              <a:t>http://www.detsad-yar.ru/products/1088</a:t>
            </a:r>
            <a:endParaRPr lang="ru-RU" sz="1200" dirty="0"/>
          </a:p>
        </p:txBody>
      </p:sp>
      <p:sp>
        <p:nvSpPr>
          <p:cNvPr id="13" name="Прямоугольник 12"/>
          <p:cNvSpPr/>
          <p:nvPr/>
        </p:nvSpPr>
        <p:spPr>
          <a:xfrm>
            <a:off x="214282" y="3643314"/>
            <a:ext cx="6549483" cy="276999"/>
          </a:xfrm>
          <a:prstGeom prst="rect">
            <a:avLst/>
          </a:prstGeom>
        </p:spPr>
        <p:txBody>
          <a:bodyPr wrap="square">
            <a:spAutoFit/>
          </a:bodyPr>
          <a:lstStyle/>
          <a:p>
            <a:r>
              <a:rPr lang="en-US" sz="1200" dirty="0" smtClean="0"/>
              <a:t>http://www.muzikavseh.ru/publ/35-1-0-175</a:t>
            </a:r>
            <a:endParaRPr lang="ru-RU" sz="1200" dirty="0"/>
          </a:p>
        </p:txBody>
      </p:sp>
      <p:sp>
        <p:nvSpPr>
          <p:cNvPr id="14" name="Прямоугольник 13"/>
          <p:cNvSpPr/>
          <p:nvPr/>
        </p:nvSpPr>
        <p:spPr>
          <a:xfrm>
            <a:off x="214282" y="4071942"/>
            <a:ext cx="8786874" cy="461665"/>
          </a:xfrm>
          <a:prstGeom prst="rect">
            <a:avLst/>
          </a:prstGeom>
        </p:spPr>
        <p:txBody>
          <a:bodyPr wrap="square">
            <a:spAutoFit/>
          </a:bodyPr>
          <a:lstStyle/>
          <a:p>
            <a:r>
              <a:rPr lang="en-US" sz="1200" dirty="0" smtClean="0"/>
              <a:t>http://putisvaroga.ru/tradicionnye-slavyanskie-muzykalnye-instrumenty/svistulka-starinnyj-duxovoj-russkij-narodnyj-muzykalnyj-instrument/</a:t>
            </a:r>
            <a:endParaRPr lang="ru-RU" sz="1200" dirty="0"/>
          </a:p>
        </p:txBody>
      </p:sp>
      <p:sp>
        <p:nvSpPr>
          <p:cNvPr id="15" name="Прямоугольник 14"/>
          <p:cNvSpPr/>
          <p:nvPr/>
        </p:nvSpPr>
        <p:spPr>
          <a:xfrm>
            <a:off x="142844" y="4786322"/>
            <a:ext cx="8858312" cy="276999"/>
          </a:xfrm>
          <a:prstGeom prst="rect">
            <a:avLst/>
          </a:prstGeom>
        </p:spPr>
        <p:txBody>
          <a:bodyPr wrap="square">
            <a:spAutoFit/>
          </a:bodyPr>
          <a:lstStyle/>
          <a:p>
            <a:r>
              <a:rPr lang="en-US" sz="1200" dirty="0" smtClean="0"/>
              <a:t>https://ru.wikipedia.org/wiki/%D0%9A%D1%83%D0%B3%D0%B8%D0%BA%D0%BB%D1%8B</a:t>
            </a:r>
            <a:endParaRPr lang="ru-RU" sz="1200" dirty="0"/>
          </a:p>
        </p:txBody>
      </p:sp>
      <p:sp>
        <p:nvSpPr>
          <p:cNvPr id="16" name="Прямоугольник 15"/>
          <p:cNvSpPr/>
          <p:nvPr/>
        </p:nvSpPr>
        <p:spPr>
          <a:xfrm>
            <a:off x="214282" y="5143512"/>
            <a:ext cx="1835631" cy="276999"/>
          </a:xfrm>
          <a:prstGeom prst="rect">
            <a:avLst/>
          </a:prstGeom>
        </p:spPr>
        <p:txBody>
          <a:bodyPr wrap="none">
            <a:spAutoFit/>
          </a:bodyPr>
          <a:lstStyle/>
          <a:p>
            <a:r>
              <a:rPr lang="en-US" sz="1200" dirty="0" smtClean="0"/>
              <a:t>http://esopilka.ru/sopilka/</a:t>
            </a:r>
            <a:endParaRPr lang="ru-RU" sz="1200" dirty="0"/>
          </a:p>
        </p:txBody>
      </p:sp>
      <p:sp>
        <p:nvSpPr>
          <p:cNvPr id="17" name="Прямоугольник 16"/>
          <p:cNvSpPr/>
          <p:nvPr/>
        </p:nvSpPr>
        <p:spPr>
          <a:xfrm>
            <a:off x="142844" y="5429264"/>
            <a:ext cx="2363596" cy="276999"/>
          </a:xfrm>
          <a:prstGeom prst="rect">
            <a:avLst/>
          </a:prstGeom>
        </p:spPr>
        <p:txBody>
          <a:bodyPr wrap="none">
            <a:spAutoFit/>
          </a:bodyPr>
          <a:lstStyle/>
          <a:p>
            <a:r>
              <a:rPr lang="en-US" sz="1200" dirty="0" smtClean="0"/>
              <a:t>http://folkinst.narod.ru/rozok.html</a:t>
            </a:r>
            <a:endParaRPr lang="ru-RU"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35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357158" y="1643050"/>
            <a:ext cx="1928826" cy="584775"/>
          </a:xfrm>
          <a:prstGeom prst="rect">
            <a:avLst/>
          </a:prstGeom>
          <a:noFill/>
        </p:spPr>
        <p:txBody>
          <a:bodyPr wrap="square" rtlCol="0">
            <a:spAutoFit/>
          </a:bodyPr>
          <a:lstStyle/>
          <a:p>
            <a:r>
              <a:rPr lang="ru-RU" sz="3200" b="1" dirty="0" smtClean="0"/>
              <a:t>Струнные</a:t>
            </a:r>
            <a:endParaRPr lang="ru-RU" sz="3200" b="1" dirty="0"/>
          </a:p>
        </p:txBody>
      </p:sp>
      <p:sp>
        <p:nvSpPr>
          <p:cNvPr id="6" name="TextBox 5"/>
          <p:cNvSpPr txBox="1"/>
          <p:nvPr/>
        </p:nvSpPr>
        <p:spPr>
          <a:xfrm>
            <a:off x="3071802" y="1643050"/>
            <a:ext cx="2071702" cy="584775"/>
          </a:xfrm>
          <a:prstGeom prst="rect">
            <a:avLst/>
          </a:prstGeom>
          <a:noFill/>
        </p:spPr>
        <p:txBody>
          <a:bodyPr wrap="square" rtlCol="0">
            <a:spAutoFit/>
          </a:bodyPr>
          <a:lstStyle/>
          <a:p>
            <a:r>
              <a:rPr lang="ru-RU" sz="3200" b="1" dirty="0" smtClean="0"/>
              <a:t>Ударные</a:t>
            </a:r>
            <a:endParaRPr lang="ru-RU" sz="3200" b="1" dirty="0"/>
          </a:p>
        </p:txBody>
      </p:sp>
      <p:sp>
        <p:nvSpPr>
          <p:cNvPr id="7" name="TextBox 6"/>
          <p:cNvSpPr txBox="1"/>
          <p:nvPr/>
        </p:nvSpPr>
        <p:spPr>
          <a:xfrm>
            <a:off x="6429388" y="1714488"/>
            <a:ext cx="2143140" cy="584775"/>
          </a:xfrm>
          <a:prstGeom prst="rect">
            <a:avLst/>
          </a:prstGeom>
          <a:noFill/>
        </p:spPr>
        <p:txBody>
          <a:bodyPr wrap="square" rtlCol="0">
            <a:spAutoFit/>
          </a:bodyPr>
          <a:lstStyle/>
          <a:p>
            <a:r>
              <a:rPr lang="ru-RU" sz="3200" b="1" dirty="0" smtClean="0"/>
              <a:t>Духовые</a:t>
            </a:r>
            <a:endParaRPr lang="ru-RU" sz="3200" b="1" dirty="0"/>
          </a:p>
        </p:txBody>
      </p:sp>
      <p:sp>
        <p:nvSpPr>
          <p:cNvPr id="9" name="TextBox 8"/>
          <p:cNvSpPr txBox="1"/>
          <p:nvPr/>
        </p:nvSpPr>
        <p:spPr>
          <a:xfrm>
            <a:off x="6643702" y="2571744"/>
            <a:ext cx="1785950" cy="2215991"/>
          </a:xfrm>
          <a:prstGeom prst="rect">
            <a:avLst/>
          </a:prstGeom>
          <a:noFill/>
        </p:spPr>
        <p:txBody>
          <a:bodyPr wrap="square" rtlCol="0">
            <a:spAutoFit/>
          </a:bodyPr>
          <a:lstStyle/>
          <a:p>
            <a:r>
              <a:rPr lang="ru-RU" sz="2400" b="1" dirty="0" smtClean="0"/>
              <a:t>Свистулька</a:t>
            </a:r>
          </a:p>
          <a:p>
            <a:r>
              <a:rPr lang="ru-RU" sz="2400" b="1" dirty="0" smtClean="0"/>
              <a:t>Кугиклы</a:t>
            </a:r>
          </a:p>
          <a:p>
            <a:r>
              <a:rPr lang="ru-RU" sz="2400" b="1" dirty="0" smtClean="0"/>
              <a:t>Свирель</a:t>
            </a:r>
            <a:endParaRPr lang="ru-RU" sz="2400" b="1" dirty="0" smtClean="0"/>
          </a:p>
          <a:p>
            <a:r>
              <a:rPr lang="ru-RU" sz="2400" b="1" dirty="0" smtClean="0"/>
              <a:t>Рожок</a:t>
            </a:r>
          </a:p>
          <a:p>
            <a:r>
              <a:rPr lang="ru-RU" sz="2400" b="1" dirty="0" smtClean="0"/>
              <a:t>Жалейка</a:t>
            </a:r>
          </a:p>
          <a:p>
            <a:endParaRPr lang="ru-RU" dirty="0"/>
          </a:p>
        </p:txBody>
      </p:sp>
      <p:sp>
        <p:nvSpPr>
          <p:cNvPr id="10" name="TextBox 9"/>
          <p:cNvSpPr txBox="1"/>
          <p:nvPr/>
        </p:nvSpPr>
        <p:spPr>
          <a:xfrm>
            <a:off x="571472" y="2571744"/>
            <a:ext cx="1714512" cy="1569660"/>
          </a:xfrm>
          <a:prstGeom prst="rect">
            <a:avLst/>
          </a:prstGeom>
          <a:noFill/>
        </p:spPr>
        <p:txBody>
          <a:bodyPr wrap="square" rtlCol="0">
            <a:spAutoFit/>
          </a:bodyPr>
          <a:lstStyle/>
          <a:p>
            <a:r>
              <a:rPr lang="ru-RU" sz="2400" b="1" dirty="0" smtClean="0"/>
              <a:t>Домра</a:t>
            </a:r>
          </a:p>
          <a:p>
            <a:r>
              <a:rPr lang="ru-RU" sz="2400" b="1" dirty="0" smtClean="0"/>
              <a:t>Гусли</a:t>
            </a:r>
          </a:p>
          <a:p>
            <a:r>
              <a:rPr lang="ru-RU" sz="2400" b="1" dirty="0" smtClean="0"/>
              <a:t>Гудок</a:t>
            </a:r>
          </a:p>
          <a:p>
            <a:r>
              <a:rPr lang="ru-RU" sz="2400" b="1" dirty="0" smtClean="0"/>
              <a:t>Балалайка</a:t>
            </a:r>
            <a:endParaRPr lang="ru-RU" sz="2400" b="1" dirty="0"/>
          </a:p>
        </p:txBody>
      </p:sp>
      <p:sp>
        <p:nvSpPr>
          <p:cNvPr id="11" name="TextBox 10"/>
          <p:cNvSpPr txBox="1"/>
          <p:nvPr/>
        </p:nvSpPr>
        <p:spPr>
          <a:xfrm>
            <a:off x="3286116" y="2428868"/>
            <a:ext cx="1785950" cy="3323987"/>
          </a:xfrm>
          <a:prstGeom prst="rect">
            <a:avLst/>
          </a:prstGeom>
          <a:noFill/>
        </p:spPr>
        <p:txBody>
          <a:bodyPr wrap="square" rtlCol="0">
            <a:spAutoFit/>
          </a:bodyPr>
          <a:lstStyle/>
          <a:p>
            <a:r>
              <a:rPr lang="ru-RU" sz="2400" b="1" dirty="0" smtClean="0"/>
              <a:t>Трещотка</a:t>
            </a:r>
          </a:p>
          <a:p>
            <a:r>
              <a:rPr lang="ru-RU" sz="2400" b="1" dirty="0" smtClean="0"/>
              <a:t>Бубенцы</a:t>
            </a:r>
          </a:p>
          <a:p>
            <a:r>
              <a:rPr lang="ru-RU" sz="2400" b="1" dirty="0" smtClean="0"/>
              <a:t>Ложки</a:t>
            </a:r>
          </a:p>
          <a:p>
            <a:r>
              <a:rPr lang="ru-RU" sz="2400" b="1" dirty="0" smtClean="0"/>
              <a:t>Бубен</a:t>
            </a:r>
          </a:p>
          <a:p>
            <a:r>
              <a:rPr lang="ru-RU" sz="2400" b="1" dirty="0" smtClean="0"/>
              <a:t>Коробочка</a:t>
            </a:r>
            <a:endParaRPr lang="ru-RU" sz="2400" b="1" dirty="0" smtClean="0"/>
          </a:p>
          <a:p>
            <a:r>
              <a:rPr lang="ru-RU" sz="2400" b="1" dirty="0" smtClean="0"/>
              <a:t>Колотушка</a:t>
            </a:r>
          </a:p>
          <a:p>
            <a:r>
              <a:rPr lang="ru-RU" sz="2400" b="1" dirty="0" smtClean="0"/>
              <a:t>Рубель</a:t>
            </a:r>
          </a:p>
          <a:p>
            <a:endParaRPr lang="ru-RU" sz="2400" b="1" dirty="0" smtClean="0"/>
          </a:p>
          <a:p>
            <a:endParaRPr lang="ru-RU" dirty="0"/>
          </a:p>
        </p:txBody>
      </p:sp>
      <p:pic>
        <p:nvPicPr>
          <p:cNvPr id="12" name="Рисунок 11" descr="msk.png"/>
          <p:cNvPicPr>
            <a:picLocks noChangeAspect="1"/>
          </p:cNvPicPr>
          <p:nvPr/>
        </p:nvPicPr>
        <p:blipFill>
          <a:blip r:embed="rId2"/>
          <a:stretch>
            <a:fillRect/>
          </a:stretch>
        </p:blipFill>
        <p:spPr>
          <a:xfrm>
            <a:off x="0" y="5000636"/>
            <a:ext cx="9144000" cy="1857364"/>
          </a:xfrm>
          <a:prstGeom prst="rect">
            <a:avLst/>
          </a:prstGeom>
        </p:spPr>
      </p:pic>
      <p:pic>
        <p:nvPicPr>
          <p:cNvPr id="13" name="Рисунок 12" descr="msk.png"/>
          <p:cNvPicPr>
            <a:picLocks noChangeAspect="1"/>
          </p:cNvPicPr>
          <p:nvPr/>
        </p:nvPicPr>
        <p:blipFill>
          <a:blip r:embed="rId2"/>
          <a:stretch>
            <a:fillRect/>
          </a:stretch>
        </p:blipFill>
        <p:spPr>
          <a:xfrm>
            <a:off x="0" y="1"/>
            <a:ext cx="9144000" cy="1643050"/>
          </a:xfrm>
          <a:prstGeom prst="rect">
            <a:avLst/>
          </a:prstGeom>
        </p:spPr>
      </p:pic>
      <p:sp>
        <p:nvSpPr>
          <p:cNvPr id="3" name="Скругленный прямоугольник 2"/>
          <p:cNvSpPr/>
          <p:nvPr/>
        </p:nvSpPr>
        <p:spPr>
          <a:xfrm>
            <a:off x="714348" y="642918"/>
            <a:ext cx="771530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ln>
                  <a:solidFill>
                    <a:schemeClr val="tx1"/>
                  </a:solidFill>
                </a:ln>
                <a:solidFill>
                  <a:schemeClr val="tx1"/>
                </a:solidFill>
              </a:rPr>
              <a:t>Русские народные инструменты</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428868"/>
            <a:ext cx="8001056" cy="1569660"/>
          </a:xfrm>
          <a:prstGeom prst="rect">
            <a:avLst/>
          </a:prstGeom>
          <a:noFill/>
        </p:spPr>
        <p:txBody>
          <a:bodyPr wrap="square" rtlCol="0">
            <a:spAutoFit/>
          </a:bodyPr>
          <a:lstStyle/>
          <a:p>
            <a:r>
              <a:rPr lang="ru-RU" sz="9600" b="1" dirty="0" smtClean="0"/>
              <a:t>     Струнные</a:t>
            </a:r>
            <a:endParaRPr lang="ru-RU" sz="9600" b="1" dirty="0"/>
          </a:p>
        </p:txBody>
      </p:sp>
      <p:sp>
        <p:nvSpPr>
          <p:cNvPr id="11" name="TextBox 10"/>
          <p:cNvSpPr txBox="1"/>
          <p:nvPr/>
        </p:nvSpPr>
        <p:spPr>
          <a:xfrm>
            <a:off x="3286116" y="2428868"/>
            <a:ext cx="1785950" cy="1107996"/>
          </a:xfrm>
          <a:prstGeom prst="rect">
            <a:avLst/>
          </a:prstGeom>
          <a:noFill/>
        </p:spPr>
        <p:txBody>
          <a:bodyPr wrap="square" rtlCol="0">
            <a:spAutoFit/>
          </a:bodyPr>
          <a:lstStyle/>
          <a:p>
            <a:endParaRPr lang="ru-RU" sz="2400" b="1" dirty="0" smtClean="0"/>
          </a:p>
          <a:p>
            <a:endParaRPr lang="ru-RU" sz="2400" b="1" dirty="0" smtClean="0"/>
          </a:p>
          <a:p>
            <a:endParaRPr lang="ru-RU" dirty="0"/>
          </a:p>
        </p:txBody>
      </p:sp>
      <p:pic>
        <p:nvPicPr>
          <p:cNvPr id="12" name="Рисунок 11" descr="msk.png"/>
          <p:cNvPicPr>
            <a:picLocks noChangeAspect="1"/>
          </p:cNvPicPr>
          <p:nvPr/>
        </p:nvPicPr>
        <p:blipFill>
          <a:blip r:embed="rId2"/>
          <a:stretch>
            <a:fillRect/>
          </a:stretch>
        </p:blipFill>
        <p:spPr>
          <a:xfrm>
            <a:off x="0" y="5000636"/>
            <a:ext cx="9144000" cy="1857364"/>
          </a:xfrm>
          <a:prstGeom prst="rect">
            <a:avLst/>
          </a:prstGeom>
        </p:spPr>
      </p:pic>
      <p:pic>
        <p:nvPicPr>
          <p:cNvPr id="13" name="Рисунок 12" descr="msk.png"/>
          <p:cNvPicPr>
            <a:picLocks noChangeAspect="1"/>
          </p:cNvPicPr>
          <p:nvPr/>
        </p:nvPicPr>
        <p:blipFill>
          <a:blip r:embed="rId2"/>
          <a:stretch>
            <a:fillRect/>
          </a:stretch>
        </p:blipFill>
        <p:spPr>
          <a:xfrm>
            <a:off x="0" y="1"/>
            <a:ext cx="9144000" cy="1643050"/>
          </a:xfrm>
          <a:prstGeom prst="rect">
            <a:avLst/>
          </a:prstGeom>
        </p:spPr>
      </p:pic>
      <p:sp>
        <p:nvSpPr>
          <p:cNvPr id="3" name="Скругленный прямоугольник 2"/>
          <p:cNvSpPr/>
          <p:nvPr/>
        </p:nvSpPr>
        <p:spPr>
          <a:xfrm>
            <a:off x="714348" y="642918"/>
            <a:ext cx="771530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ln>
                  <a:solidFill>
                    <a:schemeClr val="tx1"/>
                  </a:solidFill>
                </a:ln>
                <a:solidFill>
                  <a:schemeClr val="tx1"/>
                </a:solidFill>
              </a:rPr>
              <a:t>Русские народные инструменты</a:t>
            </a:r>
            <a:endParaRPr lang="ru-RU" sz="3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Autofit/>
          </a:bodyPr>
          <a:lstStyle/>
          <a:p>
            <a:r>
              <a:rPr lang="ru-RU" sz="7200" dirty="0" smtClean="0"/>
              <a:t>Домра</a:t>
            </a:r>
            <a:endParaRPr lang="ru-RU" sz="7200" dirty="0"/>
          </a:p>
        </p:txBody>
      </p:sp>
      <p:pic>
        <p:nvPicPr>
          <p:cNvPr id="3" name="Рисунок 2" descr="442_0.jpg"/>
          <p:cNvPicPr>
            <a:picLocks noChangeAspect="1"/>
          </p:cNvPicPr>
          <p:nvPr/>
        </p:nvPicPr>
        <p:blipFill>
          <a:blip r:embed="rId3"/>
          <a:stretch>
            <a:fillRect/>
          </a:stretch>
        </p:blipFill>
        <p:spPr>
          <a:xfrm>
            <a:off x="0" y="1571612"/>
            <a:ext cx="2643206" cy="5000660"/>
          </a:xfrm>
          <a:prstGeom prst="rect">
            <a:avLst/>
          </a:prstGeom>
        </p:spPr>
      </p:pic>
      <p:sp>
        <p:nvSpPr>
          <p:cNvPr id="4" name="Прямоугольник 3"/>
          <p:cNvSpPr/>
          <p:nvPr/>
        </p:nvSpPr>
        <p:spPr>
          <a:xfrm>
            <a:off x="2714612" y="1214422"/>
            <a:ext cx="6286544" cy="5324535"/>
          </a:xfrm>
          <a:prstGeom prst="rect">
            <a:avLst/>
          </a:prstGeom>
        </p:spPr>
        <p:txBody>
          <a:bodyPr wrap="square">
            <a:spAutoFit/>
          </a:bodyPr>
          <a:lstStyle/>
          <a:p>
            <a:pPr fontAlgn="t"/>
            <a:r>
              <a:rPr lang="ru-RU" sz="2000" b="1" dirty="0" smtClean="0"/>
              <a:t>Домра</a:t>
            </a:r>
            <a:r>
              <a:rPr lang="ru-RU" sz="2000" dirty="0" smtClean="0"/>
              <a:t> — старинный русский струнный щипковый музыкальный инструмент. Имеет три (иногда четыре) струны, играют на ней, как правило, с помощью медиатора. Домра является прообразом русской балалайки</a:t>
            </a:r>
          </a:p>
          <a:p>
            <a:pPr fontAlgn="t"/>
            <a:r>
              <a:rPr lang="ru-RU" sz="2000" b="1" dirty="0" smtClean="0"/>
              <a:t>Домра</a:t>
            </a:r>
            <a:r>
              <a:rPr lang="ru-RU" sz="2000" dirty="0" smtClean="0"/>
              <a:t> состоит из грифа с колками в верхней части и из деревянного корпуса со щитом в нижней. Также внизу крепятся струны и протягиваются до </a:t>
            </a:r>
            <a:r>
              <a:rPr lang="ru-RU" sz="2000" dirty="0" err="1" smtClean="0"/>
              <a:t>колкоимпатв</a:t>
            </a:r>
            <a:r>
              <a:rPr lang="ru-RU" sz="2000" dirty="0" smtClean="0"/>
              <a:t>.</a:t>
            </a:r>
          </a:p>
          <a:p>
            <a:pPr fontAlgn="t"/>
            <a:r>
              <a:rPr lang="ru-RU" sz="2000" dirty="0" smtClean="0">
                <a:latin typeface="Times New Roman" pitchFamily="18" charset="0"/>
                <a:cs typeface="Times New Roman" pitchFamily="18" charset="0"/>
              </a:rPr>
              <a:t>В средневековой Руси она была основным инструментом народных музыкантов и актёров-скоморохов.</a:t>
            </a:r>
          </a:p>
          <a:p>
            <a:pPr algn="just">
              <a:defRPr/>
            </a:pPr>
            <a:r>
              <a:rPr lang="ru-RU" sz="2000" dirty="0" smtClean="0">
                <a:latin typeface="Times New Roman" pitchFamily="18" charset="0"/>
                <a:cs typeface="Times New Roman" pitchFamily="18" charset="0"/>
              </a:rPr>
              <a:t>Скоморохи ходили по сёлам и городам и устраивали весёлые представления, в которых часто позволяли себе небезобидные шутки над боярами и церковью.</a:t>
            </a:r>
          </a:p>
          <a:p>
            <a:pPr algn="just">
              <a:defRPr/>
            </a:pPr>
            <a:r>
              <a:rPr lang="ru-RU" sz="2000" dirty="0" smtClean="0">
                <a:latin typeface="Times New Roman" pitchFamily="18" charset="0"/>
                <a:cs typeface="Times New Roman" pitchFamily="18" charset="0"/>
              </a:rPr>
              <a:t>      Это вызвало гнев как светских, так и церковных властей и в XVII веке их начали ссылать или казнить. Так же казнили и домру. Она исчезла</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8229600" cy="785818"/>
          </a:xfrm>
        </p:spPr>
        <p:txBody>
          <a:bodyPr>
            <a:normAutofit fontScale="90000"/>
          </a:bodyPr>
          <a:lstStyle/>
          <a:p>
            <a:r>
              <a:rPr lang="ru-RU" sz="6000" b="1" dirty="0" smtClean="0"/>
              <a:t>Гусли</a:t>
            </a:r>
            <a:endParaRPr lang="ru-RU" sz="6000" b="1" dirty="0"/>
          </a:p>
        </p:txBody>
      </p:sp>
      <p:pic>
        <p:nvPicPr>
          <p:cNvPr id="3" name="Рисунок 2" descr="http---www.eurosuvenir.ru-products_pictures-gusli_2_big.jpg"/>
          <p:cNvPicPr>
            <a:picLocks noChangeAspect="1"/>
          </p:cNvPicPr>
          <p:nvPr/>
        </p:nvPicPr>
        <p:blipFill>
          <a:blip r:embed="rId2"/>
          <a:stretch>
            <a:fillRect/>
          </a:stretch>
        </p:blipFill>
        <p:spPr>
          <a:xfrm>
            <a:off x="142844" y="2071678"/>
            <a:ext cx="5643602" cy="4572000"/>
          </a:xfrm>
          <a:prstGeom prst="rect">
            <a:avLst/>
          </a:prstGeom>
        </p:spPr>
      </p:pic>
      <p:sp>
        <p:nvSpPr>
          <p:cNvPr id="4" name="Прямоугольник 3"/>
          <p:cNvSpPr/>
          <p:nvPr/>
        </p:nvSpPr>
        <p:spPr>
          <a:xfrm>
            <a:off x="285720" y="1142984"/>
            <a:ext cx="8501122" cy="830997"/>
          </a:xfrm>
          <a:prstGeom prst="rect">
            <a:avLst/>
          </a:prstGeom>
        </p:spPr>
        <p:txBody>
          <a:bodyPr wrap="square">
            <a:spAutoFit/>
          </a:bodyPr>
          <a:lstStyle/>
          <a:p>
            <a:r>
              <a:rPr lang="ru-RU" sz="2400" b="1" dirty="0" smtClean="0">
                <a:latin typeface="Times New Roman" pitchFamily="18" charset="0"/>
                <a:cs typeface="Times New Roman" pitchFamily="18" charset="0"/>
              </a:rPr>
              <a:t>Гусли — струнный музыкальный инструмент, наиболее распространён в России</a:t>
            </a:r>
            <a:r>
              <a:rPr lang="ru-RU" b="1" dirty="0" smtClean="0">
                <a:solidFill>
                  <a:schemeClr val="accent5">
                    <a:lumMod val="50000"/>
                  </a:schemeClr>
                </a:solidFill>
                <a:latin typeface="Times New Roman" pitchFamily="18" charset="0"/>
                <a:cs typeface="Times New Roman" pitchFamily="18" charset="0"/>
              </a:rPr>
              <a:t>. </a:t>
            </a:r>
            <a:endParaRPr lang="ru-RU" b="1" dirty="0"/>
          </a:p>
        </p:txBody>
      </p:sp>
      <p:sp>
        <p:nvSpPr>
          <p:cNvPr id="5" name="Прямоугольник 4"/>
          <p:cNvSpPr/>
          <p:nvPr/>
        </p:nvSpPr>
        <p:spPr>
          <a:xfrm>
            <a:off x="5929322" y="2071678"/>
            <a:ext cx="3071834" cy="3416320"/>
          </a:xfrm>
          <a:prstGeom prst="rect">
            <a:avLst/>
          </a:prstGeom>
        </p:spPr>
        <p:txBody>
          <a:bodyPr wrap="square">
            <a:spAutoFit/>
          </a:bodyPr>
          <a:lstStyle/>
          <a:p>
            <a:r>
              <a:rPr lang="ru-RU" sz="2400" b="1" dirty="0" smtClean="0">
                <a:latin typeface="Times New Roman" pitchFamily="18" charset="0"/>
                <a:cs typeface="Times New Roman" pitchFamily="18" charset="0"/>
              </a:rPr>
              <a:t>Является наиболее древним русским струнным щипковым музыкальным инструментом. Различают крыловидные и шлемовидные гусли</a:t>
            </a:r>
            <a:r>
              <a:rPr lang="ru-RU" dirty="0" smtClean="0">
                <a:solidFill>
                  <a:schemeClr val="accent5">
                    <a:lumMod val="50000"/>
                  </a:schemeClr>
                </a:solidFill>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txBody>
          <a:bodyPr>
            <a:noAutofit/>
          </a:bodyPr>
          <a:lstStyle/>
          <a:p>
            <a:r>
              <a:rPr lang="ru-RU" sz="6000" b="1" dirty="0" smtClean="0"/>
              <a:t>Гудок</a:t>
            </a:r>
            <a:endParaRPr lang="ru-RU" sz="6000" b="1" dirty="0"/>
          </a:p>
        </p:txBody>
      </p:sp>
      <p:pic>
        <p:nvPicPr>
          <p:cNvPr id="4" name="Рисунок 3" descr="Gudok.jpg"/>
          <p:cNvPicPr>
            <a:picLocks noChangeAspect="1"/>
          </p:cNvPicPr>
          <p:nvPr/>
        </p:nvPicPr>
        <p:blipFill>
          <a:blip r:embed="rId2"/>
          <a:stretch>
            <a:fillRect/>
          </a:stretch>
        </p:blipFill>
        <p:spPr>
          <a:xfrm>
            <a:off x="0" y="3071810"/>
            <a:ext cx="6500826" cy="3786190"/>
          </a:xfrm>
          <a:prstGeom prst="rect">
            <a:avLst/>
          </a:prstGeom>
        </p:spPr>
      </p:pic>
      <p:sp>
        <p:nvSpPr>
          <p:cNvPr id="5" name="Прямоугольник 4"/>
          <p:cNvSpPr/>
          <p:nvPr/>
        </p:nvSpPr>
        <p:spPr>
          <a:xfrm>
            <a:off x="142844" y="1214423"/>
            <a:ext cx="8858312" cy="1200329"/>
          </a:xfrm>
          <a:prstGeom prst="rect">
            <a:avLst/>
          </a:prstGeom>
        </p:spPr>
        <p:txBody>
          <a:bodyPr wrap="square">
            <a:spAutoFit/>
          </a:bodyPr>
          <a:lstStyle/>
          <a:p>
            <a:r>
              <a:rPr lang="ru-RU" b="1" dirty="0" smtClean="0"/>
              <a:t>Гудок</a:t>
            </a:r>
            <a:r>
              <a:rPr lang="ru-RU" dirty="0" smtClean="0"/>
              <a:t> — древнерусский смычковый инструмент, наиболее распространённый в XVII—XIX веках, среди скоморохов. Имеет деревянный выдолбленный кузов, как правило овальной или грушевидной формы, а также плоскую деку с резонаторными отверстиями. Гриф у гудка имеет короткую шейку без ладов, удерживающую 3-4 струны</a:t>
            </a:r>
            <a:endParaRPr lang="ru-RU" dirty="0"/>
          </a:p>
        </p:txBody>
      </p:sp>
      <p:sp>
        <p:nvSpPr>
          <p:cNvPr id="7" name="Прямоугольник 6"/>
          <p:cNvSpPr/>
          <p:nvPr/>
        </p:nvSpPr>
        <p:spPr>
          <a:xfrm>
            <a:off x="0" y="2500307"/>
            <a:ext cx="9072594" cy="646331"/>
          </a:xfrm>
          <a:prstGeom prst="rect">
            <a:avLst/>
          </a:prstGeom>
        </p:spPr>
        <p:txBody>
          <a:bodyPr wrap="square">
            <a:spAutoFit/>
          </a:bodyPr>
          <a:lstStyle/>
          <a:p>
            <a:r>
              <a:rPr lang="ru-RU" dirty="0" smtClean="0"/>
              <a:t>Судя по былинам и историческим песням, он сопровождал многолюдные народные торжества; непрерывное басовое гудение   издавала при этом верхняя «солирующая»</a:t>
            </a:r>
            <a:endParaRPr lang="ru-RU" dirty="0"/>
          </a:p>
        </p:txBody>
      </p:sp>
      <p:sp>
        <p:nvSpPr>
          <p:cNvPr id="8" name="Прямоугольник 7"/>
          <p:cNvSpPr/>
          <p:nvPr/>
        </p:nvSpPr>
        <p:spPr>
          <a:xfrm>
            <a:off x="6572264" y="3143247"/>
            <a:ext cx="2571736" cy="3416320"/>
          </a:xfrm>
          <a:prstGeom prst="rect">
            <a:avLst/>
          </a:prstGeom>
        </p:spPr>
        <p:txBody>
          <a:bodyPr wrap="square">
            <a:spAutoFit/>
          </a:bodyPr>
          <a:lstStyle/>
          <a:p>
            <a:r>
              <a:rPr lang="ru-RU" dirty="0" smtClean="0"/>
              <a:t>струна, как, например, при игре на лире. «</a:t>
            </a:r>
            <a:r>
              <a:rPr lang="ru-RU" dirty="0" err="1" smtClean="0"/>
              <a:t>Диавольским</a:t>
            </a:r>
            <a:r>
              <a:rPr lang="ru-RU" dirty="0" smtClean="0"/>
              <a:t> сосудом» заклеймили гудок церковники, «звончатым </a:t>
            </a:r>
            <a:r>
              <a:rPr lang="ru-RU" dirty="0" err="1" smtClean="0"/>
              <a:t>переладцем</a:t>
            </a:r>
            <a:r>
              <a:rPr lang="ru-RU" dirty="0" smtClean="0"/>
              <a:t>» нарекли его песельники-скоморохи. На нём исполняли они плясовые наигрыши, потешая народ</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135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8229600" cy="785818"/>
          </a:xfrm>
        </p:spPr>
        <p:txBody>
          <a:bodyPr>
            <a:noAutofit/>
          </a:bodyPr>
          <a:lstStyle/>
          <a:p>
            <a:r>
              <a:rPr lang="ru-RU" sz="6000" b="1" dirty="0" smtClean="0"/>
              <a:t>Балалайка</a:t>
            </a:r>
            <a:endParaRPr lang="ru-RU" sz="6000" b="1" dirty="0"/>
          </a:p>
        </p:txBody>
      </p:sp>
      <p:pic>
        <p:nvPicPr>
          <p:cNvPr id="3" name="Рисунок 2" descr="12-05-2015-11-40-38-balal.jpg"/>
          <p:cNvPicPr>
            <a:picLocks noChangeAspect="1"/>
          </p:cNvPicPr>
          <p:nvPr/>
        </p:nvPicPr>
        <p:blipFill>
          <a:blip r:embed="rId2"/>
          <a:stretch>
            <a:fillRect/>
          </a:stretch>
        </p:blipFill>
        <p:spPr>
          <a:xfrm>
            <a:off x="142844" y="1142984"/>
            <a:ext cx="4357718" cy="5572164"/>
          </a:xfrm>
          <a:prstGeom prst="rect">
            <a:avLst/>
          </a:prstGeom>
        </p:spPr>
      </p:pic>
      <p:sp>
        <p:nvSpPr>
          <p:cNvPr id="4" name="Прямоугольник 3"/>
          <p:cNvSpPr/>
          <p:nvPr/>
        </p:nvSpPr>
        <p:spPr>
          <a:xfrm>
            <a:off x="5000628" y="1285860"/>
            <a:ext cx="3929090" cy="2585323"/>
          </a:xfrm>
          <a:prstGeom prst="rect">
            <a:avLst/>
          </a:prstGeom>
        </p:spPr>
        <p:txBody>
          <a:bodyPr wrap="square">
            <a:spAutoFit/>
          </a:bodyPr>
          <a:lstStyle/>
          <a:p>
            <a:r>
              <a:rPr lang="ru-RU" b="1" dirty="0" smtClean="0"/>
              <a:t>Балалайка</a:t>
            </a:r>
            <a:r>
              <a:rPr lang="ru-RU" dirty="0" smtClean="0"/>
              <a:t> — русский народный струнный щипковый музыкальный инструмент. Длина </a:t>
            </a:r>
            <a:r>
              <a:rPr lang="ru-RU" dirty="0" err="1" smtClean="0"/>
              <a:t>балалайек</a:t>
            </a:r>
            <a:r>
              <a:rPr lang="ru-RU" dirty="0" smtClean="0"/>
              <a:t> очень различная: от 600—700 мм (балалайка прима) до 1,7 метров (балалайка </a:t>
            </a:r>
            <a:r>
              <a:rPr lang="ru-RU" dirty="0" err="1" smtClean="0"/>
              <a:t>субконтрабас</a:t>
            </a:r>
            <a:r>
              <a:rPr lang="ru-RU" dirty="0" smtClean="0"/>
              <a:t>) длиной, с треугольным слегка изогнутым (в XVIII—XIX веках также овальным) деревянным корпусом.</a:t>
            </a:r>
            <a:endParaRPr lang="ru-RU" dirty="0"/>
          </a:p>
        </p:txBody>
      </p:sp>
      <p:sp>
        <p:nvSpPr>
          <p:cNvPr id="5" name="Прямоугольник 4"/>
          <p:cNvSpPr/>
          <p:nvPr/>
        </p:nvSpPr>
        <p:spPr>
          <a:xfrm>
            <a:off x="5072066" y="4286256"/>
            <a:ext cx="3857620" cy="1477328"/>
          </a:xfrm>
          <a:prstGeom prst="rect">
            <a:avLst/>
          </a:prstGeom>
        </p:spPr>
        <p:txBody>
          <a:bodyPr wrap="square">
            <a:spAutoFit/>
          </a:bodyPr>
          <a:lstStyle/>
          <a:p>
            <a:pPr fontAlgn="t"/>
            <a:r>
              <a:rPr lang="ru-RU" b="1" dirty="0" smtClean="0"/>
              <a:t>Балалайка</a:t>
            </a:r>
            <a:r>
              <a:rPr lang="ru-RU" dirty="0" smtClean="0"/>
              <a:t> — один из инструментов, ставших (наряду с гармонью и, в меньшей степени, жалейкой) музыкальным символом русского народа.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596" y="2428868"/>
            <a:ext cx="8001056" cy="1569660"/>
          </a:xfrm>
          <a:prstGeom prst="rect">
            <a:avLst/>
          </a:prstGeom>
          <a:noFill/>
        </p:spPr>
        <p:txBody>
          <a:bodyPr wrap="square" rtlCol="0">
            <a:spAutoFit/>
          </a:bodyPr>
          <a:lstStyle/>
          <a:p>
            <a:r>
              <a:rPr lang="ru-RU" sz="9600" b="1" dirty="0" smtClean="0"/>
              <a:t>     Ударные</a:t>
            </a:r>
            <a:endParaRPr lang="ru-RU" sz="9600" b="1" dirty="0"/>
          </a:p>
        </p:txBody>
      </p:sp>
      <p:sp>
        <p:nvSpPr>
          <p:cNvPr id="11" name="TextBox 10"/>
          <p:cNvSpPr txBox="1"/>
          <p:nvPr/>
        </p:nvSpPr>
        <p:spPr>
          <a:xfrm>
            <a:off x="3286116" y="2428868"/>
            <a:ext cx="1785950" cy="1107996"/>
          </a:xfrm>
          <a:prstGeom prst="rect">
            <a:avLst/>
          </a:prstGeom>
          <a:noFill/>
        </p:spPr>
        <p:txBody>
          <a:bodyPr wrap="square" rtlCol="0">
            <a:spAutoFit/>
          </a:bodyPr>
          <a:lstStyle/>
          <a:p>
            <a:endParaRPr lang="ru-RU" sz="2400" b="1" dirty="0" smtClean="0"/>
          </a:p>
          <a:p>
            <a:endParaRPr lang="ru-RU" sz="2400" b="1" dirty="0" smtClean="0"/>
          </a:p>
          <a:p>
            <a:endParaRPr lang="ru-RU" dirty="0"/>
          </a:p>
        </p:txBody>
      </p:sp>
      <p:pic>
        <p:nvPicPr>
          <p:cNvPr id="12" name="Рисунок 11" descr="msk.png"/>
          <p:cNvPicPr>
            <a:picLocks noChangeAspect="1"/>
          </p:cNvPicPr>
          <p:nvPr/>
        </p:nvPicPr>
        <p:blipFill>
          <a:blip r:embed="rId2"/>
          <a:stretch>
            <a:fillRect/>
          </a:stretch>
        </p:blipFill>
        <p:spPr>
          <a:xfrm>
            <a:off x="0" y="5000636"/>
            <a:ext cx="9144000" cy="1857364"/>
          </a:xfrm>
          <a:prstGeom prst="rect">
            <a:avLst/>
          </a:prstGeom>
        </p:spPr>
      </p:pic>
      <p:pic>
        <p:nvPicPr>
          <p:cNvPr id="13" name="Рисунок 12" descr="msk.png"/>
          <p:cNvPicPr>
            <a:picLocks noChangeAspect="1"/>
          </p:cNvPicPr>
          <p:nvPr/>
        </p:nvPicPr>
        <p:blipFill>
          <a:blip r:embed="rId2"/>
          <a:stretch>
            <a:fillRect/>
          </a:stretch>
        </p:blipFill>
        <p:spPr>
          <a:xfrm>
            <a:off x="0" y="1"/>
            <a:ext cx="9144000" cy="1643050"/>
          </a:xfrm>
          <a:prstGeom prst="rect">
            <a:avLst/>
          </a:prstGeom>
        </p:spPr>
      </p:pic>
      <p:sp>
        <p:nvSpPr>
          <p:cNvPr id="3" name="Скругленный прямоугольник 2"/>
          <p:cNvSpPr/>
          <p:nvPr/>
        </p:nvSpPr>
        <p:spPr>
          <a:xfrm>
            <a:off x="714348" y="642918"/>
            <a:ext cx="771530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ln>
                  <a:solidFill>
                    <a:schemeClr val="tx1"/>
                  </a:solidFill>
                </a:ln>
                <a:solidFill>
                  <a:schemeClr val="tx1"/>
                </a:solidFill>
              </a:rPr>
              <a:t>Русские народные инструменты</a:t>
            </a:r>
            <a:endParaRPr lang="ru-RU" sz="32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843</Words>
  <PresentationFormat>Экран (4:3)</PresentationFormat>
  <Paragraphs>99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Слайд 1</vt:lpstr>
      <vt:lpstr>Слайд 2</vt:lpstr>
      <vt:lpstr>Слайд 3</vt:lpstr>
      <vt:lpstr>Слайд 4</vt:lpstr>
      <vt:lpstr>Домра</vt:lpstr>
      <vt:lpstr>Гусли</vt:lpstr>
      <vt:lpstr>Гудок</vt:lpstr>
      <vt:lpstr>Балалайка</vt:lpstr>
      <vt:lpstr>Слайд 9</vt:lpstr>
      <vt:lpstr>Трещотка</vt:lpstr>
      <vt:lpstr>Трещотка</vt:lpstr>
      <vt:lpstr>Бубенцы</vt:lpstr>
      <vt:lpstr>Ложки</vt:lpstr>
      <vt:lpstr>Бубен</vt:lpstr>
      <vt:lpstr>Коробочка</vt:lpstr>
      <vt:lpstr>Колотушка</vt:lpstr>
      <vt:lpstr>Рубель</vt:lpstr>
      <vt:lpstr>Слайд 18</vt:lpstr>
      <vt:lpstr>Свистульки</vt:lpstr>
      <vt:lpstr>Кугиклы</vt:lpstr>
      <vt:lpstr>Слайд 21</vt:lpstr>
      <vt:lpstr>         Рожок</vt:lpstr>
      <vt:lpstr>Жалейка</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андрон</dc:creator>
  <cp:lastModifiedBy>андрей</cp:lastModifiedBy>
  <cp:revision>73</cp:revision>
  <dcterms:created xsi:type="dcterms:W3CDTF">2015-11-15T08:55:17Z</dcterms:created>
  <dcterms:modified xsi:type="dcterms:W3CDTF">2015-11-16T07:26:12Z</dcterms:modified>
</cp:coreProperties>
</file>