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52" r:id="rId1"/>
    <p:sldMasterId id="2147483653" r:id="rId2"/>
  </p:sldMasterIdLst>
  <p:notesMasterIdLst>
    <p:notesMasterId r:id="rId18"/>
  </p:notesMasterIdLst>
  <p:sldIdLst>
    <p:sldId id="283" r:id="rId3"/>
    <p:sldId id="289" r:id="rId4"/>
    <p:sldId id="258" r:id="rId5"/>
    <p:sldId id="259" r:id="rId6"/>
    <p:sldId id="260" r:id="rId7"/>
    <p:sldId id="287" r:id="rId8"/>
    <p:sldId id="284" r:id="rId9"/>
    <p:sldId id="285" r:id="rId10"/>
    <p:sldId id="286" r:id="rId11"/>
    <p:sldId id="288" r:id="rId12"/>
    <p:sldId id="290" r:id="rId13"/>
    <p:sldId id="291" r:id="rId14"/>
    <p:sldId id="292" r:id="rId15"/>
    <p:sldId id="293" r:id="rId16"/>
    <p:sldId id="279" r:id="rId1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50"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7" d="100"/>
          <a:sy n="87" d="100"/>
        </p:scale>
        <p:origin x="-382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360" cap="flat">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42"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43" name="Rectangle 3"/>
          <p:cNvSpPr>
            <a:spLocks noGrp="1" noRot="1" noChangeAspect="1" noChangeArrowheads="1"/>
          </p:cNvSpPr>
          <p:nvPr>
            <p:ph type="sldImg"/>
          </p:nvPr>
        </p:nvSpPr>
        <p:spPr bwMode="auto">
          <a:xfrm>
            <a:off x="-11798300" y="-11796713"/>
            <a:ext cx="11795125" cy="12488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10244" name="Rectangle 4"/>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smtClean="0"/>
          </a:p>
        </p:txBody>
      </p:sp>
    </p:spTree>
    <p:extLst>
      <p:ext uri="{BB962C8B-B14F-4D97-AF65-F5344CB8AC3E}">
        <p14:creationId xmlns="" xmlns:p14="http://schemas.microsoft.com/office/powerpoint/2010/main" val="104788496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 xmlns:p14="http://schemas.microsoft.com/office/powerpoint/2010/main" val="124647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 xmlns:p14="http://schemas.microsoft.com/office/powerpoint/2010/main" val="351909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 xmlns:p14="http://schemas.microsoft.com/office/powerpoint/2010/main" val="307977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 xmlns:p14="http://schemas.microsoft.com/office/powerpoint/2010/main" val="234888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7B8AC53E-E227-4442-BE14-62176EB2BC75}" type="slidenum">
              <a:rPr lang="ru-RU" altLang="ru-RU"/>
              <a:pPr/>
              <a:t>‹#›</a:t>
            </a:fld>
            <a:endParaRPr lang="ru-RU" altLang="ru-RU"/>
          </a:p>
        </p:txBody>
      </p:sp>
    </p:spTree>
    <p:extLst>
      <p:ext uri="{BB962C8B-B14F-4D97-AF65-F5344CB8AC3E}">
        <p14:creationId xmlns="" xmlns:p14="http://schemas.microsoft.com/office/powerpoint/2010/main" val="253548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91049205-97EE-4637-B08E-1B4E6D58A24E}" type="slidenum">
              <a:rPr lang="ru-RU" altLang="ru-RU"/>
              <a:pPr/>
              <a:t>‹#›</a:t>
            </a:fld>
            <a:endParaRPr lang="ru-RU" altLang="ru-RU"/>
          </a:p>
        </p:txBody>
      </p:sp>
    </p:spTree>
    <p:extLst>
      <p:ext uri="{BB962C8B-B14F-4D97-AF65-F5344CB8AC3E}">
        <p14:creationId xmlns="" xmlns:p14="http://schemas.microsoft.com/office/powerpoint/2010/main" val="79977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6725" y="457200"/>
            <a:ext cx="2170113"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5952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BCDCCD46-6947-44A6-9A15-CE7358E9DDD3}" type="slidenum">
              <a:rPr lang="ru-RU" altLang="ru-RU"/>
              <a:pPr/>
              <a:t>‹#›</a:t>
            </a:fld>
            <a:endParaRPr lang="ru-RU" altLang="ru-RU"/>
          </a:p>
        </p:txBody>
      </p:sp>
    </p:spTree>
    <p:extLst>
      <p:ext uri="{BB962C8B-B14F-4D97-AF65-F5344CB8AC3E}">
        <p14:creationId xmlns="" xmlns:p14="http://schemas.microsoft.com/office/powerpoint/2010/main" val="2927843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2038" cy="833438"/>
          </a:xfrm>
        </p:spPr>
        <p:txBody>
          <a:bodyPr/>
          <a:lstStyle/>
          <a:p>
            <a:r>
              <a:rPr lang="ru-RU" smtClean="0"/>
              <a:t>Образец заголовка</a:t>
            </a:r>
            <a:endParaRPr lang="ru-RU"/>
          </a:p>
        </p:txBody>
      </p:sp>
      <p:sp>
        <p:nvSpPr>
          <p:cNvPr id="3" name="Дата 2"/>
          <p:cNvSpPr>
            <a:spLocks noGrp="1"/>
          </p:cNvSpPr>
          <p:nvPr>
            <p:ph type="dt" idx="10"/>
          </p:nvPr>
        </p:nvSpPr>
        <p:spPr>
          <a:xfrm>
            <a:off x="6477000" y="76200"/>
            <a:ext cx="2509838" cy="284163"/>
          </a:xfrm>
        </p:spPr>
        <p:txBody>
          <a:bodyPr/>
          <a:lstStyle>
            <a:lvl1pPr>
              <a:defRPr/>
            </a:lvl1pPr>
          </a:lstStyle>
          <a:p>
            <a:endParaRPr lang="ru-RU" altLang="ru-RU"/>
          </a:p>
        </p:txBody>
      </p:sp>
      <p:sp>
        <p:nvSpPr>
          <p:cNvPr id="4" name="Номер слайда 3"/>
          <p:cNvSpPr>
            <a:spLocks noGrp="1"/>
          </p:cNvSpPr>
          <p:nvPr>
            <p:ph type="sldNum" idx="11"/>
          </p:nvPr>
        </p:nvSpPr>
        <p:spPr>
          <a:xfrm>
            <a:off x="8229600" y="6477000"/>
            <a:ext cx="757238" cy="239713"/>
          </a:xfrm>
        </p:spPr>
        <p:txBody>
          <a:bodyPr/>
          <a:lstStyle>
            <a:lvl1pPr>
              <a:defRPr/>
            </a:lvl1pPr>
          </a:lstStyle>
          <a:p>
            <a:fld id="{61C076F3-A689-48CE-883D-928D89568AE5}" type="slidenum">
              <a:rPr lang="ru-RU" altLang="ru-RU"/>
              <a:pPr/>
              <a:t>‹#›</a:t>
            </a:fld>
            <a:endParaRPr lang="ru-RU" altLang="ru-RU"/>
          </a:p>
        </p:txBody>
      </p:sp>
    </p:spTree>
    <p:extLst>
      <p:ext uri="{BB962C8B-B14F-4D97-AF65-F5344CB8AC3E}">
        <p14:creationId xmlns="" xmlns:p14="http://schemas.microsoft.com/office/powerpoint/2010/main" val="214354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95296E29-A0DC-41E2-ABC7-254FC4874578}" type="slidenum">
              <a:rPr lang="ru-RU" altLang="ru-RU"/>
              <a:pPr/>
              <a:t>‹#›</a:t>
            </a:fld>
            <a:endParaRPr lang="ru-RU" altLang="ru-RU"/>
          </a:p>
        </p:txBody>
      </p:sp>
    </p:spTree>
    <p:extLst>
      <p:ext uri="{BB962C8B-B14F-4D97-AF65-F5344CB8AC3E}">
        <p14:creationId xmlns="" xmlns:p14="http://schemas.microsoft.com/office/powerpoint/2010/main" val="2724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672FA52B-797D-45AE-B27B-4F22D7A62A36}" type="slidenum">
              <a:rPr lang="ru-RU" altLang="ru-RU"/>
              <a:pPr/>
              <a:t>‹#›</a:t>
            </a:fld>
            <a:endParaRPr lang="ru-RU" altLang="ru-RU"/>
          </a:p>
        </p:txBody>
      </p:sp>
    </p:spTree>
    <p:extLst>
      <p:ext uri="{BB962C8B-B14F-4D97-AF65-F5344CB8AC3E}">
        <p14:creationId xmlns="" xmlns:p14="http://schemas.microsoft.com/office/powerpoint/2010/main" val="396836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35C6D123-6C62-4F40-92F2-69FF2DCFF75B}" type="slidenum">
              <a:rPr lang="ru-RU" altLang="ru-RU"/>
              <a:pPr/>
              <a:t>‹#›</a:t>
            </a:fld>
            <a:endParaRPr lang="ru-RU" altLang="ru-RU"/>
          </a:p>
        </p:txBody>
      </p:sp>
    </p:spTree>
    <p:extLst>
      <p:ext uri="{BB962C8B-B14F-4D97-AF65-F5344CB8AC3E}">
        <p14:creationId xmlns="" xmlns:p14="http://schemas.microsoft.com/office/powerpoint/2010/main" val="167648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4025" cy="4618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1225" y="1554163"/>
            <a:ext cx="4265613" cy="4618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CEF8D064-B051-44C6-BCB0-5453309520D9}" type="slidenum">
              <a:rPr lang="ru-RU" altLang="ru-RU"/>
              <a:pPr/>
              <a:t>‹#›</a:t>
            </a:fld>
            <a:endParaRPr lang="ru-RU" altLang="ru-RU"/>
          </a:p>
        </p:txBody>
      </p:sp>
    </p:spTree>
    <p:extLst>
      <p:ext uri="{BB962C8B-B14F-4D97-AF65-F5344CB8AC3E}">
        <p14:creationId xmlns="" xmlns:p14="http://schemas.microsoft.com/office/powerpoint/2010/main" val="4085055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ltLang="ru-RU"/>
          </a:p>
        </p:txBody>
      </p:sp>
      <p:sp>
        <p:nvSpPr>
          <p:cNvPr id="8" name="Номер слайда 7"/>
          <p:cNvSpPr>
            <a:spLocks noGrp="1"/>
          </p:cNvSpPr>
          <p:nvPr>
            <p:ph type="sldNum" idx="11"/>
          </p:nvPr>
        </p:nvSpPr>
        <p:spPr/>
        <p:txBody>
          <a:bodyPr/>
          <a:lstStyle>
            <a:lvl1pPr>
              <a:defRPr/>
            </a:lvl1pPr>
          </a:lstStyle>
          <a:p>
            <a:fld id="{5F87C3D8-EECB-4F84-9E1F-133D2C3E8A3D}" type="slidenum">
              <a:rPr lang="ru-RU" altLang="ru-RU"/>
              <a:pPr/>
              <a:t>‹#›</a:t>
            </a:fld>
            <a:endParaRPr lang="ru-RU" altLang="ru-RU"/>
          </a:p>
        </p:txBody>
      </p:sp>
    </p:spTree>
    <p:extLst>
      <p:ext uri="{BB962C8B-B14F-4D97-AF65-F5344CB8AC3E}">
        <p14:creationId xmlns="" xmlns:p14="http://schemas.microsoft.com/office/powerpoint/2010/main" val="68093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ltLang="ru-RU"/>
          </a:p>
        </p:txBody>
      </p:sp>
      <p:sp>
        <p:nvSpPr>
          <p:cNvPr id="4" name="Номер слайда 3"/>
          <p:cNvSpPr>
            <a:spLocks noGrp="1"/>
          </p:cNvSpPr>
          <p:nvPr>
            <p:ph type="sldNum" idx="11"/>
          </p:nvPr>
        </p:nvSpPr>
        <p:spPr/>
        <p:txBody>
          <a:bodyPr/>
          <a:lstStyle>
            <a:lvl1pPr>
              <a:defRPr/>
            </a:lvl1pPr>
          </a:lstStyle>
          <a:p>
            <a:fld id="{9E359044-FEA7-4EBC-9A1A-8836A906DA63}" type="slidenum">
              <a:rPr lang="ru-RU" altLang="ru-RU"/>
              <a:pPr/>
              <a:t>‹#›</a:t>
            </a:fld>
            <a:endParaRPr lang="ru-RU" altLang="ru-RU"/>
          </a:p>
        </p:txBody>
      </p:sp>
    </p:spTree>
    <p:extLst>
      <p:ext uri="{BB962C8B-B14F-4D97-AF65-F5344CB8AC3E}">
        <p14:creationId xmlns="" xmlns:p14="http://schemas.microsoft.com/office/powerpoint/2010/main" val="844459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ltLang="ru-RU"/>
          </a:p>
        </p:txBody>
      </p:sp>
      <p:sp>
        <p:nvSpPr>
          <p:cNvPr id="3" name="Номер слайда 2"/>
          <p:cNvSpPr>
            <a:spLocks noGrp="1"/>
          </p:cNvSpPr>
          <p:nvPr>
            <p:ph type="sldNum" idx="11"/>
          </p:nvPr>
        </p:nvSpPr>
        <p:spPr/>
        <p:txBody>
          <a:bodyPr/>
          <a:lstStyle>
            <a:lvl1pPr>
              <a:defRPr/>
            </a:lvl1pPr>
          </a:lstStyle>
          <a:p>
            <a:fld id="{F3A67440-A83F-48CC-8A3A-BB683C0B3754}" type="slidenum">
              <a:rPr lang="ru-RU" altLang="ru-RU"/>
              <a:pPr/>
              <a:t>‹#›</a:t>
            </a:fld>
            <a:endParaRPr lang="ru-RU" altLang="ru-RU"/>
          </a:p>
        </p:txBody>
      </p:sp>
    </p:spTree>
    <p:extLst>
      <p:ext uri="{BB962C8B-B14F-4D97-AF65-F5344CB8AC3E}">
        <p14:creationId xmlns="" xmlns:p14="http://schemas.microsoft.com/office/powerpoint/2010/main" val="47013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A7BC70AC-66AA-4E90-AD2E-350F1E4F11DE}" type="slidenum">
              <a:rPr lang="ru-RU" altLang="ru-RU"/>
              <a:pPr/>
              <a:t>‹#›</a:t>
            </a:fld>
            <a:endParaRPr lang="ru-RU" altLang="ru-RU"/>
          </a:p>
        </p:txBody>
      </p:sp>
    </p:spTree>
    <p:extLst>
      <p:ext uri="{BB962C8B-B14F-4D97-AF65-F5344CB8AC3E}">
        <p14:creationId xmlns="" xmlns:p14="http://schemas.microsoft.com/office/powerpoint/2010/main" val="1008486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D49ADC2D-F4E4-4711-A65C-590A0241B9B2}" type="slidenum">
              <a:rPr lang="ru-RU" altLang="ru-RU"/>
              <a:pPr/>
              <a:t>‹#›</a:t>
            </a:fld>
            <a:endParaRPr lang="ru-RU" altLang="ru-RU"/>
          </a:p>
        </p:txBody>
      </p:sp>
    </p:spTree>
    <p:extLst>
      <p:ext uri="{BB962C8B-B14F-4D97-AF65-F5344CB8AC3E}">
        <p14:creationId xmlns="" xmlns:p14="http://schemas.microsoft.com/office/powerpoint/2010/main" val="4069823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672D49C6-7423-4008-8B08-F908BBA6D49F}" type="slidenum">
              <a:rPr lang="ru-RU" altLang="ru-RU"/>
              <a:pPr/>
              <a:t>‹#›</a:t>
            </a:fld>
            <a:endParaRPr lang="ru-RU" altLang="ru-RU"/>
          </a:p>
        </p:txBody>
      </p:sp>
    </p:spTree>
    <p:extLst>
      <p:ext uri="{BB962C8B-B14F-4D97-AF65-F5344CB8AC3E}">
        <p14:creationId xmlns="" xmlns:p14="http://schemas.microsoft.com/office/powerpoint/2010/main" val="1991291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2A46D703-4668-4CCC-9D6B-F9A1BB204510}" type="slidenum">
              <a:rPr lang="ru-RU" altLang="ru-RU"/>
              <a:pPr/>
              <a:t>‹#›</a:t>
            </a:fld>
            <a:endParaRPr lang="ru-RU" altLang="ru-RU"/>
          </a:p>
        </p:txBody>
      </p:sp>
    </p:spTree>
    <p:extLst>
      <p:ext uri="{BB962C8B-B14F-4D97-AF65-F5344CB8AC3E}">
        <p14:creationId xmlns="" xmlns:p14="http://schemas.microsoft.com/office/powerpoint/2010/main" val="253485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6725" y="457200"/>
            <a:ext cx="2170113"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4800" y="457200"/>
            <a:ext cx="6359525"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D05186AC-3D79-4AED-AB0C-73141BC6A321}" type="slidenum">
              <a:rPr lang="ru-RU" altLang="ru-RU"/>
              <a:pPr/>
              <a:t>‹#›</a:t>
            </a:fld>
            <a:endParaRPr lang="ru-RU" altLang="ru-RU"/>
          </a:p>
        </p:txBody>
      </p:sp>
    </p:spTree>
    <p:extLst>
      <p:ext uri="{BB962C8B-B14F-4D97-AF65-F5344CB8AC3E}">
        <p14:creationId xmlns="" xmlns:p14="http://schemas.microsoft.com/office/powerpoint/2010/main" val="178210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2038" cy="833438"/>
          </a:xfrm>
        </p:spPr>
        <p:txBody>
          <a:bodyPr/>
          <a:lstStyle/>
          <a:p>
            <a:r>
              <a:rPr lang="ru-RU" smtClean="0"/>
              <a:t>Образец заголовка</a:t>
            </a:r>
            <a:endParaRPr lang="ru-RU"/>
          </a:p>
        </p:txBody>
      </p:sp>
      <p:sp>
        <p:nvSpPr>
          <p:cNvPr id="3" name="Дата 2"/>
          <p:cNvSpPr>
            <a:spLocks noGrp="1"/>
          </p:cNvSpPr>
          <p:nvPr>
            <p:ph type="dt" idx="10"/>
          </p:nvPr>
        </p:nvSpPr>
        <p:spPr>
          <a:xfrm>
            <a:off x="6477000" y="76200"/>
            <a:ext cx="2509838" cy="284163"/>
          </a:xfrm>
        </p:spPr>
        <p:txBody>
          <a:bodyPr/>
          <a:lstStyle>
            <a:lvl1pPr>
              <a:defRPr/>
            </a:lvl1pPr>
          </a:lstStyle>
          <a:p>
            <a:endParaRPr lang="ru-RU" altLang="ru-RU"/>
          </a:p>
        </p:txBody>
      </p:sp>
      <p:sp>
        <p:nvSpPr>
          <p:cNvPr id="4" name="Номер слайда 3"/>
          <p:cNvSpPr>
            <a:spLocks noGrp="1"/>
          </p:cNvSpPr>
          <p:nvPr>
            <p:ph type="sldNum" idx="11"/>
          </p:nvPr>
        </p:nvSpPr>
        <p:spPr>
          <a:xfrm>
            <a:off x="8229600" y="6477000"/>
            <a:ext cx="757238" cy="239713"/>
          </a:xfrm>
        </p:spPr>
        <p:txBody>
          <a:bodyPr/>
          <a:lstStyle>
            <a:lvl1pPr>
              <a:defRPr/>
            </a:lvl1pPr>
          </a:lstStyle>
          <a:p>
            <a:fld id="{C4B21D3C-D4E3-47BC-83A6-6184F7671BAA}" type="slidenum">
              <a:rPr lang="ru-RU" altLang="ru-RU"/>
              <a:pPr/>
              <a:t>‹#›</a:t>
            </a:fld>
            <a:endParaRPr lang="ru-RU" altLang="ru-RU"/>
          </a:p>
        </p:txBody>
      </p:sp>
    </p:spTree>
    <p:extLst>
      <p:ext uri="{BB962C8B-B14F-4D97-AF65-F5344CB8AC3E}">
        <p14:creationId xmlns="" xmlns:p14="http://schemas.microsoft.com/office/powerpoint/2010/main" val="149177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endParaRPr lang="ru-RU" altLang="ru-RU"/>
          </a:p>
        </p:txBody>
      </p:sp>
      <p:sp>
        <p:nvSpPr>
          <p:cNvPr id="5" name="Номер слайда 4"/>
          <p:cNvSpPr>
            <a:spLocks noGrp="1"/>
          </p:cNvSpPr>
          <p:nvPr>
            <p:ph type="sldNum" idx="11"/>
          </p:nvPr>
        </p:nvSpPr>
        <p:spPr/>
        <p:txBody>
          <a:bodyPr/>
          <a:lstStyle>
            <a:lvl1pPr>
              <a:defRPr/>
            </a:lvl1pPr>
          </a:lstStyle>
          <a:p>
            <a:fld id="{5933E577-AC66-46BC-8FA0-5848244D5D1F}" type="slidenum">
              <a:rPr lang="ru-RU" altLang="ru-RU"/>
              <a:pPr/>
              <a:t>‹#›</a:t>
            </a:fld>
            <a:endParaRPr lang="ru-RU" altLang="ru-RU"/>
          </a:p>
        </p:txBody>
      </p:sp>
    </p:spTree>
    <p:extLst>
      <p:ext uri="{BB962C8B-B14F-4D97-AF65-F5344CB8AC3E}">
        <p14:creationId xmlns="" xmlns:p14="http://schemas.microsoft.com/office/powerpoint/2010/main" val="38054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04800" y="1554163"/>
            <a:ext cx="4264025" cy="4618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21225" y="1554163"/>
            <a:ext cx="4265613" cy="4618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510E33A8-E500-4AB9-9CEC-28D3C6D76B9D}" type="slidenum">
              <a:rPr lang="ru-RU" altLang="ru-RU"/>
              <a:pPr/>
              <a:t>‹#›</a:t>
            </a:fld>
            <a:endParaRPr lang="ru-RU" altLang="ru-RU"/>
          </a:p>
        </p:txBody>
      </p:sp>
    </p:spTree>
    <p:extLst>
      <p:ext uri="{BB962C8B-B14F-4D97-AF65-F5344CB8AC3E}">
        <p14:creationId xmlns="" xmlns:p14="http://schemas.microsoft.com/office/powerpoint/2010/main" val="58426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endParaRPr lang="ru-RU" altLang="ru-RU"/>
          </a:p>
        </p:txBody>
      </p:sp>
      <p:sp>
        <p:nvSpPr>
          <p:cNvPr id="8" name="Номер слайда 7"/>
          <p:cNvSpPr>
            <a:spLocks noGrp="1"/>
          </p:cNvSpPr>
          <p:nvPr>
            <p:ph type="sldNum" idx="11"/>
          </p:nvPr>
        </p:nvSpPr>
        <p:spPr/>
        <p:txBody>
          <a:bodyPr/>
          <a:lstStyle>
            <a:lvl1pPr>
              <a:defRPr/>
            </a:lvl1pPr>
          </a:lstStyle>
          <a:p>
            <a:fld id="{8C36EEE5-7209-49A7-A1E8-DEE31F284BAD}" type="slidenum">
              <a:rPr lang="ru-RU" altLang="ru-RU"/>
              <a:pPr/>
              <a:t>‹#›</a:t>
            </a:fld>
            <a:endParaRPr lang="ru-RU" altLang="ru-RU"/>
          </a:p>
        </p:txBody>
      </p:sp>
    </p:spTree>
    <p:extLst>
      <p:ext uri="{BB962C8B-B14F-4D97-AF65-F5344CB8AC3E}">
        <p14:creationId xmlns="" xmlns:p14="http://schemas.microsoft.com/office/powerpoint/2010/main" val="218455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endParaRPr lang="ru-RU" altLang="ru-RU"/>
          </a:p>
        </p:txBody>
      </p:sp>
      <p:sp>
        <p:nvSpPr>
          <p:cNvPr id="4" name="Номер слайда 3"/>
          <p:cNvSpPr>
            <a:spLocks noGrp="1"/>
          </p:cNvSpPr>
          <p:nvPr>
            <p:ph type="sldNum" idx="11"/>
          </p:nvPr>
        </p:nvSpPr>
        <p:spPr/>
        <p:txBody>
          <a:bodyPr/>
          <a:lstStyle>
            <a:lvl1pPr>
              <a:defRPr/>
            </a:lvl1pPr>
          </a:lstStyle>
          <a:p>
            <a:fld id="{2C75327D-61E7-4853-8BD9-DAE4E4866227}" type="slidenum">
              <a:rPr lang="ru-RU" altLang="ru-RU"/>
              <a:pPr/>
              <a:t>‹#›</a:t>
            </a:fld>
            <a:endParaRPr lang="ru-RU" altLang="ru-RU"/>
          </a:p>
        </p:txBody>
      </p:sp>
    </p:spTree>
    <p:extLst>
      <p:ext uri="{BB962C8B-B14F-4D97-AF65-F5344CB8AC3E}">
        <p14:creationId xmlns="" xmlns:p14="http://schemas.microsoft.com/office/powerpoint/2010/main" val="319579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endParaRPr lang="ru-RU" altLang="ru-RU"/>
          </a:p>
        </p:txBody>
      </p:sp>
      <p:sp>
        <p:nvSpPr>
          <p:cNvPr id="3" name="Номер слайда 2"/>
          <p:cNvSpPr>
            <a:spLocks noGrp="1"/>
          </p:cNvSpPr>
          <p:nvPr>
            <p:ph type="sldNum" idx="11"/>
          </p:nvPr>
        </p:nvSpPr>
        <p:spPr/>
        <p:txBody>
          <a:bodyPr/>
          <a:lstStyle>
            <a:lvl1pPr>
              <a:defRPr/>
            </a:lvl1pPr>
          </a:lstStyle>
          <a:p>
            <a:fld id="{C5E35933-624E-4A30-B900-35660A26F893}" type="slidenum">
              <a:rPr lang="ru-RU" altLang="ru-RU"/>
              <a:pPr/>
              <a:t>‹#›</a:t>
            </a:fld>
            <a:endParaRPr lang="ru-RU" altLang="ru-RU"/>
          </a:p>
        </p:txBody>
      </p:sp>
    </p:spTree>
    <p:extLst>
      <p:ext uri="{BB962C8B-B14F-4D97-AF65-F5344CB8AC3E}">
        <p14:creationId xmlns="" xmlns:p14="http://schemas.microsoft.com/office/powerpoint/2010/main" val="218113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74E97A6A-0351-415B-8C19-0EA9357E26B5}" type="slidenum">
              <a:rPr lang="ru-RU" altLang="ru-RU"/>
              <a:pPr/>
              <a:t>‹#›</a:t>
            </a:fld>
            <a:endParaRPr lang="ru-RU" altLang="ru-RU"/>
          </a:p>
        </p:txBody>
      </p:sp>
    </p:spTree>
    <p:extLst>
      <p:ext uri="{BB962C8B-B14F-4D97-AF65-F5344CB8AC3E}">
        <p14:creationId xmlns="" xmlns:p14="http://schemas.microsoft.com/office/powerpoint/2010/main" val="140417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endParaRPr lang="ru-RU" altLang="ru-RU"/>
          </a:p>
        </p:txBody>
      </p:sp>
      <p:sp>
        <p:nvSpPr>
          <p:cNvPr id="6" name="Номер слайда 5"/>
          <p:cNvSpPr>
            <a:spLocks noGrp="1"/>
          </p:cNvSpPr>
          <p:nvPr>
            <p:ph type="sldNum" idx="11"/>
          </p:nvPr>
        </p:nvSpPr>
        <p:spPr/>
        <p:txBody>
          <a:bodyPr/>
          <a:lstStyle>
            <a:lvl1pPr>
              <a:defRPr/>
            </a:lvl1pPr>
          </a:lstStyle>
          <a:p>
            <a:fld id="{3E585FD5-92FB-43F8-AF5D-E6D04E59DA3C}" type="slidenum">
              <a:rPr lang="ru-RU" altLang="ru-RU"/>
              <a:pPr/>
              <a:t>‹#›</a:t>
            </a:fld>
            <a:endParaRPr lang="ru-RU" altLang="ru-RU"/>
          </a:p>
        </p:txBody>
      </p:sp>
    </p:spTree>
    <p:extLst>
      <p:ext uri="{BB962C8B-B14F-4D97-AF65-F5344CB8AC3E}">
        <p14:creationId xmlns="" xmlns:p14="http://schemas.microsoft.com/office/powerpoint/2010/main" val="228482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506413" y="6010275"/>
            <a:ext cx="8639175" cy="20638"/>
            <a:chOff x="319" y="3786"/>
            <a:chExt cx="5442" cy="13"/>
          </a:xfrm>
        </p:grpSpPr>
        <p:pic>
          <p:nvPicPr>
            <p:cNvPr id="5122" name="Picture 2"/>
            <p:cNvPicPr>
              <a:picLocks noChangeAspect="1" noChangeArrowheads="1"/>
            </p:cNvPicPr>
            <p:nvPr/>
          </p:nvPicPr>
          <p:blipFill>
            <a:blip r:embed="rId15" cstate="screen">
              <a:extLst>
                <a:ext uri="{28A0092B-C50C-407E-A947-70E740481C1C}">
                  <a14:useLocalDpi xmlns="" xmlns:a14="http://schemas.microsoft.com/office/drawing/2010/main"/>
                </a:ext>
              </a:extLst>
            </a:blip>
            <a:srcRect/>
            <a:stretch>
              <a:fillRect/>
            </a:stretch>
          </p:blipFill>
          <p:spPr bwMode="auto">
            <a:xfrm>
              <a:off x="319" y="3786"/>
              <a:ext cx="5442" cy="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123" name="Text Box 3"/>
            <p:cNvSpPr txBox="1">
              <a:spLocks noChangeArrowheads="1"/>
            </p:cNvSpPr>
            <p:nvPr/>
          </p:nvSpPr>
          <p:spPr bwMode="auto">
            <a:xfrm>
              <a:off x="324" y="3792"/>
              <a:ext cx="0" cy="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sp>
        <p:nvSpPr>
          <p:cNvPr id="5124" name="Rectangle 4"/>
          <p:cNvSpPr>
            <a:spLocks noGrp="1" noChangeArrowheads="1"/>
          </p:cNvSpPr>
          <p:nvPr>
            <p:ph type="body" idx="1"/>
          </p:nvPr>
        </p:nvSpPr>
        <p:spPr bwMode="auto">
          <a:xfrm>
            <a:off x="304800" y="1554163"/>
            <a:ext cx="8682038" cy="4618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5125" name="Rectangle 5"/>
          <p:cNvSpPr>
            <a:spLocks noGrp="1" noChangeArrowheads="1"/>
          </p:cNvSpPr>
          <p:nvPr>
            <p:ph type="title"/>
          </p:nvPr>
        </p:nvSpPr>
        <p:spPr bwMode="auto">
          <a:xfrm>
            <a:off x="304800" y="457200"/>
            <a:ext cx="8682038" cy="833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5126" name="Rectangle 6"/>
          <p:cNvSpPr>
            <a:spLocks noGrp="1" noChangeArrowheads="1"/>
          </p:cNvSpPr>
          <p:nvPr>
            <p:ph type="dt"/>
          </p:nvPr>
        </p:nvSpPr>
        <p:spPr bwMode="auto">
          <a:xfrm>
            <a:off x="6477000" y="76200"/>
            <a:ext cx="2509838" cy="2841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mn-lt"/>
                <a:cs typeface="Arial Unicode MS" charset="0"/>
              </a:defRPr>
            </a:lvl1pPr>
          </a:lstStyle>
          <a:p>
            <a:endParaRPr lang="ru-RU" altLang="ru-RU"/>
          </a:p>
        </p:txBody>
      </p:sp>
      <p:sp>
        <p:nvSpPr>
          <p:cNvPr id="5127" name="Text Box 7"/>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128" name="Rectangle 8"/>
          <p:cNvSpPr>
            <a:spLocks noGrp="1" noChangeArrowheads="1"/>
          </p:cNvSpPr>
          <p:nvPr>
            <p:ph type="sldNum"/>
          </p:nvPr>
        </p:nvSpPr>
        <p:spPr bwMode="auto">
          <a:xfrm>
            <a:off x="8229600" y="6477000"/>
            <a:ext cx="757238" cy="242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mn-lt"/>
                <a:cs typeface="Arial Unicode MS" charset="0"/>
              </a:defRPr>
            </a:lvl1pPr>
          </a:lstStyle>
          <a:p>
            <a:fld id="{FC94E7C0-3A28-4573-A9A9-A10BF0F6878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58" r:id="rId12"/>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304800" y="1554163"/>
            <a:ext cx="8682038" cy="46180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6146" name="Rectangle 2"/>
          <p:cNvSpPr>
            <a:spLocks noGrp="1" noChangeArrowheads="1"/>
          </p:cNvSpPr>
          <p:nvPr>
            <p:ph type="title"/>
          </p:nvPr>
        </p:nvSpPr>
        <p:spPr bwMode="auto">
          <a:xfrm>
            <a:off x="304800" y="457200"/>
            <a:ext cx="8682038" cy="8334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6147" name="Rectangle 3"/>
          <p:cNvSpPr>
            <a:spLocks noGrp="1" noChangeArrowheads="1"/>
          </p:cNvSpPr>
          <p:nvPr>
            <p:ph type="dt"/>
          </p:nvPr>
        </p:nvSpPr>
        <p:spPr bwMode="auto">
          <a:xfrm>
            <a:off x="6477000" y="76200"/>
            <a:ext cx="2509838" cy="2841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 pos="2171700" algn="l"/>
              </a:tabLst>
              <a:defRPr sz="1200">
                <a:solidFill>
                  <a:srgbClr val="D38E27"/>
                </a:solidFill>
                <a:latin typeface="+mn-lt"/>
                <a:cs typeface="Arial Unicode MS" charset="0"/>
              </a:defRPr>
            </a:lvl1pPr>
          </a:lstStyle>
          <a:p>
            <a:endParaRPr lang="ru-RU" altLang="ru-RU"/>
          </a:p>
        </p:txBody>
      </p:sp>
      <p:sp>
        <p:nvSpPr>
          <p:cNvPr id="6148" name="Text Box 4"/>
          <p:cNvSpPr txBox="1">
            <a:spLocks noChangeArrowheads="1"/>
          </p:cNvSpPr>
          <p:nvPr/>
        </p:nvSpPr>
        <p:spPr bwMode="auto">
          <a:xfrm>
            <a:off x="3124200" y="76200"/>
            <a:ext cx="3352800" cy="288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6149" name="Rectangle 5"/>
          <p:cNvSpPr>
            <a:spLocks noGrp="1" noChangeArrowheads="1"/>
          </p:cNvSpPr>
          <p:nvPr>
            <p:ph type="sldNum"/>
          </p:nvPr>
        </p:nvSpPr>
        <p:spPr bwMode="auto">
          <a:xfrm>
            <a:off x="8229600" y="6477000"/>
            <a:ext cx="757238" cy="239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Lst>
              <a:defRPr sz="1200">
                <a:solidFill>
                  <a:srgbClr val="D38E27"/>
                </a:solidFill>
                <a:latin typeface="+mn-lt"/>
                <a:cs typeface="Arial Unicode MS" charset="0"/>
              </a:defRPr>
            </a:lvl1pPr>
          </a:lstStyle>
          <a:p>
            <a:fld id="{926CF717-8BD3-4B23-840A-4E4AF81A36A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56" r:id="rId12"/>
  </p:sldLayoutIdLst>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4E3B30"/>
          </a:solidFill>
          <a:latin typeface="Franklin Gothic Medium"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4E3B3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4E3B3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4E3B3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4E3B3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4E3B3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audio" Target="file:///D:\&#1044;&#1040;&#1064;&#1040;%20&#1052;&#1054;&#1025;%20&#1057;&#1054;&#1051;&#1053;&#1067;&#1064;&#1050;&#1054;%20&#1051;&#1070;&#1041;&#1048;&#1052;&#1054;&#1045;%20&#1069;&#1058;&#1054;%20&#1058;&#1042;&#1054;&#1071;%20&#1092;&#1083;&#1077;&#1093;&#1072;%20&#1057;%20&#1060;&#1040;&#1049;&#1051;&#1040;&#1052;&#1048;\&#1087;&#1083;&#1072;&#1085;&#1099;%20&#1076;&#1083;&#1103;%20&#1096;&#1082;&#1086;&#1083;&#1099;\&#1087;&#1086;&#1091;&#1088;&#1086;&#1095;&#1085;&#1099;&#1077;%20&#1087;&#1083;&#1072;&#1085;&#1099;\4%20&#1082;&#1083;&#1072;&#1089;&#1089;\10%20&#1091;&#1088;&#1086;&#1082;\Russkie_narodnye_kolybelnye_pesni_-_Oj_lyuli_(xMusic.me).mp3"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87000190_042_Horovod.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304800" y="0"/>
            <a:ext cx="8682038" cy="857232"/>
          </a:xfrm>
        </p:spPr>
        <p:txBody>
          <a:bodyPr/>
          <a:lstStyle/>
          <a:p>
            <a:r>
              <a:rPr lang="ru-RU" sz="5400" dirty="0" smtClean="0">
                <a:solidFill>
                  <a:schemeClr val="bg1"/>
                </a:solidFill>
              </a:rPr>
              <a:t>Композитор – имя ему народ</a:t>
            </a:r>
            <a:endParaRPr lang="ru-RU"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682038" cy="1143008"/>
          </a:xfrm>
        </p:spPr>
        <p:txBody>
          <a:bodyPr/>
          <a:lstStyle/>
          <a:p>
            <a:r>
              <a:rPr lang="ru-RU" sz="7200" b="1" dirty="0" smtClean="0"/>
              <a:t> </a:t>
            </a:r>
            <a:r>
              <a:rPr lang="ru-RU" sz="8000" b="1" dirty="0" smtClean="0">
                <a:ln>
                  <a:solidFill>
                    <a:schemeClr val="accent4"/>
                  </a:solidFill>
                </a:ln>
                <a:solidFill>
                  <a:srgbClr val="FFFF00"/>
                </a:solidFill>
              </a:rPr>
              <a:t>Солдатские песни</a:t>
            </a:r>
            <a:endParaRPr lang="ru-RU" sz="8000" b="1" dirty="0">
              <a:ln>
                <a:solidFill>
                  <a:schemeClr val="accent4"/>
                </a:solidFill>
              </a:ln>
              <a:solidFill>
                <a:srgbClr val="FFFF00"/>
              </a:solidFill>
            </a:endParaRPr>
          </a:p>
        </p:txBody>
      </p:sp>
      <p:sp>
        <p:nvSpPr>
          <p:cNvPr id="3" name="Скругленный прямоугольник 2"/>
          <p:cNvSpPr/>
          <p:nvPr/>
        </p:nvSpPr>
        <p:spPr bwMode="auto">
          <a:xfrm>
            <a:off x="571472" y="2285992"/>
            <a:ext cx="8215370" cy="4357718"/>
          </a:xfrm>
          <a:prstGeom prst="roundRect">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ru-RU" sz="2000" b="1" dirty="0" smtClean="0"/>
              <a:t>СОЛДАТСКИЕ ПЕСНИ -</a:t>
            </a:r>
            <a:r>
              <a:rPr lang="ru-RU" dirty="0" smtClean="0"/>
              <a:t> народные песни, возникшие в солдатской среде. Возникновение солдатских песен в России относится к XVIII в.</a:t>
            </a:r>
          </a:p>
          <a:p>
            <a:r>
              <a:rPr lang="ru-RU" dirty="0" smtClean="0"/>
              <a:t> По содержанию солдатские песни делятся на </a:t>
            </a:r>
            <a:r>
              <a:rPr lang="ru-RU" b="1" dirty="0" smtClean="0"/>
              <a:t>военно-исторические</a:t>
            </a:r>
            <a:r>
              <a:rPr lang="ru-RU" dirty="0" smtClean="0"/>
              <a:t> и </a:t>
            </a:r>
            <a:r>
              <a:rPr lang="ru-RU" b="1" dirty="0" smtClean="0"/>
              <a:t>бытовые</a:t>
            </a:r>
            <a:r>
              <a:rPr lang="ru-RU" dirty="0" smtClean="0"/>
              <a:t>. </a:t>
            </a:r>
          </a:p>
          <a:p>
            <a:r>
              <a:rPr lang="ru-RU" dirty="0" smtClean="0"/>
              <a:t>В первых получили отражение военные события начиная со времен Петра I (Северная война 1700—21) и кончая первой мировой войной 1914—18. В большинстве военно-исторических солдатских песен от лица очевидца изображаются яркие батальные сцены, смелость, находчивость и выносливость русских воинов, создаются образы полководцев — А. В. Суворова, М. И. Кутузова.</a:t>
            </a:r>
          </a:p>
          <a:p>
            <a:r>
              <a:rPr lang="ru-RU" dirty="0" smtClean="0"/>
              <a:t>Бытовые солдатские песни создаются, как правило, в стиле традиционных крестьянских лирических песен. В них нарисованы картины повседневной солдатской жизни. Глубокой грустью проникнуты песни о трудном солдатском ученье, тяжелых походах.</a:t>
            </a:r>
            <a:endParaRPr kumimoji="0" lang="ru-RU" sz="18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42852"/>
            <a:ext cx="8682038" cy="857256"/>
          </a:xfrm>
        </p:spPr>
        <p:txBody>
          <a:bodyPr/>
          <a:lstStyle/>
          <a:p>
            <a:r>
              <a:rPr lang="ru-RU" sz="8000" b="1" dirty="0" smtClean="0">
                <a:solidFill>
                  <a:srgbClr val="FFFF00"/>
                </a:solidFill>
              </a:rPr>
              <a:t>Трудовые песни</a:t>
            </a:r>
            <a:endParaRPr lang="ru-RU" sz="8000" b="1" dirty="0">
              <a:solidFill>
                <a:srgbClr val="FFFF00"/>
              </a:solidFill>
            </a:endParaRPr>
          </a:p>
        </p:txBody>
      </p:sp>
      <p:sp>
        <p:nvSpPr>
          <p:cNvPr id="3" name="Скругленный прямоугольник 2"/>
          <p:cNvSpPr/>
          <p:nvPr/>
        </p:nvSpPr>
        <p:spPr bwMode="auto">
          <a:xfrm>
            <a:off x="285720" y="4929198"/>
            <a:ext cx="8572560" cy="1571636"/>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ru-RU" dirty="0" smtClean="0">
                <a:solidFill>
                  <a:schemeClr val="tx1"/>
                </a:solidFill>
              </a:rPr>
              <a:t>Трудовые песни возникли в глубокой древности. Их появление связано со стремлением древних славян облегчить физический труд.</a:t>
            </a:r>
            <a:r>
              <a:rPr lang="ru-RU" dirty="0" smtClean="0"/>
              <a:t> </a:t>
            </a:r>
            <a:r>
              <a:rPr lang="ru-RU" dirty="0" smtClean="0">
                <a:solidFill>
                  <a:schemeClr val="tx1"/>
                </a:solidFill>
              </a:rPr>
              <a:t>Ритм этих песен организовывал движения работающих</a:t>
            </a:r>
            <a:endParaRPr kumimoji="0" lang="ru-RU" sz="1800" b="0" i="0" u="none" strike="noStrike" cap="none" normalizeH="0" baseline="0" dirty="0" smtClean="0">
              <a:ln>
                <a:noFill/>
              </a:ln>
              <a:solidFill>
                <a:schemeClr val="tx1"/>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87000190_042_Horovod.jpg"/>
          <p:cNvPicPr>
            <a:picLocks noChangeAspect="1"/>
          </p:cNvPicPr>
          <p:nvPr/>
        </p:nvPicPr>
        <p:blipFill>
          <a:blip r:embed="rId2"/>
          <a:stretch>
            <a:fillRect/>
          </a:stretch>
        </p:blipFill>
        <p:spPr>
          <a:xfrm>
            <a:off x="0" y="0"/>
            <a:ext cx="9144000" cy="6858000"/>
          </a:xfrm>
          <a:prstGeom prst="rect">
            <a:avLst/>
          </a:prstGeom>
        </p:spPr>
      </p:pic>
      <p:sp>
        <p:nvSpPr>
          <p:cNvPr id="4" name="Скругленный прямоугольник 3"/>
          <p:cNvSpPr/>
          <p:nvPr/>
        </p:nvSpPr>
        <p:spPr bwMode="auto">
          <a:xfrm>
            <a:off x="357158" y="428604"/>
            <a:ext cx="8358246" cy="5643602"/>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ru-RU" sz="2000" dirty="0" smtClean="0">
                <a:solidFill>
                  <a:schemeClr val="tx1"/>
                </a:solidFill>
              </a:rPr>
              <a:t>Большое количество песен было сложено в среде бурлаков</a:t>
            </a:r>
          </a:p>
          <a:p>
            <a:r>
              <a:rPr lang="ru-RU" sz="2000" b="1" dirty="0" err="1" smtClean="0">
                <a:solidFill>
                  <a:schemeClr val="tx1"/>
                </a:solidFill>
              </a:rPr>
              <a:t>Бурла́к</a:t>
            </a:r>
            <a:r>
              <a:rPr lang="ru-RU" sz="2000" dirty="0" smtClean="0">
                <a:solidFill>
                  <a:schemeClr val="tx1"/>
                </a:solidFill>
              </a:rPr>
              <a:t> — наёмный рабочий в России XVI— начала XX веков, который, идя по берегу (по т. н. </a:t>
            </a:r>
            <a:r>
              <a:rPr lang="ru-RU" sz="2000" b="1" dirty="0" smtClean="0">
                <a:solidFill>
                  <a:schemeClr val="tx1"/>
                </a:solidFill>
              </a:rPr>
              <a:t>бечевнику</a:t>
            </a:r>
            <a:r>
              <a:rPr lang="ru-RU" sz="2000" dirty="0" smtClean="0">
                <a:solidFill>
                  <a:schemeClr val="tx1"/>
                </a:solidFill>
              </a:rPr>
              <a:t>), тянул при помощи </a:t>
            </a:r>
            <a:r>
              <a:rPr lang="ru-RU" sz="2000" b="1" dirty="0" smtClean="0">
                <a:solidFill>
                  <a:schemeClr val="tx1"/>
                </a:solidFill>
              </a:rPr>
              <a:t>бечевы</a:t>
            </a:r>
            <a:r>
              <a:rPr lang="ru-RU" sz="2000" dirty="0" smtClean="0">
                <a:solidFill>
                  <a:schemeClr val="tx1"/>
                </a:solidFill>
              </a:rPr>
              <a:t> речное судно против течения. В XVIII—XIX веках основным типом судна, водимым бурлацким трудом, была </a:t>
            </a:r>
            <a:r>
              <a:rPr lang="ru-RU" sz="2000" b="1" dirty="0" smtClean="0">
                <a:solidFill>
                  <a:schemeClr val="tx1"/>
                </a:solidFill>
              </a:rPr>
              <a:t>расшива</a:t>
            </a:r>
            <a:r>
              <a:rPr lang="ru-RU" sz="2000" dirty="0" smtClean="0">
                <a:solidFill>
                  <a:schemeClr val="tx1"/>
                </a:solidFill>
              </a:rPr>
              <a:t>.</a:t>
            </a:r>
          </a:p>
          <a:p>
            <a:r>
              <a:rPr lang="ru-RU" sz="2000" dirty="0" smtClean="0">
                <a:solidFill>
                  <a:schemeClr val="tx1"/>
                </a:solidFill>
              </a:rPr>
              <a:t>Бурлацкий труд являлся сезонным. Лодки тянули по «большой воде»: весной и осенью. Для выполнения заказа бурлаки объединялись в </a:t>
            </a:r>
            <a:r>
              <a:rPr lang="ru-RU" sz="2000" b="1" dirty="0" smtClean="0">
                <a:solidFill>
                  <a:schemeClr val="tx1"/>
                </a:solidFill>
              </a:rPr>
              <a:t>артели</a:t>
            </a:r>
            <a:r>
              <a:rPr lang="ru-RU" sz="2000" dirty="0" smtClean="0">
                <a:solidFill>
                  <a:schemeClr val="tx1"/>
                </a:solidFill>
              </a:rPr>
              <a:t>. Труд бурлака был крайне тяжёлым и монотонным. Скорость передвижения зависела от силы попутного или встречного ветра. При попутном ветре на судне (расшиве) поднимался парус, который значительно ускорял передвижение. Выдерживать темп движения бурлакам помогали песни. Одной из известных бурлацких песен является «</a:t>
            </a:r>
            <a:r>
              <a:rPr lang="ru-RU" sz="2000" b="1" dirty="0" smtClean="0">
                <a:solidFill>
                  <a:schemeClr val="tx1"/>
                </a:solidFill>
              </a:rPr>
              <a:t>Эх, дубинушка, ухнем</a:t>
            </a:r>
            <a:r>
              <a:rPr lang="ru-RU" sz="2000" dirty="0" smtClean="0">
                <a:solidFill>
                  <a:schemeClr val="tx1"/>
                </a:solidFill>
              </a:rPr>
              <a:t>», которая обычно пелась для координации сил артели в один из самых тяжёлых моментов: </a:t>
            </a:r>
            <a:r>
              <a:rPr lang="ru-RU" sz="2000" dirty="0" err="1" smtClean="0">
                <a:solidFill>
                  <a:schemeClr val="tx1"/>
                </a:solidFill>
              </a:rPr>
              <a:t>страгивании</a:t>
            </a:r>
            <a:r>
              <a:rPr lang="ru-RU" sz="2000" dirty="0" smtClean="0">
                <a:solidFill>
                  <a:schemeClr val="tx1"/>
                </a:solidFill>
              </a:rPr>
              <a:t> расшивы с места после подъёма якоря.</a:t>
            </a:r>
          </a:p>
          <a:p>
            <a:endParaRPr kumimoji="0" lang="ru-RU" sz="18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4053314.jpg"/>
          <p:cNvPicPr>
            <a:picLocks noChangeAspect="1"/>
          </p:cNvPicPr>
          <p:nvPr/>
        </p:nvPicPr>
        <p:blipFill>
          <a:blip r:embed="rId2"/>
          <a:stretch>
            <a:fillRect/>
          </a:stretch>
        </p:blipFill>
        <p:spPr>
          <a:xfrm>
            <a:off x="0" y="0"/>
            <a:ext cx="9144000" cy="7786694"/>
          </a:xfrm>
          <a:prstGeom prst="rect">
            <a:avLst/>
          </a:prstGeom>
        </p:spPr>
      </p:pic>
      <p:sp>
        <p:nvSpPr>
          <p:cNvPr id="2" name="Заголовок 1"/>
          <p:cNvSpPr>
            <a:spLocks noGrp="1"/>
          </p:cNvSpPr>
          <p:nvPr>
            <p:ph type="title"/>
          </p:nvPr>
        </p:nvSpPr>
        <p:spPr>
          <a:xfrm>
            <a:off x="214282" y="142852"/>
            <a:ext cx="8682038" cy="857256"/>
          </a:xfrm>
        </p:spPr>
        <p:txBody>
          <a:bodyPr/>
          <a:lstStyle/>
          <a:p>
            <a:r>
              <a:rPr lang="ru-RU" dirty="0" smtClean="0"/>
              <a:t>Картина И. Репина «Бурлаки на Волге»</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FF00"/>
                </a:solidFill>
              </a:rPr>
              <a:t>Песни часто сопровождались народными инструментами</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8000" r="-8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bwMode="auto">
          <a:xfrm>
            <a:off x="428596" y="571480"/>
            <a:ext cx="3429024" cy="5572164"/>
          </a:xfrm>
          <a:prstGeom prst="roundRect">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buClrTx/>
              <a:buFontTx/>
              <a:buNone/>
            </a:pPr>
            <a:r>
              <a:rPr lang="ru-RU" altLang="ru-RU" sz="2000" b="1" dirty="0" smtClean="0"/>
              <a:t>Каждый человек должен знать историю и культуру своей страны. Музыканты </a:t>
            </a:r>
            <a:br>
              <a:rPr lang="ru-RU" altLang="ru-RU" sz="2000" b="1" dirty="0" smtClean="0"/>
            </a:br>
            <a:r>
              <a:rPr lang="ru-RU" altLang="ru-RU" sz="2000" b="1" dirty="0" smtClean="0"/>
              <a:t>во все времена обращались к народному творчеству, занимались «собиранием» народных песен, издавали сборники песен </a:t>
            </a:r>
            <a:br>
              <a:rPr lang="ru-RU" altLang="ru-RU" sz="2000" b="1" dirty="0" smtClean="0"/>
            </a:br>
            <a:r>
              <a:rPr lang="ru-RU" altLang="ru-RU" sz="2000" b="1" dirty="0" smtClean="0"/>
              <a:t>и  использовали народные мелодии </a:t>
            </a:r>
            <a:br>
              <a:rPr lang="ru-RU" altLang="ru-RU" sz="2000" b="1" dirty="0" smtClean="0"/>
            </a:br>
            <a:r>
              <a:rPr lang="ru-RU" altLang="ru-RU" sz="2000" b="1" dirty="0" smtClean="0"/>
              <a:t>в своих произведениях.</a:t>
            </a:r>
          </a:p>
          <a:p>
            <a:pPr>
              <a:buClrTx/>
              <a:buFontTx/>
              <a:buNone/>
            </a:pPr>
            <a:endParaRPr lang="ru-RU" altLang="ru-RU"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4338638" cy="900098"/>
          </a:xfrm>
        </p:spPr>
        <p:txBody>
          <a:bodyPr/>
          <a:lstStyle/>
          <a:p>
            <a:endParaRPr lang="ru-RU" dirty="0"/>
          </a:p>
        </p:txBody>
      </p:sp>
      <p:pic>
        <p:nvPicPr>
          <p:cNvPr id="3" name="Рисунок 2" descr="87000190_042_Horovod.jpg"/>
          <p:cNvPicPr>
            <a:picLocks noChangeAspect="1"/>
          </p:cNvPicPr>
          <p:nvPr/>
        </p:nvPicPr>
        <p:blipFill>
          <a:blip r:embed="rId2"/>
          <a:stretch>
            <a:fillRect/>
          </a:stretch>
        </p:blipFill>
        <p:spPr>
          <a:xfrm>
            <a:off x="0" y="0"/>
            <a:ext cx="9144000" cy="6858000"/>
          </a:xfrm>
          <a:prstGeom prst="rect">
            <a:avLst/>
          </a:prstGeom>
        </p:spPr>
      </p:pic>
      <p:sp>
        <p:nvSpPr>
          <p:cNvPr id="4" name="Скругленный прямоугольник 3"/>
          <p:cNvSpPr/>
          <p:nvPr/>
        </p:nvSpPr>
        <p:spPr bwMode="auto">
          <a:xfrm>
            <a:off x="2071670" y="142852"/>
            <a:ext cx="5286412" cy="642942"/>
          </a:xfrm>
          <a:prstGeom prst="roundRect">
            <a:avLst/>
          </a:prstGeom>
          <a:solidFill>
            <a:srgbClr val="FFFF00"/>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kumimoji="0" lang="ru-RU" sz="2800" b="1" i="0" u="none" strike="noStrike" cap="none" normalizeH="0" baseline="0" dirty="0" smtClean="0">
                <a:ln>
                  <a:noFill/>
                </a:ln>
                <a:solidFill>
                  <a:schemeClr val="tx1"/>
                </a:solidFill>
                <a:effectLst/>
                <a:latin typeface="Arial" charset="0"/>
                <a:ea typeface="Microsoft YaHei" charset="-122"/>
              </a:rPr>
              <a:t>      Что</a:t>
            </a:r>
            <a:r>
              <a:rPr kumimoji="0" lang="ru-RU" sz="2800" b="1" i="0" u="none" strike="noStrike" cap="none" normalizeH="0" dirty="0" smtClean="0">
                <a:ln>
                  <a:noFill/>
                </a:ln>
                <a:solidFill>
                  <a:schemeClr val="tx1"/>
                </a:solidFill>
                <a:effectLst/>
                <a:latin typeface="Arial" charset="0"/>
                <a:ea typeface="Microsoft YaHei" charset="-122"/>
              </a:rPr>
              <a:t> такое фольклор?</a:t>
            </a:r>
            <a:endParaRPr kumimoji="0" lang="ru-RU" sz="2800" b="0" i="0" u="none" strike="noStrike" cap="none" normalizeH="0" baseline="0" dirty="0" smtClean="0">
              <a:ln>
                <a:noFill/>
              </a:ln>
              <a:solidFill>
                <a:schemeClr val="tx1"/>
              </a:solidFill>
              <a:effectLst/>
              <a:latin typeface="Arial" charset="0"/>
              <a:ea typeface="Microsoft YaHei" charset="-122"/>
            </a:endParaRPr>
          </a:p>
        </p:txBody>
      </p:sp>
      <p:sp>
        <p:nvSpPr>
          <p:cNvPr id="6" name="Скругленный прямоугольник 5"/>
          <p:cNvSpPr/>
          <p:nvPr/>
        </p:nvSpPr>
        <p:spPr bwMode="auto">
          <a:xfrm>
            <a:off x="928662" y="4786322"/>
            <a:ext cx="7072362" cy="1714512"/>
          </a:xfrm>
          <a:prstGeom prst="roundRect">
            <a:avLst/>
          </a:prstGeom>
          <a:solidFill>
            <a:srgbClr val="FFFF00"/>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ru-RU" sz="2400" b="1" dirty="0" err="1" smtClean="0"/>
              <a:t>Фолькло́р</a:t>
            </a:r>
            <a:r>
              <a:rPr lang="ru-RU" sz="2400" dirty="0" smtClean="0"/>
              <a:t> (от </a:t>
            </a:r>
            <a:r>
              <a:rPr lang="ru-RU" sz="2400" dirty="0" smtClean="0">
                <a:hlinkClick r:id="rId3" tooltip="Английский язык"/>
              </a:rPr>
              <a:t>англ.</a:t>
            </a:r>
            <a:r>
              <a:rPr lang="ru-RU" sz="2400" dirty="0" smtClean="0"/>
              <a:t> </a:t>
            </a:r>
            <a:r>
              <a:rPr lang="ru-RU" sz="2400" i="1" dirty="0" err="1" smtClean="0"/>
              <a:t>folk-lore</a:t>
            </a:r>
            <a:r>
              <a:rPr lang="ru-RU" sz="2400" dirty="0" smtClean="0"/>
              <a:t> — «народная мудрость») — народное творчество, чаще всего устное</a:t>
            </a:r>
            <a:endParaRPr kumimoji="0" lang="ru-RU" sz="24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71563" y="6143625"/>
            <a:ext cx="7215187"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5" name="Рисунок 4" descr="87000189_041_Horovod.jpg"/>
          <p:cNvPicPr>
            <a:picLocks noChangeAspect="1"/>
          </p:cNvPicPr>
          <p:nvPr/>
        </p:nvPicPr>
        <p:blipFill>
          <a:blip r:embed="rId4"/>
          <a:stretch>
            <a:fillRect/>
          </a:stretch>
        </p:blipFill>
        <p:spPr>
          <a:xfrm>
            <a:off x="0" y="-214338"/>
            <a:ext cx="9144000" cy="7072338"/>
          </a:xfrm>
          <a:prstGeom prst="rect">
            <a:avLst/>
          </a:prstGeom>
        </p:spPr>
      </p:pic>
      <p:sp>
        <p:nvSpPr>
          <p:cNvPr id="13315" name="Text Box 3"/>
          <p:cNvSpPr txBox="1">
            <a:spLocks noChangeArrowheads="1"/>
          </p:cNvSpPr>
          <p:nvPr/>
        </p:nvSpPr>
        <p:spPr bwMode="auto">
          <a:xfrm>
            <a:off x="142845" y="142852"/>
            <a:ext cx="357190" cy="285752"/>
          </a:xfrm>
          <a:prstGeom prst="rect">
            <a:avLst/>
          </a:prstGeom>
          <a:noFill/>
          <a:ln>
            <a:noFill/>
          </a:ln>
          <a:effectLst>
            <a:outerShdw blurRad="76200" dir="2700000" algn="ctr" rotWithShape="0">
              <a:schemeClr val="bg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spcBef>
                <a:spcPts val="1200"/>
              </a:spcBef>
              <a:spcAft>
                <a:spcPts val="1000"/>
              </a:spcAft>
            </a:pPr>
            <a:endParaRPr lang="ru-RU" altLang="ru-RU" sz="1600" b="1" dirty="0">
              <a:latin typeface="+mj-lt"/>
            </a:endParaRPr>
          </a:p>
        </p:txBody>
      </p:sp>
      <p:sp>
        <p:nvSpPr>
          <p:cNvPr id="6" name="Скругленный прямоугольник 5"/>
          <p:cNvSpPr/>
          <p:nvPr/>
        </p:nvSpPr>
        <p:spPr bwMode="auto">
          <a:xfrm>
            <a:off x="1285852" y="1357298"/>
            <a:ext cx="6858048" cy="4500594"/>
          </a:xfrm>
          <a:prstGeom prst="roundRect">
            <a:avLst/>
          </a:prstGeom>
          <a:solidFill>
            <a:srgbClr val="FFFF00"/>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ru-RU" sz="2800" b="1" dirty="0" smtClean="0"/>
              <a:t>В народных песнях глубоко и правдиво отразилась история русского народа с древнейших времён </a:t>
            </a:r>
            <a:br>
              <a:rPr lang="ru-RU" sz="2800" b="1" dirty="0" smtClean="0"/>
            </a:br>
            <a:r>
              <a:rPr lang="ru-RU" sz="2800" b="1" dirty="0" smtClean="0"/>
              <a:t>до наших дней. Сочиненные неизвестными певцами-сказителями, они хранятся в памяти народа и передаются из уст в уста. Русская народная песня на протяжении всей жизни сопровождала человека</a:t>
            </a:r>
            <a:endParaRPr kumimoji="0" lang="ru-RU" sz="28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smtClean="0">
                <a:solidFill>
                  <a:srgbClr val="FFFFFF"/>
                </a:solidFill>
              </a:rPr>
              <a:t>Жанры русских народных песен</a:t>
            </a:r>
            <a:endParaRPr lang="ru-RU" altLang="ru-RU" dirty="0">
              <a:solidFill>
                <a:srgbClr val="FFFFFF"/>
              </a:solidFill>
            </a:endParaRPr>
          </a:p>
        </p:txBody>
      </p:sp>
      <p:pic>
        <p:nvPicPr>
          <p:cNvPr id="5" name="Рисунок 4" descr="ansambl_rozhdestvo_2.jpg"/>
          <p:cNvPicPr>
            <a:picLocks noChangeAspect="1"/>
          </p:cNvPicPr>
          <p:nvPr/>
        </p:nvPicPr>
        <p:blipFill>
          <a:blip r:embed="rId3"/>
          <a:stretch>
            <a:fillRect/>
          </a:stretch>
        </p:blipFill>
        <p:spPr>
          <a:xfrm>
            <a:off x="0" y="0"/>
            <a:ext cx="9143999" cy="6858000"/>
          </a:xfrm>
          <a:prstGeom prst="rect">
            <a:avLst/>
          </a:prstGeom>
        </p:spPr>
      </p:pic>
      <p:sp>
        <p:nvSpPr>
          <p:cNvPr id="9" name="TextBox 8"/>
          <p:cNvSpPr txBox="1"/>
          <p:nvPr/>
        </p:nvSpPr>
        <p:spPr>
          <a:xfrm>
            <a:off x="285720" y="71414"/>
            <a:ext cx="8286808" cy="707886"/>
          </a:xfrm>
          <a:prstGeom prst="rect">
            <a:avLst/>
          </a:prstGeom>
          <a:noFill/>
        </p:spPr>
        <p:txBody>
          <a:bodyPr wrap="square" rtlCol="0">
            <a:spAutoFit/>
          </a:bodyPr>
          <a:lstStyle/>
          <a:p>
            <a:r>
              <a:rPr lang="ru-RU" sz="4000" dirty="0" smtClean="0">
                <a:solidFill>
                  <a:schemeClr val="tx1"/>
                </a:solidFill>
              </a:rPr>
              <a:t>Жанры русских народных песен</a:t>
            </a:r>
            <a:endParaRPr lang="ru-RU" sz="40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92163" y="3376613"/>
            <a:ext cx="7488237" cy="283686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dirty="0">
                <a:solidFill>
                  <a:srgbClr val="FFFFFF"/>
                </a:solidFill>
              </a:rPr>
              <a:t>Музыкальный жанр — различные виды музыкального творчества в связи с их происхождением, а также способом и </a:t>
            </a:r>
            <a:r>
              <a:rPr lang="ru-RU" altLang="ru-RU" dirty="0" err="1" smtClean="0">
                <a:solidFill>
                  <a:srgbClr val="FFFFFF"/>
                </a:solidFill>
              </a:rPr>
              <a:t>словиями</a:t>
            </a:r>
            <a:r>
              <a:rPr lang="ru-RU" altLang="ru-RU" dirty="0" smtClean="0">
                <a:solidFill>
                  <a:srgbClr val="FFFFFF"/>
                </a:solidFill>
              </a:rPr>
              <a:t> </a:t>
            </a:r>
            <a:r>
              <a:rPr lang="ru-RU" altLang="ru-RU" dirty="0">
                <a:solidFill>
                  <a:srgbClr val="FFFFFF"/>
                </a:solidFill>
              </a:rPr>
              <a:t>их исполнения.</a:t>
            </a:r>
          </a:p>
        </p:txBody>
      </p:sp>
      <p:pic>
        <p:nvPicPr>
          <p:cNvPr id="4" name="Рисунок 3" descr="87000189_041_Horovod.jpg"/>
          <p:cNvPicPr>
            <a:picLocks noChangeAspect="1"/>
          </p:cNvPicPr>
          <p:nvPr/>
        </p:nvPicPr>
        <p:blipFill>
          <a:blip r:embed="rId3"/>
          <a:stretch>
            <a:fillRect/>
          </a:stretch>
        </p:blipFill>
        <p:spPr>
          <a:xfrm>
            <a:off x="0" y="0"/>
            <a:ext cx="9144000" cy="6858000"/>
          </a:xfrm>
          <a:prstGeom prst="rect">
            <a:avLst/>
          </a:prstGeom>
        </p:spPr>
      </p:pic>
      <p:sp>
        <p:nvSpPr>
          <p:cNvPr id="5" name="Скругленный прямоугольник 4"/>
          <p:cNvSpPr/>
          <p:nvPr/>
        </p:nvSpPr>
        <p:spPr bwMode="auto">
          <a:xfrm>
            <a:off x="714348" y="785794"/>
            <a:ext cx="7929618" cy="5214974"/>
          </a:xfrm>
          <a:prstGeom prst="roundRect">
            <a:avLst/>
          </a:prstGeom>
          <a:blipFill>
            <a:blip r:embed="rId4"/>
            <a:tile tx="0" ty="0" sx="100000" sy="100000" flip="none" algn="tl"/>
          </a:blip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ru-RU" sz="3200" b="1" u="sng" dirty="0" smtClean="0"/>
              <a:t>Музыкальные жанры</a:t>
            </a:r>
            <a:r>
              <a:rPr lang="ru-RU" sz="3200" dirty="0" smtClean="0"/>
              <a:t> – исторически сложившиеся разновидности музыкальных произведений, определяемые условиями их бытования (сочинения и исполнения) составом исполнителей, особенностями содержания и структуры</a:t>
            </a:r>
            <a:r>
              <a:rPr lang="ru-RU" dirty="0" smtClean="0"/>
              <a:t>.</a:t>
            </a:r>
            <a:br>
              <a:rPr lang="ru-RU" dirty="0" smtClean="0"/>
            </a:br>
            <a:r>
              <a:rPr lang="ru-RU" dirty="0" smtClean="0"/>
              <a:t/>
            </a:r>
            <a:br>
              <a:rPr lang="ru-RU" dirty="0" smtClean="0"/>
            </a:br>
            <a:endParaRPr kumimoji="0" lang="ru-RU" sz="18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61443" name="Нижний колонтитул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ru-RU" sz="1200">
              <a:solidFill>
                <a:srgbClr val="898989"/>
              </a:solidFill>
              <a:latin typeface="Calibri" pitchFamily="34" charset="0"/>
            </a:endParaRPr>
          </a:p>
        </p:txBody>
      </p:sp>
      <p:sp>
        <p:nvSpPr>
          <p:cNvPr id="61444" name="WordArt 5"/>
          <p:cNvSpPr>
            <a:spLocks noChangeArrowheads="1" noChangeShapeType="1" noTextEdit="1"/>
          </p:cNvSpPr>
          <p:nvPr/>
        </p:nvSpPr>
        <p:spPr bwMode="auto">
          <a:xfrm>
            <a:off x="214282" y="0"/>
            <a:ext cx="8786873" cy="1000125"/>
          </a:xfrm>
          <a:prstGeom prst="rect">
            <a:avLst/>
          </a:prstGeom>
        </p:spPr>
        <p:txBody>
          <a:bodyPr wrap="none" fromWordArt="1">
            <a:prstTxWarp prst="textPlain">
              <a:avLst>
                <a:gd name="adj" fmla="val 50000"/>
              </a:avLst>
            </a:prstTxWarp>
          </a:bodyPr>
          <a:lstStyle/>
          <a:p>
            <a:pPr algn="ctr"/>
            <a:r>
              <a:rPr lang="ru-RU" sz="3600" b="1" kern="10" spc="720" dirty="0">
                <a:ln w="9525">
                  <a:solidFill>
                    <a:schemeClr val="tx1"/>
                  </a:solidFill>
                  <a:round/>
                  <a:headEnd/>
                  <a:tailEnd/>
                </a:ln>
                <a:solidFill>
                  <a:srgbClr val="FFFF00"/>
                </a:solidFill>
                <a:effectLst>
                  <a:outerShdw dist="45791" dir="3378596" algn="ctr" rotWithShape="0">
                    <a:srgbClr val="4D4D4D">
                      <a:alpha val="79999"/>
                    </a:srgbClr>
                  </a:outerShdw>
                </a:effectLst>
                <a:latin typeface="Arial"/>
                <a:cs typeface="Arial"/>
              </a:rPr>
              <a:t>Жанры народных песен</a:t>
            </a:r>
          </a:p>
        </p:txBody>
      </p:sp>
      <p:sp>
        <p:nvSpPr>
          <p:cNvPr id="61445" name="AutoShape 6"/>
          <p:cNvSpPr>
            <a:spLocks noChangeArrowheads="1"/>
          </p:cNvSpPr>
          <p:nvPr/>
        </p:nvSpPr>
        <p:spPr bwMode="auto">
          <a:xfrm>
            <a:off x="6429388" y="2857496"/>
            <a:ext cx="2319369" cy="928694"/>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400" b="1" dirty="0">
                <a:solidFill>
                  <a:schemeClr val="tx1"/>
                </a:solidFill>
              </a:rPr>
              <a:t>исторические</a:t>
            </a:r>
          </a:p>
        </p:txBody>
      </p:sp>
      <p:sp>
        <p:nvSpPr>
          <p:cNvPr id="61446" name="AutoShape 8"/>
          <p:cNvSpPr>
            <a:spLocks noChangeArrowheads="1"/>
          </p:cNvSpPr>
          <p:nvPr/>
        </p:nvSpPr>
        <p:spPr bwMode="auto">
          <a:xfrm>
            <a:off x="142844" y="3071810"/>
            <a:ext cx="2268569"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лирические</a:t>
            </a:r>
          </a:p>
        </p:txBody>
      </p:sp>
      <p:sp>
        <p:nvSpPr>
          <p:cNvPr id="61447" name="AutoShape 10"/>
          <p:cNvSpPr>
            <a:spLocks noChangeArrowheads="1"/>
          </p:cNvSpPr>
          <p:nvPr/>
        </p:nvSpPr>
        <p:spPr bwMode="auto">
          <a:xfrm>
            <a:off x="214282" y="4357694"/>
            <a:ext cx="2232025"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трудовые</a:t>
            </a:r>
          </a:p>
        </p:txBody>
      </p:sp>
      <p:sp>
        <p:nvSpPr>
          <p:cNvPr id="61448" name="AutoShape 12"/>
          <p:cNvSpPr>
            <a:spLocks noChangeArrowheads="1"/>
          </p:cNvSpPr>
          <p:nvPr/>
        </p:nvSpPr>
        <p:spPr bwMode="auto">
          <a:xfrm>
            <a:off x="250825" y="5589588"/>
            <a:ext cx="2160588"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плясовые</a:t>
            </a:r>
          </a:p>
        </p:txBody>
      </p:sp>
      <p:sp>
        <p:nvSpPr>
          <p:cNvPr id="61449" name="AutoShape 14"/>
          <p:cNvSpPr>
            <a:spLocks noChangeArrowheads="1"/>
          </p:cNvSpPr>
          <p:nvPr/>
        </p:nvSpPr>
        <p:spPr bwMode="auto">
          <a:xfrm>
            <a:off x="3214678" y="5572140"/>
            <a:ext cx="2233612"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400" b="1" dirty="0">
                <a:solidFill>
                  <a:schemeClr val="tx1"/>
                </a:solidFill>
              </a:rPr>
              <a:t>хороводные</a:t>
            </a:r>
          </a:p>
        </p:txBody>
      </p:sp>
      <p:sp>
        <p:nvSpPr>
          <p:cNvPr id="61450" name="AutoShape 16"/>
          <p:cNvSpPr>
            <a:spLocks noChangeArrowheads="1"/>
          </p:cNvSpPr>
          <p:nvPr/>
        </p:nvSpPr>
        <p:spPr bwMode="auto">
          <a:xfrm>
            <a:off x="3286116" y="2928934"/>
            <a:ext cx="2214578"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солдатские</a:t>
            </a:r>
          </a:p>
        </p:txBody>
      </p:sp>
      <p:sp>
        <p:nvSpPr>
          <p:cNvPr id="61451" name="AutoShape 18"/>
          <p:cNvSpPr>
            <a:spLocks noChangeArrowheads="1"/>
          </p:cNvSpPr>
          <p:nvPr/>
        </p:nvSpPr>
        <p:spPr bwMode="auto">
          <a:xfrm>
            <a:off x="3357555" y="4286256"/>
            <a:ext cx="2071702"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обрядовые</a:t>
            </a:r>
          </a:p>
        </p:txBody>
      </p:sp>
      <p:sp>
        <p:nvSpPr>
          <p:cNvPr id="61452" name="AutoShape 20"/>
          <p:cNvSpPr>
            <a:spLocks noChangeArrowheads="1"/>
          </p:cNvSpPr>
          <p:nvPr/>
        </p:nvSpPr>
        <p:spPr bwMode="auto">
          <a:xfrm>
            <a:off x="3286116" y="1714488"/>
            <a:ext cx="2143140" cy="928694"/>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шуточные</a:t>
            </a:r>
          </a:p>
        </p:txBody>
      </p:sp>
      <p:sp>
        <p:nvSpPr>
          <p:cNvPr id="61453" name="AutoShape 22"/>
          <p:cNvSpPr>
            <a:spLocks noChangeArrowheads="1"/>
          </p:cNvSpPr>
          <p:nvPr/>
        </p:nvSpPr>
        <p:spPr bwMode="auto">
          <a:xfrm>
            <a:off x="6357950" y="1714488"/>
            <a:ext cx="2378074" cy="857256"/>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игровые</a:t>
            </a:r>
          </a:p>
        </p:txBody>
      </p:sp>
      <p:sp>
        <p:nvSpPr>
          <p:cNvPr id="61454" name="AutoShape 24"/>
          <p:cNvSpPr>
            <a:spLocks noChangeArrowheads="1"/>
          </p:cNvSpPr>
          <p:nvPr/>
        </p:nvSpPr>
        <p:spPr bwMode="auto">
          <a:xfrm>
            <a:off x="214282" y="1785926"/>
            <a:ext cx="2232025" cy="91440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a:solidFill>
                  <a:schemeClr val="tx1"/>
                </a:solidFill>
              </a:rPr>
              <a:t>частушки</a:t>
            </a:r>
          </a:p>
        </p:txBody>
      </p:sp>
      <p:sp>
        <p:nvSpPr>
          <p:cNvPr id="61455" name="AutoShape 26"/>
          <p:cNvSpPr>
            <a:spLocks noChangeArrowheads="1"/>
          </p:cNvSpPr>
          <p:nvPr/>
        </p:nvSpPr>
        <p:spPr bwMode="auto">
          <a:xfrm>
            <a:off x="6429388" y="4214818"/>
            <a:ext cx="2233611" cy="928694"/>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000" b="1" dirty="0" smtClean="0">
                <a:solidFill>
                  <a:schemeClr val="tx1"/>
                </a:solidFill>
              </a:rPr>
              <a:t>колыбельные</a:t>
            </a:r>
            <a:endParaRPr lang="ru-RU" sz="2000" b="1" dirty="0">
              <a:solidFill>
                <a:schemeClr val="tx1"/>
              </a:solidFill>
            </a:endParaRPr>
          </a:p>
        </p:txBody>
      </p:sp>
      <p:sp>
        <p:nvSpPr>
          <p:cNvPr id="61456" name="AutoShape 27"/>
          <p:cNvSpPr>
            <a:spLocks noChangeArrowheads="1"/>
          </p:cNvSpPr>
          <p:nvPr/>
        </p:nvSpPr>
        <p:spPr bwMode="auto">
          <a:xfrm>
            <a:off x="6500826" y="5643578"/>
            <a:ext cx="2089150" cy="857256"/>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ru-RU" sz="2800" b="1" dirty="0" smtClean="0">
                <a:solidFill>
                  <a:schemeClr val="tx1"/>
                </a:solidFill>
              </a:rPr>
              <a:t>былины</a:t>
            </a:r>
            <a:endParaRPr lang="ru-RU" sz="28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agephotos_342_506ea181e9a51b7dc97a3059991412b2aad8c94352294.jpg"/>
          <p:cNvPicPr>
            <a:picLocks noChangeAspect="1"/>
          </p:cNvPicPr>
          <p:nvPr/>
        </p:nvPicPr>
        <p:blipFill>
          <a:blip r:embed="rId3"/>
          <a:stretch>
            <a:fillRect/>
          </a:stretch>
        </p:blipFill>
        <p:spPr>
          <a:xfrm>
            <a:off x="0" y="0"/>
            <a:ext cx="9144000" cy="7143728"/>
          </a:xfrm>
          <a:prstGeom prst="rect">
            <a:avLst/>
          </a:prstGeom>
        </p:spPr>
      </p:pic>
      <p:sp>
        <p:nvSpPr>
          <p:cNvPr id="2" name="Заголовок 1"/>
          <p:cNvSpPr>
            <a:spLocks noGrp="1"/>
          </p:cNvSpPr>
          <p:nvPr>
            <p:ph type="title"/>
          </p:nvPr>
        </p:nvSpPr>
        <p:spPr/>
        <p:txBody>
          <a:bodyPr/>
          <a:lstStyle/>
          <a:p>
            <a:r>
              <a:rPr lang="ru-RU" sz="6600" dirty="0" smtClean="0"/>
              <a:t>  </a:t>
            </a:r>
            <a:r>
              <a:rPr lang="ru-RU" sz="6600" b="1" dirty="0" smtClean="0">
                <a:ln>
                  <a:solidFill>
                    <a:schemeClr val="tx1"/>
                  </a:solidFill>
                </a:ln>
                <a:solidFill>
                  <a:srgbClr val="FFFF00"/>
                </a:solidFill>
              </a:rPr>
              <a:t>Колыбельные песни</a:t>
            </a:r>
            <a:endParaRPr lang="ru-RU" sz="6600" b="1" dirty="0">
              <a:ln>
                <a:solidFill>
                  <a:schemeClr val="tx1"/>
                </a:solidFill>
              </a:ln>
              <a:solidFill>
                <a:srgbClr val="FFFF00"/>
              </a:solidFill>
            </a:endParaRPr>
          </a:p>
        </p:txBody>
      </p:sp>
      <p:pic>
        <p:nvPicPr>
          <p:cNvPr id="4" name="Russkie_narodnye_kolybelnye_pesni_-_Oj_lyuli_(xMusic.me).mp3">
            <a:hlinkClick r:id="" action="ppaction://media"/>
          </p:cNvPr>
          <p:cNvPicPr>
            <a:picLocks noRot="1" noChangeAspect="1"/>
          </p:cNvPicPr>
          <p:nvPr>
            <a:audioFile r:link="rId1"/>
          </p:nvPr>
        </p:nvPicPr>
        <p:blipFill>
          <a:blip r:embed="rId4"/>
          <a:stretch>
            <a:fillRect/>
          </a:stretch>
        </p:blipFill>
        <p:spPr>
          <a:xfrm>
            <a:off x="7643834" y="5643578"/>
            <a:ext cx="876304" cy="947742"/>
          </a:xfrm>
          <a:prstGeom prst="rect">
            <a:avLst/>
          </a:prstGeom>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682038" cy="833438"/>
          </a:xfrm>
        </p:spPr>
        <p:txBody>
          <a:bodyPr/>
          <a:lstStyle/>
          <a:p>
            <a:r>
              <a:rPr lang="ru-RU" sz="5400" b="1" dirty="0" smtClean="0"/>
              <a:t>     </a:t>
            </a:r>
            <a:r>
              <a:rPr lang="ru-RU" sz="5400" b="1" dirty="0" smtClean="0">
                <a:solidFill>
                  <a:srgbClr val="FFFF00"/>
                </a:solidFill>
              </a:rPr>
              <a:t>КАЛЕНДАРНЫЕ ПЕСНИ</a:t>
            </a:r>
            <a:endParaRPr lang="ru-RU" sz="5400" b="1" dirty="0">
              <a:solidFill>
                <a:srgbClr val="FFFF00"/>
              </a:solidFill>
            </a:endParaRPr>
          </a:p>
        </p:txBody>
      </p:sp>
      <p:sp>
        <p:nvSpPr>
          <p:cNvPr id="5" name="Скругленный прямоугольник 4"/>
          <p:cNvSpPr/>
          <p:nvPr/>
        </p:nvSpPr>
        <p:spPr bwMode="auto">
          <a:xfrm>
            <a:off x="214282" y="5072074"/>
            <a:ext cx="8929718" cy="1643074"/>
          </a:xfrm>
          <a:prstGeom prst="roundRect">
            <a:avLst/>
          </a:prstGeom>
          <a:solidFill>
            <a:srgbClr val="FFFF00"/>
          </a:solidFill>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r>
              <a:rPr lang="ru-RU" sz="2000" b="1" dirty="0" smtClean="0"/>
              <a:t>Календарные песни — это песни, исполняемые в определенное время года и связанные с годовым кругом земледельческих работ, другими словами, это песни, исполнение которых в другое время, вне праздничного обычая, было лишено всякого смысла</a:t>
            </a:r>
            <a:endParaRPr kumimoji="0" lang="ru-RU" sz="2000" b="1" i="0" u="none" strike="noStrike" cap="none" normalizeH="0" baseline="0" dirty="0" smtClean="0">
              <a:ln>
                <a:noFill/>
              </a:ln>
              <a:solidFill>
                <a:schemeClr val="bg1"/>
              </a:solidFill>
              <a:effectLst/>
              <a:latin typeface="Arial" charset="0"/>
              <a:ea typeface="Microsoft YaHei" charset="-122"/>
            </a:endParaRPr>
          </a:p>
        </p:txBody>
      </p:sp>
      <p:sp>
        <p:nvSpPr>
          <p:cNvPr id="6" name="Прямоугольник 5"/>
          <p:cNvSpPr/>
          <p:nvPr/>
        </p:nvSpPr>
        <p:spPr>
          <a:xfrm flipH="1">
            <a:off x="8643965" y="4786322"/>
            <a:ext cx="45719" cy="369332"/>
          </a:xfrm>
          <a:prstGeom prst="rect">
            <a:avLst/>
          </a:prstGeom>
        </p:spPr>
        <p:txBody>
          <a:bodyPr wrap="square">
            <a:spAutoFit/>
          </a:bodyPr>
          <a:lstStyle/>
          <a:p>
            <a:endParaRPr lang="ru-RU"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87000189_041_Horovod.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sz="6600" dirty="0" smtClean="0">
                <a:solidFill>
                  <a:schemeClr val="bg1"/>
                </a:solidFill>
              </a:rPr>
              <a:t>ХОРОВОДНЫЕ ПЕСНИ</a:t>
            </a:r>
            <a:endParaRPr lang="ru-RU" sz="6600" dirty="0">
              <a:solidFill>
                <a:schemeClr val="bg1"/>
              </a:solidFill>
            </a:endParaRPr>
          </a:p>
        </p:txBody>
      </p:sp>
      <p:sp>
        <p:nvSpPr>
          <p:cNvPr id="4" name="Скругленный прямоугольник 3"/>
          <p:cNvSpPr/>
          <p:nvPr/>
        </p:nvSpPr>
        <p:spPr bwMode="auto">
          <a:xfrm>
            <a:off x="642910" y="5214950"/>
            <a:ext cx="7858180" cy="1285884"/>
          </a:xfrm>
          <a:prstGeom prst="roundRect">
            <a:avLst/>
          </a:prstGeom>
          <a:ln>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ru-RU" b="1" dirty="0" smtClean="0">
                <a:solidFill>
                  <a:schemeClr val="tx1"/>
                </a:solidFill>
              </a:rPr>
              <a:t>Хоровод –</a:t>
            </a:r>
            <a:r>
              <a:rPr lang="ru-RU" dirty="0" smtClean="0"/>
              <a:t> древнейший вид народного танцевального искусства; сочетает хореографию с драматическим действием, переплясом, песней.</a:t>
            </a:r>
          </a:p>
          <a:p>
            <a:r>
              <a:rPr lang="ru-RU" b="1" dirty="0" smtClean="0">
                <a:solidFill>
                  <a:schemeClr val="tx1"/>
                </a:solidFill>
              </a:rPr>
              <a:t>Хороводные песни -</a:t>
            </a:r>
            <a:r>
              <a:rPr lang="ru-RU" dirty="0" smtClean="0">
                <a:solidFill>
                  <a:schemeClr val="tx1"/>
                </a:solidFill>
              </a:rPr>
              <a:t> это </a:t>
            </a:r>
            <a:r>
              <a:rPr lang="ru-RU" dirty="0" smtClean="0"/>
              <a:t>песни, сопровождающие хороводы.</a:t>
            </a:r>
          </a:p>
          <a:p>
            <a:endParaRPr kumimoji="0" lang="ru-RU" sz="1800" b="0" i="0" u="none" strike="noStrike" cap="none" normalizeH="0" baseline="0" dirty="0" smtClean="0">
              <a:ln>
                <a:noFill/>
              </a:ln>
              <a:solidFill>
                <a:schemeClr val="bg1"/>
              </a:solidFill>
              <a:effectLst/>
              <a:latin typeface="Arial" charset="0"/>
              <a:ea typeface="Microsoft YaHei"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191</Words>
  <Application>Microsoft Office PowerPoint</Application>
  <PresentationFormat>Экран (4:3)</PresentationFormat>
  <Paragraphs>40</Paragraphs>
  <Slides>15</Slides>
  <Notes>4</Notes>
  <HiddenSlides>0</HiddenSlides>
  <MMClips>1</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Тема Office</vt:lpstr>
      <vt:lpstr>Композитор – имя ему народ</vt:lpstr>
      <vt:lpstr>Слайд 2</vt:lpstr>
      <vt:lpstr>Слайд 3</vt:lpstr>
      <vt:lpstr>Жанры русских народных песен</vt:lpstr>
      <vt:lpstr>Музыкальный жанр — различные виды музыкального творчества в связи с их происхождением, а также способом и словиями их исполнения.</vt:lpstr>
      <vt:lpstr>Слайд 6</vt:lpstr>
      <vt:lpstr>  Колыбельные песни</vt:lpstr>
      <vt:lpstr>     КАЛЕНДАРНЫЕ ПЕСНИ</vt:lpstr>
      <vt:lpstr>ХОРОВОДНЫЕ ПЕСНИ</vt:lpstr>
      <vt:lpstr> Солдатские песни</vt:lpstr>
      <vt:lpstr>Трудовые песни</vt:lpstr>
      <vt:lpstr>Слайд 12</vt:lpstr>
      <vt:lpstr>Картина И. Репина «Бурлаки на Волге»</vt:lpstr>
      <vt:lpstr>Песни часто сопровождались народными инструментами</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Композитор - имя ему народ</dc:title>
  <dc:creator>Admin</dc:creator>
  <cp:keywords>русское народное творчество</cp:keywords>
  <cp:lastModifiedBy>андрей</cp:lastModifiedBy>
  <cp:revision>79</cp:revision>
  <cp:lastPrinted>1601-01-01T00:00:00Z</cp:lastPrinted>
  <dcterms:created xsi:type="dcterms:W3CDTF">2013-03-03T08:27:56Z</dcterms:created>
  <dcterms:modified xsi:type="dcterms:W3CDTF">2015-11-13T16:31:24Z</dcterms:modified>
</cp:coreProperties>
</file>