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9" r:id="rId4"/>
    <p:sldId id="264" r:id="rId5"/>
    <p:sldId id="265" r:id="rId6"/>
    <p:sldId id="260" r:id="rId7"/>
    <p:sldId id="266" r:id="rId8"/>
    <p:sldId id="263" r:id="rId9"/>
    <p:sldId id="261" r:id="rId10"/>
    <p:sldId id="262" r:id="rId11"/>
    <p:sldId id="257" r:id="rId12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S Gothic" charset="-128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S Gothic" charset="-128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S Gothic" charset="-128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S Gothic" charset="-128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S Gothic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MS Gothic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MS Gothic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MS Gothic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MS Gothic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66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062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sldImg"/>
          </p:nvPr>
        </p:nvSpPr>
        <p:spPr bwMode="auto">
          <a:xfrm>
            <a:off x="1106488" y="812800"/>
            <a:ext cx="5341937" cy="4005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5200" cy="4808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8188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ru-RU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8187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ru-RU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8188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ru-RU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fld id="{D7E93B44-7934-4380-8F0B-EEF086FFF522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E1ADB20-B2AE-4F48-B30B-309DC879847E}" type="slidenum">
              <a:rPr lang="ru-RU"/>
              <a:pPr/>
              <a:t>1</a:t>
            </a:fld>
            <a:endParaRPr lang="ru-RU"/>
          </a:p>
        </p:txBody>
      </p:sp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D7E93B44-7934-4380-8F0B-EEF086FFF522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A0FD051-66C6-49F2-87CE-1F4129610DD5}" type="slidenum">
              <a:rPr lang="ru-RU"/>
              <a:pPr/>
              <a:t>11</a:t>
            </a:fld>
            <a:endParaRPr lang="ru-RU"/>
          </a:p>
        </p:txBody>
      </p:sp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4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5E33271-EDAE-4CF0-A7F7-905B6BD80BB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4220526-68E1-47AE-968E-DC375E7F29F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4088" y="301625"/>
            <a:ext cx="2266950" cy="645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8450" cy="645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8925206-86CE-43B4-B886-ACA3F2E9431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B1881FD-5BFF-4705-92E1-6B9C50DDD53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525B4FC-549C-453D-9486-697B898AC2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6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7700" cy="4986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CFDA693-DE04-4A40-BC5A-D3C0CCB44FE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9036DD7-4F16-48F3-9CEE-39F21BC895D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88093C5-976C-45C3-8E83-6B9D11D0D4B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FA9C89C-8790-4610-933E-5A4338F7665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0073382-62A2-495E-8C80-0A2E64771A8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F383A79-82FA-4BC0-9B91-80BF94762FF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7800" cy="1258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7800" cy="4986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Четвертый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4737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2463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4737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fld id="{0328E79E-E395-48E2-834F-71BC719E637F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7800" cy="6978674"/>
          </a:xfrm>
        </p:spPr>
        <p:txBody>
          <a:bodyPr/>
          <a:lstStyle/>
          <a:p>
            <a:r>
              <a:rPr lang="ru-RU" sz="5400" b="1" dirty="0" smtClean="0"/>
              <a:t>В ситуации, когда </a:t>
            </a:r>
            <a:r>
              <a:rPr lang="ru-RU" sz="5400" b="1" dirty="0" smtClean="0">
                <a:solidFill>
                  <a:srgbClr val="FF0000"/>
                </a:solidFill>
              </a:rPr>
              <a:t>ЦЕЛОЕ</a:t>
            </a:r>
            <a:r>
              <a:rPr lang="ru-RU" sz="5400" b="1" dirty="0" smtClean="0"/>
              <a:t> составляется из </a:t>
            </a:r>
            <a:r>
              <a:rPr lang="ru-RU" sz="5400" b="1" dirty="0" smtClean="0">
                <a:solidFill>
                  <a:srgbClr val="FF0000"/>
                </a:solidFill>
              </a:rPr>
              <a:t>РАВНЫХ ЧАСТЕЙ</a:t>
            </a:r>
            <a:r>
              <a:rPr lang="ru-RU" sz="5400" b="1" dirty="0" smtClean="0"/>
              <a:t>, достаточно знать характеристики только </a:t>
            </a:r>
            <a:r>
              <a:rPr lang="ru-RU" sz="5400" b="1" dirty="0" smtClean="0">
                <a:solidFill>
                  <a:srgbClr val="FF0000"/>
                </a:solidFill>
              </a:rPr>
              <a:t>ОДНОГО</a:t>
            </a:r>
            <a:r>
              <a:rPr lang="ru-RU" sz="5400" b="1" dirty="0" smtClean="0"/>
              <a:t> события, чтобы получить характеристики всех остальных событий</a:t>
            </a:r>
            <a:endParaRPr lang="ru-RU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№ 313</a:t>
            </a:r>
            <a:endParaRPr lang="ru-RU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53967" y="1539694"/>
          <a:ext cx="9429816" cy="29022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00329"/>
                <a:gridCol w="3500462"/>
                <a:gridCol w="3429025"/>
              </a:tblGrid>
              <a:tr h="934317">
                <a:tc>
                  <a:txBody>
                    <a:bodyPr/>
                    <a:lstStyle/>
                    <a:p>
                      <a:pPr algn="ctr"/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Масса (т)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Количество (р.)</a:t>
                      </a:r>
                      <a:endParaRPr lang="ru-RU" sz="4000" b="1" dirty="0"/>
                    </a:p>
                  </a:txBody>
                  <a:tcPr/>
                </a:tc>
              </a:tr>
              <a:tr h="1591578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I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15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/>
                        <a:t>3</a:t>
                      </a:r>
                      <a:endParaRPr lang="ru-RU" sz="4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280" y="0"/>
            <a:ext cx="9067800" cy="1258888"/>
          </a:xfrm>
        </p:spPr>
        <p:txBody>
          <a:bodyPr/>
          <a:lstStyle/>
          <a:p>
            <a:r>
              <a:rPr lang="ru-RU" b="1" dirty="0" smtClean="0"/>
              <a:t>№ 314</a:t>
            </a:r>
            <a:endParaRPr lang="ru-RU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53967" y="922316"/>
          <a:ext cx="9144063" cy="45975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6941"/>
                <a:gridCol w="2980287"/>
                <a:gridCol w="4876835"/>
              </a:tblGrid>
              <a:tr h="1532531">
                <a:tc>
                  <a:txBody>
                    <a:bodyPr/>
                    <a:lstStyle/>
                    <a:p>
                      <a:pPr algn="ctr"/>
                      <a:endParaRPr lang="ru-RU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Масса (кг)</a:t>
                      </a:r>
                      <a:endParaRPr lang="ru-RU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Количество (м.)</a:t>
                      </a:r>
                      <a:endParaRPr lang="ru-RU" sz="4400" b="1" dirty="0"/>
                    </a:p>
                  </a:txBody>
                  <a:tcPr/>
                </a:tc>
              </a:tr>
              <a:tr h="1532531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/>
                        <a:t>I</a:t>
                      </a:r>
                      <a:endParaRPr lang="ru-RU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   167</a:t>
                      </a:r>
                      <a:endParaRPr lang="ru-RU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3</a:t>
                      </a:r>
                      <a:endParaRPr lang="ru-RU" sz="4400" b="1" dirty="0"/>
                    </a:p>
                  </a:txBody>
                  <a:tcPr/>
                </a:tc>
              </a:tr>
              <a:tr h="1532531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/>
                        <a:t>II</a:t>
                      </a:r>
                      <a:endParaRPr lang="ru-RU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  ?</a:t>
                      </a:r>
                      <a:endParaRPr lang="ru-RU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6</a:t>
                      </a:r>
                      <a:endParaRPr lang="ru-RU" sz="4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Выгнутая вправо стрелка 3"/>
          <p:cNvSpPr/>
          <p:nvPr/>
        </p:nvSpPr>
        <p:spPr bwMode="auto">
          <a:xfrm>
            <a:off x="7183452" y="2708267"/>
            <a:ext cx="731520" cy="1857388"/>
          </a:xfrm>
          <a:prstGeom prst="curvedLef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Gothic" charset="-128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754956" y="3065457"/>
            <a:ext cx="965174" cy="9778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</a:p>
        </p:txBody>
      </p:sp>
      <p:sp>
        <p:nvSpPr>
          <p:cNvPr id="6" name="Выгнутая влево стрелка 5"/>
          <p:cNvSpPr/>
          <p:nvPr/>
        </p:nvSpPr>
        <p:spPr bwMode="auto">
          <a:xfrm>
            <a:off x="2182792" y="2851143"/>
            <a:ext cx="588644" cy="1714512"/>
          </a:xfrm>
          <a:prstGeom prst="curved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Gothic" charset="-128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1468412" y="3065457"/>
            <a:ext cx="965174" cy="9778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7800" cy="6692922"/>
          </a:xfrm>
        </p:spPr>
        <p:txBody>
          <a:bodyPr/>
          <a:lstStyle/>
          <a:p>
            <a:r>
              <a:rPr lang="ru-RU" sz="6000" b="1" dirty="0" smtClean="0"/>
              <a:t>Такая связь между величинами называется </a:t>
            </a:r>
            <a:r>
              <a:rPr lang="ru-RU" sz="6000" b="1" dirty="0" smtClean="0">
                <a:solidFill>
                  <a:srgbClr val="FF0000"/>
                </a:solidFill>
              </a:rPr>
              <a:t>прямой пропорциональной зависимостью</a:t>
            </a:r>
            <a:r>
              <a:rPr lang="ru-RU" sz="6000" b="1" dirty="0" smtClean="0"/>
              <a:t>, а сами величины </a:t>
            </a:r>
            <a:r>
              <a:rPr lang="ru-RU" sz="6000" b="1" dirty="0" smtClean="0">
                <a:solidFill>
                  <a:srgbClr val="FF0000"/>
                </a:solidFill>
              </a:rPr>
              <a:t>пропорциональными величинами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396974" y="207935"/>
          <a:ext cx="7500990" cy="64617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50495"/>
                <a:gridCol w="3750495"/>
              </a:tblGrid>
              <a:tr h="1257309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Масса (кг)</a:t>
                      </a:r>
                      <a:endParaRPr lang="ru-RU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Количество</a:t>
                      </a:r>
                      <a:r>
                        <a:rPr lang="ru-RU" sz="4400" b="1" baseline="0" dirty="0" smtClean="0"/>
                        <a:t> частей(шт.)</a:t>
                      </a:r>
                      <a:endParaRPr lang="ru-RU" sz="4400" b="1" dirty="0"/>
                    </a:p>
                  </a:txBody>
                  <a:tcPr/>
                </a:tc>
              </a:tr>
              <a:tr h="1257309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12</a:t>
                      </a:r>
                      <a:endParaRPr lang="ru-RU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4</a:t>
                      </a:r>
                      <a:endParaRPr lang="ru-RU" sz="4400" b="1" dirty="0"/>
                    </a:p>
                  </a:txBody>
                  <a:tcPr/>
                </a:tc>
              </a:tr>
              <a:tr h="1257309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24</a:t>
                      </a:r>
                      <a:endParaRPr lang="ru-RU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8</a:t>
                      </a:r>
                      <a:endParaRPr lang="ru-RU" sz="4400" b="1" dirty="0"/>
                    </a:p>
                  </a:txBody>
                  <a:tcPr/>
                </a:tc>
              </a:tr>
              <a:tr h="1257309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72</a:t>
                      </a:r>
                      <a:endParaRPr lang="ru-RU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24</a:t>
                      </a:r>
                      <a:endParaRPr lang="ru-RU" sz="4400" b="1" dirty="0"/>
                    </a:p>
                  </a:txBody>
                  <a:tcPr/>
                </a:tc>
              </a:tr>
              <a:tr h="1257309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60</a:t>
                      </a:r>
                      <a:endParaRPr lang="ru-RU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20</a:t>
                      </a:r>
                      <a:endParaRPr lang="ru-RU" sz="4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Выгнутая влево стрелка 3"/>
          <p:cNvSpPr/>
          <p:nvPr/>
        </p:nvSpPr>
        <p:spPr bwMode="auto">
          <a:xfrm>
            <a:off x="968346" y="2136763"/>
            <a:ext cx="428628" cy="1285884"/>
          </a:xfrm>
          <a:prstGeom prst="curved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Gothic" charset="-128"/>
            </a:endParaRPr>
          </a:p>
        </p:txBody>
      </p:sp>
      <p:sp>
        <p:nvSpPr>
          <p:cNvPr id="5" name="Выгнутая влево стрелка 4"/>
          <p:cNvSpPr/>
          <p:nvPr/>
        </p:nvSpPr>
        <p:spPr bwMode="auto">
          <a:xfrm>
            <a:off x="968346" y="3494085"/>
            <a:ext cx="428628" cy="1285884"/>
          </a:xfrm>
          <a:prstGeom prst="curved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Gothic" charset="-128"/>
            </a:endParaRPr>
          </a:p>
        </p:txBody>
      </p:sp>
      <p:sp>
        <p:nvSpPr>
          <p:cNvPr id="6" name="Выгнутая влево стрелка 5"/>
          <p:cNvSpPr/>
          <p:nvPr/>
        </p:nvSpPr>
        <p:spPr bwMode="auto">
          <a:xfrm>
            <a:off x="468280" y="1779573"/>
            <a:ext cx="928694" cy="4357718"/>
          </a:xfrm>
          <a:prstGeom prst="curved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Gothic" charset="-128"/>
            </a:endParaRPr>
          </a:p>
        </p:txBody>
      </p:sp>
      <p:sp>
        <p:nvSpPr>
          <p:cNvPr id="7" name="Выгнутая вправо стрелка 6"/>
          <p:cNvSpPr/>
          <p:nvPr/>
        </p:nvSpPr>
        <p:spPr bwMode="auto">
          <a:xfrm>
            <a:off x="8897964" y="2208201"/>
            <a:ext cx="428628" cy="1357322"/>
          </a:xfrm>
          <a:prstGeom prst="curvedLef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Gothic" charset="-128"/>
            </a:endParaRPr>
          </a:p>
        </p:txBody>
      </p:sp>
      <p:sp>
        <p:nvSpPr>
          <p:cNvPr id="8" name="Выгнутая вправо стрелка 7"/>
          <p:cNvSpPr/>
          <p:nvPr/>
        </p:nvSpPr>
        <p:spPr bwMode="auto">
          <a:xfrm>
            <a:off x="8897964" y="3779837"/>
            <a:ext cx="428628" cy="1357322"/>
          </a:xfrm>
          <a:prstGeom prst="curvedLef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Gothic" charset="-128"/>
            </a:endParaRPr>
          </a:p>
        </p:txBody>
      </p:sp>
      <p:sp>
        <p:nvSpPr>
          <p:cNvPr id="9" name="Выгнутая влево стрелка 8"/>
          <p:cNvSpPr/>
          <p:nvPr/>
        </p:nvSpPr>
        <p:spPr bwMode="auto">
          <a:xfrm flipH="1">
            <a:off x="8897964" y="1922449"/>
            <a:ext cx="857256" cy="4357718"/>
          </a:xfrm>
          <a:prstGeom prst="curved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Gothic" charset="-128"/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325404" y="2422515"/>
            <a:ext cx="965174" cy="977882"/>
          </a:xfrm>
        </p:spPr>
        <p:txBody>
          <a:bodyPr/>
          <a:lstStyle/>
          <a:p>
            <a:r>
              <a:rPr lang="ru-RU" b="1" dirty="0" smtClean="0"/>
              <a:t>2</a:t>
            </a:r>
            <a:endParaRPr lang="ru-RU" b="1" dirty="0"/>
          </a:p>
        </p:txBody>
      </p:sp>
      <p:sp>
        <p:nvSpPr>
          <p:cNvPr id="11" name="Заголовок 1"/>
          <p:cNvSpPr txBox="1">
            <a:spLocks/>
          </p:cNvSpPr>
          <p:nvPr/>
        </p:nvSpPr>
        <p:spPr bwMode="auto">
          <a:xfrm>
            <a:off x="253966" y="3565523"/>
            <a:ext cx="965174" cy="9778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ru-RU" sz="4400" b="1" kern="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3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-174662" y="3136895"/>
            <a:ext cx="965174" cy="9778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ru-RU" sz="4400" b="1" kern="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5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 bwMode="auto">
          <a:xfrm>
            <a:off x="8897964" y="2493953"/>
            <a:ext cx="965174" cy="9778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 bwMode="auto">
          <a:xfrm>
            <a:off x="8969402" y="3922713"/>
            <a:ext cx="965174" cy="9778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ru-RU" sz="4400" b="1" kern="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3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 bwMode="auto">
          <a:xfrm>
            <a:off x="9398030" y="3422647"/>
            <a:ext cx="965174" cy="9778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ru-RU" sz="4400" b="1" kern="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5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 bwMode="auto">
          <a:xfrm>
            <a:off x="0" y="207937"/>
            <a:ext cx="1611288" cy="9778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ru-RU" sz="4400" b="1" kern="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№315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 bwMode="auto">
          <a:xfrm>
            <a:off x="1396974" y="6280167"/>
            <a:ext cx="7500990" cy="977882"/>
          </a:xfrm>
          <a:prstGeom prst="rect">
            <a:avLst/>
          </a:prstGeom>
          <a:solidFill>
            <a:srgbClr val="66FF99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«хороший» процесс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7800" cy="6692922"/>
          </a:xfrm>
        </p:spPr>
        <p:txBody>
          <a:bodyPr/>
          <a:lstStyle/>
          <a:p>
            <a:r>
              <a:rPr lang="ru-RU" sz="6000" b="1" dirty="0" smtClean="0"/>
              <a:t>Такая связь между величинами называется </a:t>
            </a:r>
            <a:r>
              <a:rPr lang="ru-RU" sz="6000" b="1" dirty="0" smtClean="0">
                <a:solidFill>
                  <a:srgbClr val="FF0000"/>
                </a:solidFill>
              </a:rPr>
              <a:t>прямой пропорциональной зависимостью</a:t>
            </a:r>
            <a:r>
              <a:rPr lang="ru-RU" sz="6000" b="1" dirty="0" smtClean="0"/>
              <a:t>, а сами величины </a:t>
            </a:r>
            <a:r>
              <a:rPr lang="ru-RU" sz="6000" b="1" dirty="0" smtClean="0">
                <a:solidFill>
                  <a:srgbClr val="FF0000"/>
                </a:solidFill>
              </a:rPr>
              <a:t>пропорциональными величинами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396974" y="207935"/>
          <a:ext cx="7500990" cy="64617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50495"/>
                <a:gridCol w="3750495"/>
              </a:tblGrid>
              <a:tr h="1257309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Масса (кг)</a:t>
                      </a:r>
                      <a:endParaRPr lang="ru-RU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Количество</a:t>
                      </a:r>
                      <a:r>
                        <a:rPr lang="ru-RU" sz="4400" b="1" baseline="0" dirty="0" smtClean="0"/>
                        <a:t> частей(шт.)</a:t>
                      </a:r>
                      <a:endParaRPr lang="ru-RU" sz="4400" b="1" dirty="0"/>
                    </a:p>
                  </a:txBody>
                  <a:tcPr/>
                </a:tc>
              </a:tr>
              <a:tr h="1257309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12</a:t>
                      </a:r>
                      <a:endParaRPr lang="ru-RU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4</a:t>
                      </a:r>
                      <a:endParaRPr lang="ru-RU" sz="4400" b="1" dirty="0"/>
                    </a:p>
                  </a:txBody>
                  <a:tcPr/>
                </a:tc>
              </a:tr>
              <a:tr h="1257309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24</a:t>
                      </a:r>
                      <a:endParaRPr lang="ru-RU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16</a:t>
                      </a:r>
                      <a:endParaRPr lang="ru-RU" sz="4400" b="1" dirty="0"/>
                    </a:p>
                  </a:txBody>
                  <a:tcPr/>
                </a:tc>
              </a:tr>
              <a:tr h="1257309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72</a:t>
                      </a:r>
                      <a:endParaRPr lang="ru-RU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32</a:t>
                      </a:r>
                      <a:endParaRPr lang="ru-RU" sz="4400" b="1" dirty="0"/>
                    </a:p>
                  </a:txBody>
                  <a:tcPr/>
                </a:tc>
              </a:tr>
              <a:tr h="1257309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60</a:t>
                      </a:r>
                      <a:endParaRPr lang="ru-RU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24</a:t>
                      </a:r>
                      <a:endParaRPr lang="ru-RU" sz="4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Выгнутая влево стрелка 3"/>
          <p:cNvSpPr/>
          <p:nvPr/>
        </p:nvSpPr>
        <p:spPr bwMode="auto">
          <a:xfrm>
            <a:off x="968346" y="2136763"/>
            <a:ext cx="428628" cy="1285884"/>
          </a:xfrm>
          <a:prstGeom prst="curved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Gothic" charset="-128"/>
            </a:endParaRPr>
          </a:p>
        </p:txBody>
      </p:sp>
      <p:sp>
        <p:nvSpPr>
          <p:cNvPr id="5" name="Выгнутая влево стрелка 4"/>
          <p:cNvSpPr/>
          <p:nvPr/>
        </p:nvSpPr>
        <p:spPr bwMode="auto">
          <a:xfrm>
            <a:off x="968346" y="3494085"/>
            <a:ext cx="428628" cy="1285884"/>
          </a:xfrm>
          <a:prstGeom prst="curved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Gothic" charset="-128"/>
            </a:endParaRPr>
          </a:p>
        </p:txBody>
      </p:sp>
      <p:sp>
        <p:nvSpPr>
          <p:cNvPr id="6" name="Выгнутая влево стрелка 5"/>
          <p:cNvSpPr/>
          <p:nvPr/>
        </p:nvSpPr>
        <p:spPr bwMode="auto">
          <a:xfrm>
            <a:off x="468280" y="1779573"/>
            <a:ext cx="928694" cy="4357718"/>
          </a:xfrm>
          <a:prstGeom prst="curved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Gothic" charset="-128"/>
            </a:endParaRPr>
          </a:p>
        </p:txBody>
      </p:sp>
      <p:sp>
        <p:nvSpPr>
          <p:cNvPr id="7" name="Выгнутая вправо стрелка 6"/>
          <p:cNvSpPr/>
          <p:nvPr/>
        </p:nvSpPr>
        <p:spPr bwMode="auto">
          <a:xfrm>
            <a:off x="8897964" y="2208201"/>
            <a:ext cx="428628" cy="1357322"/>
          </a:xfrm>
          <a:prstGeom prst="curvedLef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Gothic" charset="-128"/>
            </a:endParaRPr>
          </a:p>
        </p:txBody>
      </p:sp>
      <p:sp>
        <p:nvSpPr>
          <p:cNvPr id="8" name="Выгнутая вправо стрелка 7"/>
          <p:cNvSpPr/>
          <p:nvPr/>
        </p:nvSpPr>
        <p:spPr bwMode="auto">
          <a:xfrm>
            <a:off x="8897964" y="3779837"/>
            <a:ext cx="428628" cy="1357322"/>
          </a:xfrm>
          <a:prstGeom prst="curvedLef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Gothic" charset="-128"/>
            </a:endParaRPr>
          </a:p>
        </p:txBody>
      </p:sp>
      <p:sp>
        <p:nvSpPr>
          <p:cNvPr id="9" name="Выгнутая влево стрелка 8"/>
          <p:cNvSpPr/>
          <p:nvPr/>
        </p:nvSpPr>
        <p:spPr bwMode="auto">
          <a:xfrm flipH="1">
            <a:off x="8897964" y="1922449"/>
            <a:ext cx="857256" cy="4357718"/>
          </a:xfrm>
          <a:prstGeom prst="curved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Gothic" charset="-128"/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325404" y="2422515"/>
            <a:ext cx="965174" cy="977882"/>
          </a:xfrm>
        </p:spPr>
        <p:txBody>
          <a:bodyPr/>
          <a:lstStyle/>
          <a:p>
            <a:r>
              <a:rPr lang="ru-RU" b="1" dirty="0" smtClean="0"/>
              <a:t>2</a:t>
            </a:r>
            <a:endParaRPr lang="ru-RU" b="1" dirty="0"/>
          </a:p>
        </p:txBody>
      </p:sp>
      <p:sp>
        <p:nvSpPr>
          <p:cNvPr id="11" name="Заголовок 1"/>
          <p:cNvSpPr txBox="1">
            <a:spLocks/>
          </p:cNvSpPr>
          <p:nvPr/>
        </p:nvSpPr>
        <p:spPr bwMode="auto">
          <a:xfrm>
            <a:off x="253966" y="3565523"/>
            <a:ext cx="965174" cy="9778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ru-RU" sz="4400" b="1" kern="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3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-174662" y="3136895"/>
            <a:ext cx="965174" cy="9778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ru-RU" sz="4400" b="1" kern="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5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 bwMode="auto">
          <a:xfrm>
            <a:off x="8897964" y="2493953"/>
            <a:ext cx="965174" cy="9778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ru-RU" sz="4400" b="1" kern="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4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 bwMode="auto">
          <a:xfrm>
            <a:off x="8969402" y="3922713"/>
            <a:ext cx="965174" cy="9778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 bwMode="auto">
          <a:xfrm>
            <a:off x="9398030" y="3422647"/>
            <a:ext cx="965174" cy="9778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 bwMode="auto">
          <a:xfrm>
            <a:off x="1396974" y="6280167"/>
            <a:ext cx="7500990" cy="977882"/>
          </a:xfrm>
          <a:prstGeom prst="rect">
            <a:avLst/>
          </a:prstGeom>
          <a:solidFill>
            <a:srgbClr val="66FF99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</a:t>
            </a:r>
            <a:r>
              <a:rPr lang="ru-RU" sz="4400" b="1" kern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плохой</a:t>
            </a:r>
            <a:r>
              <a:rPr kumimoji="0" lang="ru-RU" sz="4400" b="1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» </a:t>
            </a: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процесс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8823354" cy="977882"/>
          </a:xfrm>
        </p:spPr>
        <p:txBody>
          <a:bodyPr/>
          <a:lstStyle/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MS Gothic"/>
        <a:cs typeface=""/>
      </a:majorFont>
      <a:minorFont>
        <a:latin typeface="Arial"/>
        <a:ea typeface="MS Gothic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139</Words>
  <PresentationFormat>Произвольный</PresentationFormat>
  <Paragraphs>58</Paragraphs>
  <Slides>11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Times New Roman</vt:lpstr>
      <vt:lpstr>Arial</vt:lpstr>
      <vt:lpstr>MS Gothic</vt:lpstr>
      <vt:lpstr>Arial Unicode MS</vt:lpstr>
      <vt:lpstr>Тема Office</vt:lpstr>
      <vt:lpstr>Слайд 1</vt:lpstr>
      <vt:lpstr>В ситуации, когда ЦЕЛОЕ составляется из РАВНЫХ ЧАСТЕЙ, достаточно знать характеристики только ОДНОГО события, чтобы получить характеристики всех остальных событий</vt:lpstr>
      <vt:lpstr>№ 313</vt:lpstr>
      <vt:lpstr>№ 314</vt:lpstr>
      <vt:lpstr>Такая связь между величинами называется прямой пропорциональной зависимостью, а сами величины пропорциональными величинами</vt:lpstr>
      <vt:lpstr>2</vt:lpstr>
      <vt:lpstr>Такая связь между величинами называется прямой пропорциональной зависимостью, а сами величины пропорциональными величинами</vt:lpstr>
      <vt:lpstr>2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7</cp:revision>
  <cp:lastPrinted>1601-01-01T00:00:00Z</cp:lastPrinted>
  <dcterms:created xsi:type="dcterms:W3CDTF">2011-01-11T08:25:40Z</dcterms:created>
  <dcterms:modified xsi:type="dcterms:W3CDTF">2014-11-30T11:17:57Z</dcterms:modified>
</cp:coreProperties>
</file>