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sldIdLst>
    <p:sldId id="270" r:id="rId2"/>
    <p:sldId id="292" r:id="rId3"/>
    <p:sldId id="295" r:id="rId4"/>
    <p:sldId id="296" r:id="rId5"/>
    <p:sldId id="274" r:id="rId6"/>
    <p:sldId id="262" r:id="rId7"/>
    <p:sldId id="299" r:id="rId8"/>
    <p:sldId id="290" r:id="rId9"/>
    <p:sldId id="297" r:id="rId10"/>
    <p:sldId id="267" r:id="rId11"/>
    <p:sldId id="307" r:id="rId12"/>
    <p:sldId id="308" r:id="rId13"/>
    <p:sldId id="306" r:id="rId14"/>
    <p:sldId id="303" r:id="rId15"/>
    <p:sldId id="268" r:id="rId16"/>
    <p:sldId id="30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EF6BE"/>
    <a:srgbClr val="3333FF"/>
    <a:srgbClr val="0066FF"/>
    <a:srgbClr val="E2FDA5"/>
    <a:srgbClr val="B8FA86"/>
    <a:srgbClr val="F6AC7E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25185E-A35E-4E9F-B889-6734E07C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9565-3080-4E17-8825-0A9919A1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55A3-0819-41EF-8274-EA11182D8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F04B-AE79-406E-A6F4-656AA4D66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B39766-31C2-49F3-A24D-499457F5D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6E7093-50A9-454F-9966-AB7301A55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A6E2F4-1F10-45E3-976C-508C92CF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F5F3C-6D8C-4AB1-8D08-578A11F9E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59C9-6DC0-4992-B915-7547E7ED2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B04BA-B184-4A15-A55C-84A497000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026388-7F2E-40E4-85C4-3FFDB420F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7C88954-0A4E-4DC9-B485-E75F5A97F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3" r:id="rId2"/>
    <p:sldLayoutId id="2147484448" r:id="rId3"/>
    <p:sldLayoutId id="2147484449" r:id="rId4"/>
    <p:sldLayoutId id="2147484450" r:id="rId5"/>
    <p:sldLayoutId id="2147484451" r:id="rId6"/>
    <p:sldLayoutId id="2147484444" r:id="rId7"/>
    <p:sldLayoutId id="2147484452" r:id="rId8"/>
    <p:sldLayoutId id="2147484453" r:id="rId9"/>
    <p:sldLayoutId id="2147484445" r:id="rId10"/>
    <p:sldLayoutId id="2147484446" r:id="rId11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24.fastpic.ru/big/2011/0706/2d/01906836cb2ab7470d29cf899fbb112d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wer.ru/files/u771081/screen12/Roseqx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24.fastpic.ru/big/2011/0706/2d/01906836cb2ab7470d29cf899fbb112d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esktop.kazansoft.ru/bigimages/flowers/roses/img-a613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sktop.kazansoft.ru/bigimages/flowers/roses/img-a613d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24.fastpic.ru/big/2011/0706/2d/01906836cb2ab7470d29cf899fbb112d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lker.com/cliparts/6/3/3/4/11970934601866549666johnny_automatic_rose_1.svg.hi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24.fastpic.ru/big/2011/0706/2d/01906836cb2ab7470d29cf899fbb112d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sktop.kazansoft.ru/bigimages/flowers/roses/img-a613d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609600"/>
            <a:ext cx="8458200" cy="2185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4000" i="1" dirty="0">
                <a:solidFill>
                  <a:schemeClr val="bg1"/>
                </a:solidFill>
              </a:rPr>
              <a:t>Урок литературного чтения 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4000" i="1" dirty="0">
                <a:solidFill>
                  <a:schemeClr val="bg1"/>
                </a:solidFill>
              </a:rPr>
              <a:t>          в 4  классе 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4000" i="1" dirty="0">
                <a:solidFill>
                  <a:schemeClr val="bg1"/>
                </a:solidFill>
              </a:rPr>
              <a:t>«Начальная школа 21 века»</a:t>
            </a:r>
          </a:p>
        </p:txBody>
      </p:sp>
      <p:pic>
        <p:nvPicPr>
          <p:cNvPr id="9219" name="Picture 9" descr="Картинка 19 из 11531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2971800"/>
            <a:ext cx="4267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46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9600"/>
            <a:ext cx="444341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800px-Bufo_viridi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609600"/>
            <a:ext cx="4724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</a:rPr>
              <a:t>Роза –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символ</a:t>
            </a:r>
            <a:r>
              <a:rPr lang="ru-RU" sz="3200" b="1" dirty="0">
                <a:solidFill>
                  <a:srgbClr val="7030A0"/>
                </a:solidFill>
                <a:latin typeface="Arial" pitchFamily="34" charset="0"/>
              </a:rPr>
              <a:t> добра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0" y="4800600"/>
            <a:ext cx="434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6600"/>
                </a:solidFill>
                <a:latin typeface="Arial" pitchFamily="34" charset="0"/>
              </a:rPr>
              <a:t>Жаба –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символ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Arial" pitchFamily="34" charset="0"/>
              </a:rPr>
              <a:t>зла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2209800"/>
            <a:ext cx="6118820" cy="4346524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9" descr="Картинка 19 из 11531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572000"/>
            <a:ext cx="2343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152400"/>
            <a:ext cx="86868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10000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«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Если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ты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оставил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после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себя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след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красоты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души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то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будь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уверен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что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выполнил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свою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миссию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на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земле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...»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5600" y="2133600"/>
            <a:ext cx="21336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Всеволод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Михайлович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Гаршин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-a61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438400"/>
            <a:ext cx="22394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555" name="Picture 3" descr="800px-Bufo_viridi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2362200"/>
            <a:ext cx="2325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444625"/>
            <a:ext cx="4572000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latin typeface="+mj-lt"/>
              </a:rPr>
              <a:t>«нежная и роскошная»</a:t>
            </a:r>
            <a:r>
              <a:rPr lang="ru-RU" sz="2400" b="1" i="1" dirty="0">
                <a:solidFill>
                  <a:srgbClr val="CC0000"/>
                </a:solidFill>
                <a:latin typeface="+mj-lt"/>
              </a:rPr>
              <a:t/>
            </a:r>
            <a:br>
              <a:rPr lang="ru-RU" sz="2400" b="1" i="1" dirty="0">
                <a:solidFill>
                  <a:srgbClr val="CC0000"/>
                </a:solidFill>
                <a:latin typeface="+mj-lt"/>
              </a:rPr>
            </a:br>
            <a:r>
              <a:rPr lang="ru-RU" sz="2400" i="1" dirty="0">
                <a:latin typeface="+mj-lt"/>
              </a:rPr>
              <a:t>«липкие бока»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«прозрачные слезинки»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«местечко потемнее</a:t>
            </a:r>
          </a:p>
          <a:p>
            <a:pPr algn="ctr">
              <a:defRPr/>
            </a:pPr>
            <a:r>
              <a:rPr lang="ru-RU" sz="2400" dirty="0">
                <a:latin typeface="+mj-lt"/>
              </a:rPr>
              <a:t>«голубое небо»</a:t>
            </a:r>
            <a:r>
              <a:rPr lang="ru-RU" sz="2400" b="1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400" dirty="0">
                <a:latin typeface="+mj-lt"/>
              </a:rPr>
              <a:t>«словами и молитвой»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«плоское брюхо»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 свежий аромат»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«жирная и старая»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«пение соловья»</a:t>
            </a:r>
            <a:endParaRPr lang="ru-RU" sz="2400" dirty="0">
              <a:latin typeface="+mj-lt"/>
            </a:endParaRP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«символ добра»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«символ зла»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«жизнь прошла недаром</a:t>
            </a:r>
            <a:r>
              <a:rPr lang="ru-RU" i="1" dirty="0"/>
              <a:t>»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30480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Соедините стрелками  к какому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персонажу подходят слова:</a:t>
            </a:r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219200"/>
          <a:ext cx="8305800" cy="48005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305800"/>
              </a:tblGrid>
              <a:tr h="480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                                                   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43000" y="3048000"/>
            <a:ext cx="2636838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6800" y="1752600"/>
            <a:ext cx="2713038" cy="1054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4343400"/>
            <a:ext cx="2713038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Удивился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08625" y="1752600"/>
            <a:ext cx="2416175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86400" y="4191000"/>
            <a:ext cx="25146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Расстроился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08625" y="2997200"/>
            <a:ext cx="2416175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Научился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3924300" y="2565400"/>
            <a:ext cx="1368425" cy="12700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55976" y="2852936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4400" y="304800"/>
            <a:ext cx="746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Лист самооценки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28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Соедините стрелками с буквой «Я»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4075" y="620713"/>
            <a:ext cx="431006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3000" y="1447800"/>
            <a:ext cx="208756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всех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477000" y="2514600"/>
            <a:ext cx="4841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62600" y="1447800"/>
            <a:ext cx="2249488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желающих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05000" y="2514600"/>
            <a:ext cx="4841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6800" y="2895600"/>
            <a:ext cx="34290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Хрестоматия 1  часть стр. 165 ответить на вопрос  №2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2895600"/>
            <a:ext cx="3455988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Хрестоматия 1 часть  стр.165 </a:t>
            </a:r>
          </a:p>
          <a:p>
            <a:pPr marL="514350" indent="-51435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ответить на вопрос №1.</a:t>
            </a:r>
          </a:p>
          <a:p>
            <a:pPr marL="514350" indent="-51435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Работать в тетради  №1.</a:t>
            </a:r>
          </a:p>
          <a:p>
            <a:pPr marL="514350" indent="-51435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21507" name="Picture 10" descr="img-a61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685800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07975" y="4792663"/>
            <a:ext cx="8723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Пусть ваша душа будет также прекрасна, </a:t>
            </a:r>
          </a:p>
          <a:p>
            <a:pPr algn="ctr" eaLnBrk="1" hangingPunct="1">
              <a:defRPr/>
            </a:pP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как этот удивительный цветок. </a:t>
            </a:r>
          </a:p>
          <a:p>
            <a:pPr algn="ctr" eaLnBrk="1" hangingPunct="1">
              <a:defRPr/>
            </a:pP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Учитесь у мира только хорошему</a:t>
            </a:r>
            <a:r>
              <a:rPr lang="ru-RU" sz="32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476375" y="1557338"/>
          <a:ext cx="4248468" cy="3600399"/>
        </p:xfrm>
        <a:graphic>
          <a:graphicData uri="http://schemas.openxmlformats.org/drawingml/2006/table">
            <a:tbl>
              <a:tblPr/>
              <a:tblGrid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  <a:gridCol w="303462"/>
              </a:tblGrid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943600" y="1447800"/>
            <a:ext cx="2808288" cy="4824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 горизонтали: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4.Как звали мальчика, который любил сидеть в цветнике?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6.Имя автора сказки о жабе и розе.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1.Где росла роза?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5.Чем укололась жаба?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8.Как звали сестру мальчика?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9.Кто хотел слопать розу?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 вертикали: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3.Кто пел песни цветам?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7.Что упало со щеки девочки?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2.Место,где хранили розу, когда она завяла?</a:t>
            </a:r>
          </a:p>
          <a:p>
            <a:pPr eaLnBrk="1" hangingPunct="1">
              <a:spcAft>
                <a:spcPts val="1000"/>
              </a:spcAft>
              <a:defRPr/>
            </a:pPr>
            <a:endParaRPr 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1557338"/>
          <a:ext cx="4248150" cy="3597275"/>
        </p:xfrm>
        <a:graphic>
          <a:graphicData uri="http://schemas.openxmlformats.org/drawingml/2006/table">
            <a:tbl>
              <a:tblPr/>
              <a:tblGrid>
                <a:gridCol w="303213"/>
                <a:gridCol w="303212"/>
                <a:gridCol w="303213"/>
                <a:gridCol w="303212"/>
                <a:gridCol w="303213"/>
                <a:gridCol w="303212"/>
                <a:gridCol w="304800"/>
                <a:gridCol w="303213"/>
                <a:gridCol w="303212"/>
                <a:gridCol w="303213"/>
                <a:gridCol w="303212"/>
                <a:gridCol w="303213"/>
                <a:gridCol w="304800"/>
                <a:gridCol w="303212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й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ы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" y="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Кроссворд к «Сказке о розе и жабе» В. М.Гаршина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990600"/>
            <a:ext cx="8352928" cy="504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8763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Всеволод  Михайлович  Гаршин </a:t>
            </a:r>
            <a:endParaRPr lang="ru-RU" sz="4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6019800"/>
            <a:ext cx="5715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«Сказка о жабе и розе»</a:t>
            </a: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Мои документы\Наташа\Школа\Чтение\Гаршин\708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457200"/>
            <a:ext cx="43481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>
            <a:spLocks/>
          </p:cNvSpPr>
          <p:nvPr/>
        </p:nvSpPr>
        <p:spPr bwMode="auto">
          <a:xfrm>
            <a:off x="5486400" y="304800"/>
            <a:ext cx="3333750" cy="2819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Всеволод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Михайлович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Гаршин </a:t>
            </a:r>
            <a:b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(1855-1888)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«Сказка о жабе и розе»</a:t>
            </a:r>
          </a:p>
          <a:p>
            <a:pPr algn="r" eaLnBrk="1" hangingPunct="1">
              <a:spcBef>
                <a:spcPct val="20000"/>
              </a:spcBef>
              <a:defRPr/>
            </a:pPr>
            <a:endParaRPr lang="ru-RU" sz="37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ru-RU" sz="3700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2292" name="Picture 5" descr="http://art2.artefakt.ru/user/00/01/07/terrpubl/0010374/img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2819400"/>
            <a:ext cx="35052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54038" y="274638"/>
            <a:ext cx="8132762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нтон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Рубинште́йн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1829-1894 г.  </a:t>
            </a:r>
            <a:endParaRPr lang="ru-RU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1606" y="1219200"/>
            <a:ext cx="6250193" cy="4227422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9" descr="Картинка 19 из 11531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1588" y="5029200"/>
            <a:ext cx="2316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7924800" y="3090863"/>
            <a:ext cx="762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/>
            </a:r>
            <a:br>
              <a:rPr lang="ru-RU" sz="2000"/>
            </a:br>
            <a:endParaRPr lang="ru-RU"/>
          </a:p>
        </p:txBody>
      </p:sp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1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28600"/>
            <a:ext cx="8180388" cy="58467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438400" y="533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414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Задача урока</a:t>
            </a: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8915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Раскрыть понятия «ДОБРО» и «ЗЛО» через характеристику героев сказки В. Гаршина.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ru-RU" sz="3600" dirty="0">
              <a:solidFill>
                <a:srgbClr val="008000"/>
              </a:solidFill>
              <a:latin typeface="Arial" pitchFamily="34" charset="0"/>
            </a:endParaRPr>
          </a:p>
        </p:txBody>
      </p:sp>
      <p:pic>
        <p:nvPicPr>
          <p:cNvPr id="15365" name="Picture 20" descr="Картинка 6 из 822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28600"/>
            <a:ext cx="18049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:\Users\123\Pictures\жаб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86400" y="4343400"/>
            <a:ext cx="2895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457200" y="1481138"/>
            <a:ext cx="8229600" cy="3624262"/>
          </a:xfrm>
          <a:prstGeom prst="rect">
            <a:avLst/>
          </a:prstGeom>
        </p:spPr>
        <p:txBody>
          <a:bodyPr/>
          <a:lstStyle/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3600" b="1">
                <a:solidFill>
                  <a:schemeClr val="bg2">
                    <a:lumMod val="25000"/>
                  </a:schemeClr>
                </a:solidFill>
                <a:latin typeface="+mj-lt"/>
              </a:rPr>
              <a:t>Добро</a:t>
            </a:r>
            <a:r>
              <a:rPr lang="ru-RU" sz="3600">
                <a:solidFill>
                  <a:schemeClr val="bg2">
                    <a:lumMod val="25000"/>
                  </a:schemeClr>
                </a:solidFill>
                <a:latin typeface="+mj-lt"/>
              </a:rPr>
              <a:t> – </a:t>
            </a:r>
            <a:r>
              <a:rPr lang="ru-RU" sz="3600" i="1">
                <a:solidFill>
                  <a:schemeClr val="bg2">
                    <a:lumMod val="25000"/>
                  </a:schemeClr>
                </a:solidFill>
                <a:latin typeface="+mj-lt"/>
              </a:rPr>
              <a:t>нечто положительное, хорошее, полезное, противоположное злу.</a:t>
            </a:r>
          </a:p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sz="360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3600" b="1">
                <a:solidFill>
                  <a:schemeClr val="bg2">
                    <a:lumMod val="25000"/>
                  </a:schemeClr>
                </a:solidFill>
                <a:latin typeface="+mj-lt"/>
              </a:rPr>
              <a:t>Зло </a:t>
            </a:r>
            <a:r>
              <a:rPr lang="ru-RU" sz="3600">
                <a:solidFill>
                  <a:schemeClr val="bg2">
                    <a:lumMod val="25000"/>
                  </a:schemeClr>
                </a:solidFill>
                <a:latin typeface="+mj-lt"/>
              </a:rPr>
              <a:t>– </a:t>
            </a:r>
            <a:r>
              <a:rPr lang="ru-RU" sz="3600" i="1">
                <a:solidFill>
                  <a:schemeClr val="bg2">
                    <a:lumMod val="25000"/>
                  </a:schemeClr>
                </a:solidFill>
                <a:latin typeface="+mj-lt"/>
              </a:rPr>
              <a:t>нечто дурное, вредное, противоположное добру.</a:t>
            </a:r>
          </a:p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sz="2700" dirty="0">
              <a:latin typeface="+mn-lt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1" hangingPunct="1">
              <a:defRPr/>
            </a:pPr>
            <a:r>
              <a:rPr lang="ru-RU" sz="41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Словарь </a:t>
            </a:r>
            <a:br>
              <a:rPr lang="ru-RU" sz="41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1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Ожегова С.И., Шведовой Н.Ю.</a:t>
            </a:r>
            <a:endParaRPr lang="ru-RU" sz="41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9" descr="Картинка 19 из 11531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5029200"/>
            <a:ext cx="2343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g-a61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152400"/>
            <a:ext cx="743074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\Pictures\жааб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28600"/>
            <a:ext cx="798036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1229</TotalTime>
  <Words>334</Words>
  <Application>Microsoft Office PowerPoint</Application>
  <PresentationFormat>Экран (4:3)</PresentationFormat>
  <Paragraphs>384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Марина</cp:lastModifiedBy>
  <cp:revision>111</cp:revision>
  <cp:lastPrinted>1601-01-01T00:00:00Z</cp:lastPrinted>
  <dcterms:created xsi:type="dcterms:W3CDTF">1601-01-01T00:00:00Z</dcterms:created>
  <dcterms:modified xsi:type="dcterms:W3CDTF">2015-11-18T21:24:31Z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