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3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DDA8-9C44-4C03-9F38-52D20EE53A7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8321-EFFC-47FF-AD50-9E51DB7109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406/134091466.189/0_fa946_450e59f_S" TargetMode="External"/><Relationship Id="rId7" Type="http://schemas.openxmlformats.org/officeDocument/2006/relationships/hyperlink" Target="http://www.puzzleit.club/users/13122/complete_sessions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rapeznikovpetr.blogspot.ru/2010/11/blog-post_01.html" TargetMode="External"/><Relationship Id="rId5" Type="http://schemas.openxmlformats.org/officeDocument/2006/relationships/hyperlink" Target="http://portal.rf/" TargetMode="External"/><Relationship Id="rId4" Type="http://schemas.openxmlformats.org/officeDocument/2006/relationships/hyperlink" Target="http://www.chitalnya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857356" y="2357430"/>
            <a:ext cx="7000924" cy="2958538"/>
            <a:chOff x="1115616" y="2146448"/>
            <a:chExt cx="7165477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5020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dirty="0" smtClean="0"/>
                <a:t>Осенняя </a:t>
              </a:r>
              <a:r>
                <a:rPr lang="ru-RU" sz="4000" b="1" dirty="0"/>
                <a:t>прогулка «Русская березка»</a:t>
              </a:r>
              <a:endParaRPr lang="ru-RU" sz="4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131840" y="4653136"/>
            <a:ext cx="40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73737"/>
                </a:solidFill>
                <a:latin typeface="Helvetica" panose="020B0604020202020204" pitchFamily="34" charset="0"/>
              </a:rPr>
              <a:t>Подготовила: Рогова Т.В, воспитатель дошкольных групп МБОУ «СОШ </a:t>
            </a:r>
            <a:r>
              <a:rPr lang="ru-RU" b="1" dirty="0" err="1">
                <a:solidFill>
                  <a:srgbClr val="373737"/>
                </a:solidFill>
                <a:latin typeface="Helvetica" panose="020B0604020202020204" pitchFamily="34" charset="0"/>
              </a:rPr>
              <a:t>с.Восток</a:t>
            </a:r>
            <a:r>
              <a:rPr lang="ru-RU" b="1" dirty="0">
                <a:solidFill>
                  <a:srgbClr val="373737"/>
                </a:solidFill>
                <a:latin typeface="Helvetica" panose="020B0604020202020204" pitchFamily="34" charset="0"/>
              </a:rPr>
              <a:t>» МО «</a:t>
            </a:r>
            <a:r>
              <a:rPr lang="ru-RU" b="1" dirty="0" err="1">
                <a:solidFill>
                  <a:srgbClr val="373737"/>
                </a:solidFill>
                <a:latin typeface="Helvetica" panose="020B0604020202020204" pitchFamily="34" charset="0"/>
              </a:rPr>
              <a:t>Енотаевский</a:t>
            </a:r>
            <a:r>
              <a:rPr lang="ru-RU" b="1" dirty="0">
                <a:solidFill>
                  <a:srgbClr val="373737"/>
                </a:solidFill>
                <a:latin typeface="Helvetica" panose="020B0604020202020204" pitchFamily="34" charset="0"/>
              </a:rPr>
              <a:t> район»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908720"/>
            <a:ext cx="53823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А знаете ли вы, что для русского человека нет дерева милее и роднее</a:t>
            </a:r>
            <a:r>
              <a:rPr lang="ru-RU" dirty="0" smtClean="0">
                <a:latin typeface="Arial" pitchFamily="34"/>
                <a:ea typeface="TimesNewRomanPSMT" pitchFamily="2"/>
                <a:cs typeface="TimesNewRomanPSMT" pitchFamily="2"/>
              </a:rPr>
              <a:t>, чем </a:t>
            </a: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береза? Это символ России. Множество поэтов посвятили ей свои стихи</a:t>
            </a:r>
            <a:r>
              <a:rPr lang="ru-RU" dirty="0" smtClean="0">
                <a:latin typeface="Arial" pitchFamily="34"/>
                <a:ea typeface="TimesNewRomanPSMT" pitchFamily="2"/>
                <a:cs typeface="TimesNewRomanPSMT" pitchFamily="2"/>
              </a:rPr>
              <a:t>, народ </a:t>
            </a: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– песни, а художники написали картины.</a:t>
            </a:r>
            <a:endParaRPr lang="ru-RU" dirty="0">
              <a:latin typeface="Arial" pitchFamily="34"/>
              <a:ea typeface="TimesNewRomanPSMT" pitchFamily="2"/>
              <a:cs typeface="TimesNewRomanPSMT" pitchFamily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6220340"/>
            <a:ext cx="4149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Художник </a:t>
            </a:r>
            <a:r>
              <a:rPr lang="ru-RU" dirty="0" err="1">
                <a:latin typeface="Arial" pitchFamily="34"/>
                <a:ea typeface="TimesNewRomanPSMT" pitchFamily="2"/>
                <a:cs typeface="TimesNewRomanPSMT" pitchFamily="2"/>
              </a:rPr>
              <a:t>А.Пластов</a:t>
            </a: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 «Березка»</a:t>
            </a:r>
            <a:endParaRPr lang="ru-RU" dirty="0">
              <a:latin typeface="Arial" pitchFamily="34"/>
              <a:ea typeface="TimesNewRomanPSMT" pitchFamily="2"/>
              <a:cs typeface="TimesNewRomanPSMT" pitchFamily="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2820825"/>
            <a:ext cx="4608512" cy="317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9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8228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ea typeface="TimesNewRomanPSMT" pitchFamily="2"/>
                <a:cs typeface="TimesNewRomanPSMT" pitchFamily="2"/>
              </a:rPr>
              <a:t>Березка</a:t>
            </a: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, милая, родная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Ветвями нежно шелестишь.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Под ветром гнешься и страдаешь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Не церемонятся дожди.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Тебя и солнышко ласкает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Пригревшись радостным лучом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Листва неслышно опадает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Осенним и прохладным днем.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Но, несмотря на день осенний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Прижмусь к стволу и прошепчу: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-Березка, подари мне песню,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А я тихонько подпою.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                                    </a:t>
            </a:r>
            <a:r>
              <a:rPr lang="ru-RU" dirty="0" err="1">
                <a:latin typeface="Arial" pitchFamily="34"/>
                <a:ea typeface="TimesNewRomanPSMT" pitchFamily="2"/>
                <a:cs typeface="TimesNewRomanPSMT" pitchFamily="2"/>
              </a:rPr>
              <a:t>М.Бажанова</a:t>
            </a:r>
            <a:endParaRPr lang="ru-RU" dirty="0">
              <a:latin typeface="Arial" pitchFamily="34"/>
              <a:ea typeface="TimesNewRomanPSMT" pitchFamily="2"/>
              <a:cs typeface="TimesNewRomanPSMT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9069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2360" y="548680"/>
            <a:ext cx="6946790" cy="59304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75856" y="2204864"/>
            <a:ext cx="5529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1600">
                <a:solidFill>
                  <a:srgbClr val="000099"/>
                </a:solidFill>
                <a:latin typeface="TimesNewRomanPSMT"/>
                <a:ea typeface="TimesNewRomanPSMT"/>
                <a:cs typeface="TimesNewRomanPSMT"/>
              </a:defRPr>
            </a:pPr>
            <a:r>
              <a:rPr lang="ru-RU" sz="1600" dirty="0" smtClean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«</a:t>
            </a:r>
            <a:r>
              <a:rPr lang="ru-RU" sz="1600" dirty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Здравствуйте, ребята! </a:t>
            </a:r>
            <a:endParaRPr lang="ru-RU" sz="1600" dirty="0" smtClean="0">
              <a:solidFill>
                <a:srgbClr val="000099"/>
              </a:solidFill>
              <a:latin typeface="TimesNewRomanPSMT" pitchFamily="18"/>
              <a:ea typeface="TimesNewRomanPSMT" pitchFamily="2"/>
              <a:cs typeface="TimesNewRomanPSMT" pitchFamily="2"/>
            </a:endParaRPr>
          </a:p>
          <a:p>
            <a:pPr lvl="0" hangingPunct="0">
              <a:defRPr sz="1600">
                <a:solidFill>
                  <a:srgbClr val="000099"/>
                </a:solidFill>
                <a:latin typeface="TimesNewRomanPSMT"/>
                <a:ea typeface="TimesNewRomanPSMT"/>
                <a:cs typeface="TimesNewRomanPSMT"/>
              </a:defRPr>
            </a:pPr>
            <a:r>
              <a:rPr lang="ru-RU" sz="1600" dirty="0" smtClean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Я </a:t>
            </a:r>
            <a:r>
              <a:rPr lang="ru-RU" sz="1600" dirty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волшебница береза. </a:t>
            </a:r>
            <a:endParaRPr lang="ru-RU" sz="1600" dirty="0" smtClean="0">
              <a:solidFill>
                <a:srgbClr val="000099"/>
              </a:solidFill>
              <a:latin typeface="TimesNewRomanPSMT" pitchFamily="18"/>
              <a:ea typeface="TimesNewRomanPSMT" pitchFamily="2"/>
              <a:cs typeface="TimesNewRomanPSMT" pitchFamily="2"/>
            </a:endParaRPr>
          </a:p>
          <a:p>
            <a:pPr lvl="0" hangingPunct="0">
              <a:defRPr sz="1600">
                <a:solidFill>
                  <a:srgbClr val="000099"/>
                </a:solidFill>
                <a:latin typeface="TimesNewRomanPSMT"/>
                <a:ea typeface="TimesNewRomanPSMT"/>
                <a:cs typeface="TimesNewRomanPSMT"/>
              </a:defRPr>
            </a:pPr>
            <a:r>
              <a:rPr lang="ru-RU" sz="1600" dirty="0" smtClean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Мы </a:t>
            </a:r>
            <a:r>
              <a:rPr lang="ru-RU" sz="1600" dirty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с осенью </a:t>
            </a:r>
            <a:r>
              <a:rPr lang="ru-RU" sz="1600" dirty="0" smtClean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приготовили для </a:t>
            </a:r>
            <a:r>
              <a:rPr lang="ru-RU" sz="1600" dirty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вас сюрприз</a:t>
            </a:r>
            <a:r>
              <a:rPr lang="ru-RU" sz="1600" dirty="0" smtClean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.</a:t>
            </a:r>
          </a:p>
          <a:p>
            <a:pPr lvl="0" hangingPunct="0">
              <a:defRPr sz="1600">
                <a:solidFill>
                  <a:srgbClr val="000099"/>
                </a:solidFill>
                <a:latin typeface="TimesNewRomanPSMT"/>
                <a:ea typeface="TimesNewRomanPSMT"/>
                <a:cs typeface="TimesNewRomanPSMT"/>
              </a:defRPr>
            </a:pPr>
            <a:r>
              <a:rPr lang="ru-RU" sz="1600" dirty="0" smtClean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 </a:t>
            </a:r>
            <a:r>
              <a:rPr lang="ru-RU" sz="1600" dirty="0">
                <a:solidFill>
                  <a:srgbClr val="000099"/>
                </a:solidFill>
                <a:latin typeface="TimesNewRomanPSMT" pitchFamily="18"/>
                <a:ea typeface="TimesNewRomanPSMT" pitchFamily="2"/>
                <a:cs typeface="TimesNewRomanPSMT" pitchFamily="2"/>
              </a:rPr>
              <a:t>Он находится под одной из берез на вашей поляне».</a:t>
            </a:r>
          </a:p>
          <a:p>
            <a:pPr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endParaRPr lang="ru-RU" sz="2000" dirty="0">
              <a:latin typeface="Arial" pitchFamily="34"/>
              <a:ea typeface="TimesNewRomanPSMT" pitchFamily="2"/>
              <a:cs typeface="TimesNewRomanPSMT" pitchFamily="2"/>
            </a:endParaRP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endParaRPr lang="ru-RU" dirty="0">
              <a:latin typeface="Arial" pitchFamily="34"/>
              <a:ea typeface="TimesNewRomanPSMT" pitchFamily="2"/>
              <a:cs typeface="TimesNewRomanPSMT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8629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3429000"/>
            <a:ext cx="2736304" cy="30251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600075"/>
            <a:ext cx="39243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244334"/>
            <a:ext cx="5961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  <a:ea typeface="TimesNewRomanPSMT" pitchFamily="2"/>
                <a:cs typeface="TimesNewRomanPSMT" pitchFamily="2"/>
              </a:rPr>
              <a:t>До свидания, березки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41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857356" y="1916832"/>
            <a:ext cx="6858049" cy="4353957"/>
            <a:chOff x="607488" y="1344094"/>
            <a:chExt cx="7925326" cy="5189402"/>
          </a:xfrm>
        </p:grpSpPr>
        <p:grpSp>
          <p:nvGrpSpPr>
            <p:cNvPr id="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527418"/>
              <a:chOff x="607288" y="-815361"/>
              <a:chExt cx="7925152" cy="565951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607288" y="-815361"/>
                <a:ext cx="7925152" cy="1559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Автор шаблона 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</a:t>
                </a:r>
                <a:r>
                  <a:rPr lang="ru-RU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Лидия Петровна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классов МКОУ </a:t>
                </a:r>
                <a:r>
                  <a:rPr lang="ru-RU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«СОШ ст. Евсино»</a:t>
                </a:r>
              </a:p>
              <a:p>
                <a:pPr algn="ctr">
                  <a:defRPr/>
                </a:pPr>
                <a:r>
                  <a:rPr lang="ru-RU" dirty="0" err="1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района Новосибирской </a:t>
                </a:r>
                <a:r>
                  <a:rPr lang="ru-RU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области</a:t>
                </a:r>
                <a:endParaRPr lang="ru-R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solidFill>
                      <a:prstClr val="black"/>
                    </a:solidFill>
                    <a:latin typeface="Monotype Corsiva" pitchFamily="66" charset="0"/>
                    <a:hlinkClick r:id="rId2"/>
                  </a:rPr>
                  <a:t>http://linda6035.ucoz.ru/</a:t>
                </a:r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411760" y="6093296"/>
              <a:ext cx="4998479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accent6">
                      <a:lumMod val="75000"/>
                    </a:schemeClr>
                  </a:solidFill>
                </a:rPr>
                <a:t>СПАСИБО АВТОРАМ ФОНОВ И КАРТИНОК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857356" y="357166"/>
            <a:ext cx="700631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Бордюр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img-fotki.yandex.ru/get/5406/134091466.189/0_fa946_450e59f_S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Arial" pitchFamily="34"/>
                <a:ea typeface="TimesNewRomanPSMT" pitchFamily="2"/>
                <a:cs typeface="TimesNewRomanPSMT" pitchFamily="2"/>
              </a:rPr>
              <a:t>Интернет-ресурсы: </a:t>
            </a:r>
            <a:r>
              <a:rPr lang="ru-RU" sz="1400" dirty="0" smtClean="0">
                <a:latin typeface="Arial" pitchFamily="34"/>
                <a:ea typeface="TimesNewRomanPSMT" pitchFamily="2"/>
                <a:cs typeface="TimesNewRomanPSMT" pitchFamily="2"/>
                <a:hlinkClick r:id="rId4"/>
              </a:rPr>
              <a:t>http</a:t>
            </a:r>
            <a:r>
              <a:rPr lang="ru-RU" sz="1400" dirty="0">
                <a:latin typeface="Arial" pitchFamily="34"/>
                <a:ea typeface="TimesNewRomanPSMT" pitchFamily="2"/>
                <a:cs typeface="TimesNewRomanPSMT" pitchFamily="2"/>
                <a:hlinkClick r:id="rId4"/>
              </a:rPr>
              <a:t>://</a:t>
            </a:r>
            <a:r>
              <a:rPr lang="ru-RU" sz="1400" dirty="0" smtClean="0">
                <a:latin typeface="Arial" pitchFamily="34"/>
                <a:ea typeface="TimesNewRomanPSMT" pitchFamily="2"/>
                <a:cs typeface="TimesNewRomanPSMT" pitchFamily="2"/>
                <a:hlinkClick r:id="rId4"/>
              </a:rPr>
              <a:t>www.chitalnya.ru/</a:t>
            </a:r>
            <a:r>
              <a:rPr lang="ru-RU" sz="1400" dirty="0" smtClean="0">
                <a:latin typeface="Arial" pitchFamily="34"/>
                <a:ea typeface="TimesNewRomanPSMT" pitchFamily="2"/>
                <a:cs typeface="TimesNewRomanPSMT" pitchFamily="2"/>
              </a:rPr>
              <a:t>  </a:t>
            </a:r>
            <a:r>
              <a:rPr lang="ru-RU" sz="1400" dirty="0" smtClean="0">
                <a:latin typeface="Arial" pitchFamily="34"/>
                <a:ea typeface="TimesNewRomanPSMT" pitchFamily="2"/>
                <a:cs typeface="TimesNewRomanPSMT" pitchFamily="2"/>
                <a:hlinkClick r:id="rId5"/>
              </a:rPr>
              <a:t>http</a:t>
            </a:r>
            <a:r>
              <a:rPr lang="ru-RU" sz="1400" dirty="0">
                <a:latin typeface="Arial" pitchFamily="34"/>
                <a:ea typeface="TimesNewRomanPSMT" pitchFamily="2"/>
                <a:cs typeface="TimesNewRomanPSMT" pitchFamily="2"/>
                <a:hlinkClick r:id="rId5"/>
              </a:rPr>
              <a:t>://</a:t>
            </a:r>
            <a:r>
              <a:rPr lang="ru-RU" sz="1400" dirty="0" smtClean="0">
                <a:latin typeface="Arial" pitchFamily="34"/>
                <a:ea typeface="TimesNewRomanPSMT" pitchFamily="2"/>
                <a:cs typeface="TimesNewRomanPSMT" pitchFamily="2"/>
                <a:hlinkClick r:id="rId5"/>
              </a:rPr>
              <a:t>portal.rf</a:t>
            </a:r>
            <a:endParaRPr lang="ru-RU" sz="1400" dirty="0" smtClean="0">
              <a:latin typeface="Arial" pitchFamily="34"/>
              <a:ea typeface="TimesNewRomanPSMT" pitchFamily="2"/>
              <a:cs typeface="TimesNewRomanPSMT" pitchFamily="2"/>
            </a:endParaRP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en-US" sz="1400" dirty="0">
                <a:latin typeface="Arial" pitchFamily="34"/>
                <a:ea typeface="TimesNewRomanPSMT" pitchFamily="2"/>
                <a:cs typeface="TimesNewRomanPSMT" pitchFamily="2"/>
                <a:hlinkClick r:id="rId6"/>
              </a:rPr>
              <a:t>http://</a:t>
            </a:r>
            <a:r>
              <a:rPr lang="en-US" sz="1400" dirty="0" smtClean="0">
                <a:latin typeface="Arial" pitchFamily="34"/>
                <a:ea typeface="TimesNewRomanPSMT" pitchFamily="2"/>
                <a:cs typeface="TimesNewRomanPSMT" pitchFamily="2"/>
                <a:hlinkClick r:id="rId6"/>
              </a:rPr>
              <a:t>trapeznikovpetr.blogspot.ru/2010/11/blog-post_01.html</a:t>
            </a:r>
            <a:endParaRPr lang="ru-RU" sz="1400" dirty="0" smtClean="0">
              <a:latin typeface="Arial" pitchFamily="34"/>
              <a:ea typeface="TimesNewRomanPSMT" pitchFamily="2"/>
              <a:cs typeface="TimesNewRomanPSMT" pitchFamily="2"/>
            </a:endParaRP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en-US" sz="1400" dirty="0">
                <a:latin typeface="Arial" pitchFamily="34"/>
                <a:ea typeface="TimesNewRomanPSMT" pitchFamily="2"/>
                <a:cs typeface="TimesNewRomanPSMT" pitchFamily="2"/>
                <a:hlinkClick r:id="rId7"/>
              </a:rPr>
              <a:t>http://</a:t>
            </a:r>
            <a:r>
              <a:rPr lang="en-US" sz="1400" dirty="0" smtClean="0">
                <a:latin typeface="Arial" pitchFamily="34"/>
                <a:ea typeface="TimesNewRomanPSMT" pitchFamily="2"/>
                <a:cs typeface="TimesNewRomanPSMT" pitchFamily="2"/>
                <a:hlinkClick r:id="rId7"/>
              </a:rPr>
              <a:t>www.puzzleit.club/users/13122/complete_sessions</a:t>
            </a:r>
            <a:endParaRPr lang="ru-RU" sz="1400" dirty="0" smtClean="0">
              <a:latin typeface="Arial" pitchFamily="34"/>
              <a:ea typeface="TimesNewRomanPSMT" pitchFamily="2"/>
              <a:cs typeface="TimesNewRomanPSMT" pitchFamily="2"/>
            </a:endParaRP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endParaRPr lang="ru-RU" sz="1400" dirty="0">
              <a:latin typeface="Arial" pitchFamily="34"/>
              <a:ea typeface="TimesNewRomanPSMT" pitchFamily="2"/>
              <a:cs typeface="TimesNewRomanPSMT" pitchFamily="2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6030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NewRomanPS-BoldItalicMT"/>
              </a:rPr>
              <a:t>Цель: </a:t>
            </a:r>
            <a:r>
              <a:rPr lang="ru-RU" dirty="0">
                <a:latin typeface="TimesNewRomanPSMT"/>
              </a:rPr>
              <a:t>формирование обобщенных представлений об осени как </a:t>
            </a:r>
            <a:r>
              <a:rPr lang="ru-RU" dirty="0" smtClean="0">
                <a:latin typeface="TimesNewRomanPSMT"/>
              </a:rPr>
              <a:t>о времени </a:t>
            </a:r>
            <a:r>
              <a:rPr lang="ru-RU" dirty="0">
                <a:latin typeface="TimesNewRomanPSMT"/>
              </a:rPr>
              <a:t>года, представлений об осенних явлениях природы, </a:t>
            </a:r>
            <a:r>
              <a:rPr lang="ru-RU" dirty="0" smtClean="0">
                <a:latin typeface="TimesNewRomanPSMT"/>
              </a:rPr>
              <a:t>осенних изменениях </a:t>
            </a:r>
            <a:r>
              <a:rPr lang="ru-RU" dirty="0">
                <a:latin typeface="TimesNewRomanPSMT"/>
              </a:rPr>
              <a:t>в природе родного края, воспитание любви и уважения к </a:t>
            </a:r>
            <a:r>
              <a:rPr lang="ru-RU" dirty="0" smtClean="0">
                <a:latin typeface="TimesNewRomanPSMT"/>
              </a:rPr>
              <a:t>природе родного </a:t>
            </a:r>
            <a:r>
              <a:rPr lang="ru-RU" dirty="0">
                <a:latin typeface="TimesNewRomanPSMT"/>
              </a:rPr>
              <a:t>края.</a:t>
            </a:r>
          </a:p>
          <a:p>
            <a:r>
              <a:rPr lang="ru-RU" b="1" i="1" dirty="0">
                <a:latin typeface="TimesNewRomanPS-BoldItalicMT"/>
              </a:rPr>
              <a:t>Задачи:</a:t>
            </a:r>
          </a:p>
          <a:p>
            <a:r>
              <a:rPr lang="ru-RU" b="1" dirty="0">
                <a:latin typeface="TimesNewRomanPS-BoldMT"/>
              </a:rPr>
              <a:t>1. </a:t>
            </a:r>
            <a:r>
              <a:rPr lang="ru-RU" dirty="0">
                <a:latin typeface="TimesNewRomanPSMT"/>
              </a:rPr>
              <a:t>Формировать у детей обобщенное представление об осени как о </a:t>
            </a:r>
            <a:r>
              <a:rPr lang="ru-RU" dirty="0" smtClean="0">
                <a:latin typeface="TimesNewRomanPSMT"/>
              </a:rPr>
              <a:t>времени года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ru-RU" b="1" dirty="0">
                <a:latin typeface="TimesNewRomanPS-BoldMT"/>
              </a:rPr>
              <a:t>2. </a:t>
            </a:r>
            <a:r>
              <a:rPr lang="ru-RU" dirty="0">
                <a:latin typeface="TimesNewRomanPSMT"/>
              </a:rPr>
              <a:t>Учить отличать березу от других деревьев по форме, окраске ствола </a:t>
            </a:r>
            <a:r>
              <a:rPr lang="ru-RU" dirty="0" smtClean="0">
                <a:latin typeface="TimesNewRomanPSMT"/>
              </a:rPr>
              <a:t>и листьев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ru-RU" b="1" dirty="0">
                <a:latin typeface="TimesNewRomanPS-BoldMT"/>
              </a:rPr>
              <a:t>3. </a:t>
            </a:r>
            <a:r>
              <a:rPr lang="ru-RU" dirty="0">
                <a:latin typeface="TimesNewRomanPSMT"/>
              </a:rPr>
              <a:t>Закреплять представления о частях дерева (корень, ствол, ветки, листья);</a:t>
            </a:r>
          </a:p>
          <a:p>
            <a:r>
              <a:rPr lang="ru-RU" b="1" dirty="0">
                <a:latin typeface="TimesNewRomanPS-BoldMT"/>
              </a:rPr>
              <a:t>4. </a:t>
            </a:r>
            <a:r>
              <a:rPr lang="ru-RU" dirty="0">
                <a:latin typeface="TimesNewRomanPSMT"/>
              </a:rPr>
              <a:t>Учить устанавливать взаимосвязи между объектами по </a:t>
            </a:r>
            <a:r>
              <a:rPr lang="ru-RU" dirty="0" smtClean="0">
                <a:latin typeface="TimesNewRomanPSMT"/>
              </a:rPr>
              <a:t>разнообразным параметрам;</a:t>
            </a:r>
            <a:endParaRPr lang="ru-RU" dirty="0">
              <a:latin typeface="TimesNewRomanPSMT"/>
            </a:endParaRPr>
          </a:p>
          <a:p>
            <a:r>
              <a:rPr lang="ru-RU" b="1" dirty="0">
                <a:latin typeface="TimesNewRomanPS-BoldMT"/>
              </a:rPr>
              <a:t>5. </a:t>
            </a:r>
            <a:r>
              <a:rPr lang="ru-RU" dirty="0">
                <a:latin typeface="TimesNewRomanPSMT"/>
              </a:rPr>
              <a:t>Воспитывать любовь и бережное отношение к природе родного края.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75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268760"/>
            <a:ext cx="5472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На осеннюю прогулку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Приглашаю вас пойти.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Интересней приключенья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Нам, ребята, не найти!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Друг за </a:t>
            </a:r>
            <a:r>
              <a:rPr lang="ru-RU" sz="2800" dirty="0" smtClean="0">
                <a:latin typeface="Arial" pitchFamily="34"/>
                <a:ea typeface="TimesNewRomanPSMT" pitchFamily="2"/>
                <a:cs typeface="TimesNewRomanPSMT" pitchFamily="2"/>
              </a:rPr>
              <a:t>дружкой становитесь</a:t>
            </a: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,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Крепко за руки </a:t>
            </a:r>
            <a:r>
              <a:rPr lang="ru-RU" sz="2800" dirty="0">
                <a:ea typeface="TimesNewRomanPSMT" pitchFamily="2"/>
                <a:cs typeface="TimesNewRomanPSMT" pitchFamily="2"/>
              </a:rPr>
              <a:t>беритесь</a:t>
            </a: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.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Будем с Вами мы гулять,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sz="2800" dirty="0">
                <a:latin typeface="Arial" pitchFamily="34"/>
                <a:ea typeface="TimesNewRomanPSMT" pitchFamily="2"/>
                <a:cs typeface="TimesNewRomanPSMT" pitchFamily="2"/>
              </a:rPr>
              <a:t>Кругозор свой расширять!</a:t>
            </a:r>
            <a:endParaRPr lang="ru-RU" sz="2800" dirty="0">
              <a:latin typeface="Arial" pitchFamily="34"/>
              <a:ea typeface="TimesNewRomanPSMT" pitchFamily="2"/>
              <a:cs typeface="TimesNewRomanPSMT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124744"/>
            <a:ext cx="56886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1000">
                <a:latin typeface="TimesNewRomanPSMT"/>
                <a:ea typeface="TimesNewRomanPSMT"/>
                <a:cs typeface="TimesNewRomanPSMT"/>
              </a:defRPr>
            </a:pPr>
            <a:r>
              <a:rPr lang="ru-RU" sz="1400" dirty="0">
                <a:latin typeface="Arial" pitchFamily="34"/>
                <a:ea typeface="TimesNewRomanPSMT" pitchFamily="2"/>
                <a:cs typeface="TimesNewRomanPSMT" pitchFamily="2"/>
              </a:rPr>
              <a:t> </a:t>
            </a:r>
            <a:r>
              <a:rPr lang="ru-RU" sz="2400" dirty="0">
                <a:ea typeface="TimesNewRomanPSMT" pitchFamily="2"/>
                <a:cs typeface="TimesNewRomanPSMT" pitchFamily="2"/>
              </a:rPr>
              <a:t>Для того, чтобы дойти до осенней  полянки надо выполнить одно задание. Каждый из вас должен назвать примету, признак осени. Если </a:t>
            </a:r>
            <a:r>
              <a:rPr lang="ru-RU" sz="2400" dirty="0" smtClean="0">
                <a:ea typeface="TimesNewRomanPSMT" pitchFamily="2"/>
                <a:cs typeface="TimesNewRomanPSMT" pitchFamily="2"/>
              </a:rPr>
              <a:t>ответ правильный</a:t>
            </a:r>
            <a:r>
              <a:rPr lang="ru-RU" sz="2400" dirty="0">
                <a:ea typeface="TimesNewRomanPSMT" pitchFamily="2"/>
                <a:cs typeface="TimesNewRomanPSMT" pitchFamily="2"/>
              </a:rPr>
              <a:t>, то все делают шаг вперед, если неправильный ответ, то все делают шаг назад.</a:t>
            </a:r>
            <a:endParaRPr lang="ru-RU" sz="2400" dirty="0">
              <a:ea typeface="TimesNewRomanPSMT" pitchFamily="2"/>
              <a:cs typeface="TimesNewRomanPSMT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1498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486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defRPr sz="2400" i="1">
                <a:latin typeface="Arial" pitchFamily="34"/>
                <a:ea typeface="TimesNewRomanPS-ItalicMT"/>
                <a:cs typeface="TimesNewRomanPS-ItalicMT"/>
              </a:defRPr>
            </a:pPr>
            <a:r>
              <a:rPr lang="ru-RU" sz="2000" i="1" dirty="0">
                <a:ea typeface="TimesNewRomanPS-ItalicMT" pitchFamily="2"/>
                <a:cs typeface="TimesNewRomanPS-ItalicMT" pitchFamily="2"/>
              </a:rPr>
              <a:t>Подвижная игра «У березки»</a:t>
            </a:r>
          </a:p>
          <a:p>
            <a:pPr lvl="0" hangingPunct="0">
              <a:defRPr sz="2400">
                <a:latin typeface="Arial" pitchFamily="34"/>
                <a:ea typeface="TimesNewRomanPSMT"/>
                <a:cs typeface="TimesNewRomanPSMT"/>
              </a:defRPr>
            </a:pPr>
            <a:r>
              <a:rPr lang="ru-RU" sz="2000" dirty="0">
                <a:ea typeface="TimesNewRomanPSMT" pitchFamily="2"/>
                <a:cs typeface="TimesNewRomanPSMT" pitchFamily="2"/>
              </a:rPr>
              <a:t>- На месте не стой, вокруг березы хоровод построй!</a:t>
            </a:r>
          </a:p>
          <a:p>
            <a:pPr lvl="0" hangingPunct="0">
              <a:defRPr sz="2400">
                <a:latin typeface="Arial" pitchFamily="34"/>
                <a:ea typeface="TimesNewRomanPSMT"/>
                <a:cs typeface="TimesNewRomanPSMT"/>
              </a:defRPr>
            </a:pPr>
            <a:r>
              <a:rPr lang="ru-RU" sz="2000" dirty="0">
                <a:ea typeface="TimesNewRomanPSMT" pitchFamily="2"/>
                <a:cs typeface="TimesNewRomanPSMT" pitchFamily="2"/>
              </a:rPr>
              <a:t>- На месте не стой, вокруг 2-х берез хоровод построй!</a:t>
            </a:r>
          </a:p>
          <a:p>
            <a:pPr lvl="0" hangingPunct="0">
              <a:defRPr sz="2400">
                <a:latin typeface="Arial" pitchFamily="34"/>
                <a:ea typeface="TimesNewRomanPSMT"/>
                <a:cs typeface="TimesNewRomanPSMT"/>
              </a:defRPr>
            </a:pPr>
            <a:r>
              <a:rPr lang="ru-RU" sz="2000" dirty="0">
                <a:ea typeface="TimesNewRomanPSMT" pitchFamily="2"/>
                <a:cs typeface="TimesNewRomanPSMT" pitchFamily="2"/>
              </a:rPr>
              <a:t>- На месте не стой, вокруг 3-х берез хоровод построй!</a:t>
            </a:r>
            <a:endParaRPr lang="ru-RU" sz="2000" dirty="0">
              <a:ea typeface="TimesNewRomanPSMT" pitchFamily="2"/>
              <a:cs typeface="TimesNewRomanPSMT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795449"/>
            <a:ext cx="6480720" cy="35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3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980728"/>
            <a:ext cx="61926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1400">
                <a:latin typeface="TimesNewRomanPSMT"/>
                <a:ea typeface="TimesNewRomanPSMT"/>
                <a:cs typeface="TimesNewRomanPSMT"/>
              </a:defRPr>
            </a:pPr>
            <a:r>
              <a:rPr lang="ru-RU" sz="2400" dirty="0">
                <a:ea typeface="TimesNewRomanPSMT" pitchFamily="2"/>
                <a:cs typeface="TimesNewRomanPSMT" pitchFamily="2"/>
              </a:rPr>
              <a:t>Игровой </a:t>
            </a:r>
            <a:r>
              <a:rPr lang="ru-RU" sz="2400" dirty="0" smtClean="0">
                <a:ea typeface="TimesNewRomanPSMT" pitchFamily="2"/>
                <a:cs typeface="TimesNewRomanPSMT" pitchFamily="2"/>
              </a:rPr>
              <a:t>прием </a:t>
            </a:r>
            <a:r>
              <a:rPr lang="ru-RU" sz="2400" dirty="0">
                <a:ea typeface="TimesNewRomanPSMT" pitchFamily="2"/>
                <a:cs typeface="TimesNewRomanPSMT" pitchFamily="2"/>
              </a:rPr>
              <a:t>«Подзорная труба»:</a:t>
            </a:r>
          </a:p>
          <a:p>
            <a:pPr lvl="0" hangingPunct="0">
              <a:defRPr sz="1400">
                <a:latin typeface="TimesNewRomanPSMT"/>
                <a:ea typeface="TimesNewRomanPSMT"/>
                <a:cs typeface="TimesNewRomanPSMT"/>
              </a:defRPr>
            </a:pPr>
            <a:r>
              <a:rPr lang="ru-RU" sz="2400" i="1" dirty="0">
                <a:ea typeface="TimesNewRomanPS-ItalicMT" pitchFamily="2"/>
                <a:cs typeface="TimesNewRomanPS-ItalicMT" pitchFamily="2"/>
              </a:rPr>
              <a:t>- </a:t>
            </a:r>
            <a:r>
              <a:rPr lang="ru-RU" sz="2400" dirty="0">
                <a:ea typeface="TimesNewRomanPSMT" pitchFamily="2"/>
                <a:cs typeface="TimesNewRomanPSMT" pitchFamily="2"/>
              </a:rPr>
              <a:t>Давайте выберем самую красивую березу.</a:t>
            </a:r>
          </a:p>
          <a:p>
            <a:pPr lvl="0" hangingPunct="0">
              <a:defRPr sz="1400">
                <a:latin typeface="TimesNewRomanPSMT"/>
                <a:ea typeface="TimesNewRomanPSMT"/>
                <a:cs typeface="TimesNewRomanPSMT"/>
              </a:defRPr>
            </a:pPr>
            <a:r>
              <a:rPr lang="ru-RU" sz="2400" dirty="0">
                <a:ea typeface="TimesNewRomanPSMT" pitchFamily="2"/>
                <a:cs typeface="TimesNewRomanPSMT" pitchFamily="2"/>
              </a:rPr>
              <a:t>-У меня есть волшебная подзорная труба, посмотрите в нее и скажите, что вы видите? (зеленые и желтые листики, кору)</a:t>
            </a:r>
          </a:p>
          <a:p>
            <a:pPr lvl="0" hangingPunct="0">
              <a:defRPr sz="1400">
                <a:latin typeface="TimesNewRomanPSMT"/>
                <a:ea typeface="TimesNewRomanPSMT"/>
                <a:cs typeface="TimesNewRomanPSMT"/>
              </a:defRPr>
            </a:pPr>
            <a:r>
              <a:rPr lang="ru-RU" sz="2400" dirty="0">
                <a:ea typeface="TimesNewRomanPSMT" pitchFamily="2"/>
                <a:cs typeface="TimesNewRomanPSMT" pitchFamily="2"/>
              </a:rPr>
              <a:t>- Как называется кора березы? (береста)</a:t>
            </a:r>
            <a:endParaRPr lang="ru-RU" sz="2400" dirty="0">
              <a:ea typeface="TimesNewRomanPSMT" pitchFamily="2"/>
              <a:cs typeface="TimesNewRomanPSMT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4509120"/>
            <a:ext cx="3591306" cy="16540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4509120"/>
            <a:ext cx="3117726" cy="168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7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908720"/>
            <a:ext cx="5814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ea typeface="TimesNewRomanPSMT" pitchFamily="2"/>
                <a:cs typeface="TimesNewRomanPSMT" pitchFamily="2"/>
              </a:rPr>
              <a:t>Мы с вами увидели, что осенью на березе есть и желтые и зеленые листья, а кора у березы белого цвета и она отличается от коры других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ea typeface="TimesNewRomanPSMT" pitchFamily="2"/>
                <a:cs typeface="TimesNewRomanPSMT" pitchFamily="2"/>
              </a:rPr>
              <a:t>деревьев. Давайте подумаем с кем или с чем могла бы дружить береза? (с водой, солнцем, подберезовиком) Объясните, почему?</a:t>
            </a:r>
            <a:endParaRPr lang="ru-RU" dirty="0">
              <a:ea typeface="TimesNewRomanPSMT" pitchFamily="2"/>
              <a:cs typeface="TimesNewRomanPSMT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650" y="2821399"/>
            <a:ext cx="3311842" cy="18722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650" y="4767596"/>
            <a:ext cx="3311841" cy="187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3222500"/>
            <a:ext cx="1810612" cy="30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1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defRPr sz="1400">
                <a:latin typeface="TimesNewRomanPSMT"/>
                <a:ea typeface="TimesNewRomanPSMT"/>
                <a:cs typeface="TimesNewRomanPSMT"/>
              </a:defRPr>
            </a:pPr>
            <a:r>
              <a:rPr lang="ru-RU" sz="2400" dirty="0">
                <a:ea typeface="TimesNewRomanPSMT" pitchFamily="2"/>
                <a:cs typeface="TimesNewRomanPSMT" pitchFamily="2"/>
              </a:rPr>
              <a:t>А с кем или с чем</a:t>
            </a:r>
          </a:p>
          <a:p>
            <a:pPr lvl="0" hangingPunct="0">
              <a:defRPr sz="1400">
                <a:latin typeface="TimesNewRomanPSMT"/>
                <a:ea typeface="TimesNewRomanPSMT"/>
                <a:cs typeface="TimesNewRomanPSMT"/>
              </a:defRPr>
            </a:pPr>
            <a:r>
              <a:rPr lang="ru-RU" sz="2400" dirty="0">
                <a:ea typeface="TimesNewRomanPSMT" pitchFamily="2"/>
                <a:cs typeface="TimesNewRomanPSMT" pitchFamily="2"/>
              </a:rPr>
              <a:t>береза не может дружить? (с огнем, топором…)</a:t>
            </a:r>
            <a:endParaRPr lang="ru-RU" sz="2400" dirty="0">
              <a:ea typeface="TimesNewRomanPSMT" pitchFamily="2"/>
              <a:cs typeface="TimesNewRomanPSMT" pitchFamily="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420888"/>
            <a:ext cx="2137080" cy="28790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2600266"/>
            <a:ext cx="2260153" cy="241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2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980728"/>
            <a:ext cx="5526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Приносит ли береза пользу, и</a:t>
            </a:r>
          </a:p>
          <a:p>
            <a:pPr lvl="0" hangingPunct="0">
              <a:defRPr sz="2000">
                <a:latin typeface="Arial" pitchFamily="34"/>
                <a:ea typeface="TimesNewRomanPSMT"/>
                <a:cs typeface="TimesNewRomanPSMT"/>
              </a:defRPr>
            </a:pPr>
            <a:r>
              <a:rPr lang="ru-RU" dirty="0">
                <a:latin typeface="Arial" pitchFamily="34"/>
                <a:ea typeface="TimesNewRomanPSMT" pitchFamily="2"/>
                <a:cs typeface="TimesNewRomanPSMT" pitchFamily="2"/>
              </a:rPr>
              <a:t>какую (березовый сок, березовый веник, очищает воздух, поделки из бересты)</a:t>
            </a:r>
            <a:endParaRPr lang="ru-RU" dirty="0">
              <a:latin typeface="Arial" pitchFamily="34"/>
              <a:ea typeface="TimesNewRomanPSMT" pitchFamily="2"/>
              <a:cs typeface="TimesNewRomanPSMT" pitchFamily="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2136631"/>
            <a:ext cx="3048000" cy="20330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2717655"/>
            <a:ext cx="2107546" cy="29039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4437112"/>
            <a:ext cx="304800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47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FFC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575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Helvetica</vt:lpstr>
      <vt:lpstr>Monotype Corsiva</vt:lpstr>
      <vt:lpstr>Times New Roman</vt:lpstr>
      <vt:lpstr>TimesNewRomanPS-BoldItalicMT</vt:lpstr>
      <vt:lpstr>TimesNewRomanPS-BoldMT</vt:lpstr>
      <vt:lpstr>TimesNewRomanPS-ItalicMT</vt:lpstr>
      <vt:lpstr>TimesNewRomanPSMT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Packard</cp:lastModifiedBy>
  <cp:revision>7</cp:revision>
  <dcterms:created xsi:type="dcterms:W3CDTF">2014-07-27T17:39:23Z</dcterms:created>
  <dcterms:modified xsi:type="dcterms:W3CDTF">2015-11-19T14:24:26Z</dcterms:modified>
</cp:coreProperties>
</file>