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3" r:id="rId5"/>
    <p:sldId id="261" r:id="rId6"/>
    <p:sldId id="269" r:id="rId7"/>
    <p:sldId id="273" r:id="rId8"/>
    <p:sldId id="266" r:id="rId9"/>
    <p:sldId id="267" r:id="rId10"/>
    <p:sldId id="270" r:id="rId11"/>
    <p:sldId id="271" r:id="rId12"/>
    <p:sldId id="272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C7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Н</a:t>
            </a:r>
            <a:r>
              <a:rPr lang="ru-RU" dirty="0" smtClean="0">
                <a:solidFill>
                  <a:srgbClr val="92D050"/>
                </a:solidFill>
              </a:rPr>
              <a:t>айдите лишние слова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800600" y="1643050"/>
            <a:ext cx="4343400" cy="4724400"/>
          </a:xfrm>
        </p:spPr>
        <p:txBody>
          <a:bodyPr/>
          <a:lstStyle/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Сумма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Разность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Произведение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Частное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Равенство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4191000" cy="4724400"/>
          </a:xfrm>
        </p:spPr>
        <p:txBody>
          <a:bodyPr/>
          <a:lstStyle/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Слагаемое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Уменьшаемое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Вычитаемое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Множитель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Делимое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Делитель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Уравнение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йгуль\Desktop\урок\73883_image.jpg"/>
          <p:cNvPicPr>
            <a:picLocks noChangeAspect="1" noChangeArrowheads="1"/>
          </p:cNvPicPr>
          <p:nvPr/>
        </p:nvPicPr>
        <p:blipFill>
          <a:blip r:embed="rId2"/>
          <a:srcRect r="-25373" b="14102"/>
          <a:stretch>
            <a:fillRect/>
          </a:stretch>
        </p:blipFill>
        <p:spPr bwMode="auto">
          <a:xfrm>
            <a:off x="1652276" y="0"/>
            <a:ext cx="749172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err="1" smtClean="0">
                <a:solidFill>
                  <a:srgbClr val="FF0000"/>
                </a:solidFill>
              </a:rPr>
              <a:t>Физминутка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Тема урока: Уравнение </a:t>
            </a:r>
            <a:r>
              <a:rPr lang="ru-RU" sz="4000" b="1" dirty="0" smtClean="0">
                <a:solidFill>
                  <a:srgbClr val="FF0000"/>
                </a:solidFill>
              </a:rPr>
              <a:t>с </a:t>
            </a:r>
            <a:r>
              <a:rPr lang="ru-RU" sz="4000" b="1" dirty="0" smtClean="0">
                <a:solidFill>
                  <a:srgbClr val="FF0000"/>
                </a:solidFill>
              </a:rPr>
              <a:t>неизвестным </a:t>
            </a:r>
            <a:r>
              <a:rPr lang="ru-RU" sz="4000" b="1" dirty="0" smtClean="0">
                <a:solidFill>
                  <a:srgbClr val="FF0000"/>
                </a:solidFill>
              </a:rPr>
              <a:t>делимым, делителем.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Правила нахождения неизвестного делимого, делителя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55348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74"/>
                <a:gridCol w="6215106"/>
              </a:tblGrid>
              <a:tr h="87470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   6:3=2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                            </a:t>
                      </a:r>
                      <a:r>
                        <a:rPr lang="ru-RU" sz="2400" baseline="0" dirty="0" smtClean="0"/>
                        <a:t>В равенстве 6:3=2 </a:t>
                      </a:r>
                    </a:p>
                    <a:p>
                      <a:r>
                        <a:rPr lang="ru-RU" sz="2400" baseline="0" dirty="0" smtClean="0"/>
                        <a:t>                                       6-делимое</a:t>
                      </a:r>
                    </a:p>
                    <a:p>
                      <a:r>
                        <a:rPr lang="ru-RU" sz="2400" baseline="0" dirty="0" smtClean="0"/>
                        <a:t>                                       3-делитель</a:t>
                      </a:r>
                    </a:p>
                    <a:p>
                      <a:r>
                        <a:rPr lang="ru-RU" sz="2400" baseline="0" dirty="0" smtClean="0"/>
                        <a:t>                                       2-значение частного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428596" y="171448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42976" y="171448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86050" y="171448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6248" y="171448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00430" y="171448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57356" y="171448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Содержимое 8"/>
          <p:cNvGraphicFramePr>
            <a:graphicFrameLocks/>
          </p:cNvGraphicFramePr>
          <p:nvPr/>
        </p:nvGraphicFramePr>
        <p:xfrm>
          <a:off x="357158" y="4143380"/>
          <a:ext cx="855348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74"/>
                <a:gridCol w="6215106"/>
              </a:tblGrid>
              <a:tr h="87470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   3*2=6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                      </a:t>
                      </a:r>
                      <a:r>
                        <a:rPr lang="ru-RU" sz="2800" baseline="0" dirty="0" smtClean="0"/>
                        <a:t>Умножь делитель – число</a:t>
                      </a:r>
                    </a:p>
                    <a:p>
                      <a:r>
                        <a:rPr lang="ru-RU" sz="2800" baseline="0" dirty="0" smtClean="0"/>
                        <a:t>                      </a:t>
                      </a:r>
                      <a:r>
                        <a:rPr lang="ru-RU" sz="2800" baseline="0" dirty="0" smtClean="0"/>
                        <a:t>3-  на значение</a:t>
                      </a:r>
                      <a:endParaRPr lang="ru-RU" sz="2800" baseline="0" dirty="0" smtClean="0"/>
                    </a:p>
                    <a:p>
                      <a:r>
                        <a:rPr lang="ru-RU" sz="2800" baseline="0" dirty="0" smtClean="0"/>
                        <a:t>                     частного 2. то получится</a:t>
                      </a:r>
                    </a:p>
                    <a:p>
                      <a:r>
                        <a:rPr lang="ru-RU" sz="2800" baseline="0" dirty="0" smtClean="0"/>
                        <a:t>                      </a:t>
                      </a:r>
                      <a:r>
                        <a:rPr lang="ru-RU" sz="2800" baseline="0" dirty="0" smtClean="0"/>
                        <a:t>делимое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4071934" y="428625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428992" y="428625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86050" y="428625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00232" y="428625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214414" y="428625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00034" y="428625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12:а=6      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а=12:6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а=</a:t>
            </a:r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12:2=6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 этом равенстве неизвестен делитель. Если делимое-число 12-разделить на значение частного 6, то получится делитель. Это число 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dirty="0" smtClean="0">
                <a:solidFill>
                  <a:srgbClr val="C00000"/>
                </a:solidFill>
              </a:rPr>
              <a:t>    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85984" y="3000372"/>
          <a:ext cx="6286544" cy="85725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143271"/>
                <a:gridCol w="3143273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5-конечная звезда 8"/>
          <p:cNvSpPr/>
          <p:nvPr/>
        </p:nvSpPr>
        <p:spPr>
          <a:xfrm>
            <a:off x="2428860" y="328612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857488" y="328612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286116" y="328612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714744" y="328612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4143372" y="328612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4572000" y="3286124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айгуль\Desktop\урок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4500594" cy="2906634"/>
          </a:xfrm>
          <a:prstGeom prst="rect">
            <a:avLst/>
          </a:prstGeom>
          <a:noFill/>
        </p:spPr>
      </p:pic>
      <p:sp>
        <p:nvSpPr>
          <p:cNvPr id="22" name="5-конечная звезда 21"/>
          <p:cNvSpPr/>
          <p:nvPr/>
        </p:nvSpPr>
        <p:spPr>
          <a:xfrm>
            <a:off x="5572132" y="321468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643834" y="321468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7215206" y="321468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786578" y="321468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6357950" y="321468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5929322" y="3214686"/>
            <a:ext cx="357190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йгуль\Desktop\урок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Работа с учебником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№3 </a:t>
            </a:r>
            <a:r>
              <a:rPr lang="ru-RU" sz="4400" dirty="0" err="1" smtClean="0">
                <a:solidFill>
                  <a:srgbClr val="FF0000"/>
                </a:solidFill>
              </a:rPr>
              <a:t>стр</a:t>
            </a:r>
            <a:r>
              <a:rPr lang="ru-RU" sz="4400" dirty="0" smtClean="0">
                <a:solidFill>
                  <a:srgbClr val="FF0000"/>
                </a:solidFill>
              </a:rPr>
              <a:t> 48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йгуль\Desktop\урок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Домашняя работа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№2 </a:t>
            </a:r>
            <a:r>
              <a:rPr lang="ru-RU" sz="3600" b="1" dirty="0" err="1" smtClean="0">
                <a:solidFill>
                  <a:srgbClr val="002060"/>
                </a:solidFill>
              </a:rPr>
              <a:t>стр</a:t>
            </a:r>
            <a:r>
              <a:rPr lang="ru-RU" sz="3600" b="1" dirty="0" smtClean="0">
                <a:solidFill>
                  <a:srgbClr val="002060"/>
                </a:solidFill>
              </a:rPr>
              <a:t> 50.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йгуль\Desktop\урок\61255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31799"/>
            <a:ext cx="6429420" cy="57262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Молодцы ребята!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57422" y="4071942"/>
            <a:ext cx="364333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Названия компонентов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1316038"/>
            <a:ext cx="4291013" cy="394176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Уравнение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854575" y="1316038"/>
            <a:ext cx="4289425" cy="39417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B050"/>
                </a:solidFill>
              </a:rPr>
              <a:t>Равенство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айгуль\Desktop\урок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643182"/>
            <a:ext cx="5127389" cy="331143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212 0.03982 C 0.35278 0.0875 0.42361 0.13519 0.43056 0.1044 C 0.4375 0.07361 0.41285 -0.14421 0.32431 -0.1456 C 0.23576 -0.14699 -0.06892 0.06204 -0.10069 0.09607 C -0.13247 0.13009 0.09236 0.08171 0.13368 0.05857 C 0.175 0.03542 0.16146 -0.00278 0.14774 -0.04352 C 0.13403 -0.08426 0.07656 -0.17315 0.05087 -0.18518 C 0.02517 -0.19722 0.00347 -0.12963 -0.00694 -0.11643 C -0.01736 -0.10324 -0.00938 -0.13241 -0.01163 -0.10602 C -0.01389 -0.07963 -0.02847 0.00996 -0.02101 0.0419 C -0.01354 0.07384 0.0184 0.07778 0.03368 0.08565 C 0.04896 0.09352 0.05955 0.09676 0.07118 0.08982 C 0.08281 0.08287 0.09965 0.05648 0.10399 0.04398 C 0.10833 0.03148 0.10694 0.02222 0.09774 0.01482 C 0.08854 0.00741 0.05399 -0.00393 0.04931 0.00023 C 0.04462 0.0044 0.05642 0.05648 0.06962 0.03982 C 0.08281 0.02315 0.13316 -0.07315 0.12899 -0.09977 C 0.12483 -0.12639 0.07274 -0.14977 0.04462 -0.1206 C 0.01649 -0.09143 0.11615 0.11366 -0.03976 0.07523 C -0.19566 0.03681 -0.75451 -0.27754 -0.89132 -0.35185 C -1.02813 -0.42616 -0.9441 -0.39838 -0.86007 -0.3706 " pathEditMode="relative" ptsTypes="aaaaaaaaaaaaaaaaaaa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Что такое равенство?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286124"/>
            <a:ext cx="8686800" cy="27940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Это выражение, в котором есть знак «</a:t>
            </a:r>
            <a:r>
              <a:rPr lang="ru-RU" sz="5400" dirty="0" smtClean="0">
                <a:solidFill>
                  <a:srgbClr val="7030A0"/>
                </a:solidFill>
              </a:rPr>
              <a:t>=</a:t>
            </a:r>
            <a:r>
              <a:rPr lang="ru-RU" sz="5400" dirty="0" smtClean="0">
                <a:solidFill>
                  <a:srgbClr val="7030A0"/>
                </a:solidFill>
              </a:rPr>
              <a:t>»</a:t>
            </a:r>
          </a:p>
          <a:p>
            <a:pPr algn="ctr">
              <a:buNone/>
            </a:pP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Что такое уравнение?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Э</a:t>
            </a:r>
            <a:r>
              <a:rPr lang="ru-RU" dirty="0" smtClean="0">
                <a:solidFill>
                  <a:srgbClr val="FFFF00"/>
                </a:solidFill>
              </a:rPr>
              <a:t>то равенство?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4286256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Х+5=10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</a:rPr>
              <a:t>Х+5=10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err="1" smtClean="0">
                <a:solidFill>
                  <a:srgbClr val="FF0000"/>
                </a:solidFill>
              </a:rPr>
              <a:t>х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smtClean="0">
                <a:solidFill>
                  <a:srgbClr val="FF0000"/>
                </a:solidFill>
              </a:rPr>
              <a:t>– это переменная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Значит!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Уравнение – это равенство с переменной, значение которой надо найти.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Значение переменной при котором из уравнения получится верное равенство, называется корнем уравнения.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Решить уравнения – значит найти все его корни.</a:t>
            </a:r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i="1" dirty="0" smtClean="0">
                <a:solidFill>
                  <a:schemeClr val="tx1"/>
                </a:solidFill>
                <a:latin typeface="Calibri" pitchFamily="34" charset="0"/>
              </a:rPr>
              <a:t>30 октября</a:t>
            </a:r>
          </a:p>
          <a:p>
            <a:pPr algn="ctr">
              <a:buNone/>
            </a:pPr>
            <a:r>
              <a:rPr lang="ru-RU" sz="4800" i="1" dirty="0" smtClean="0">
                <a:solidFill>
                  <a:schemeClr val="tx1"/>
                </a:solidFill>
                <a:latin typeface="Calibri" pitchFamily="34" charset="0"/>
              </a:rPr>
              <a:t>Классная работа</a:t>
            </a:r>
            <a:endParaRPr lang="ru-RU" sz="48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йгуль\Desktop\урок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10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В гостях у </a:t>
            </a:r>
            <a:r>
              <a:rPr lang="ru-RU" sz="4800" b="1" dirty="0" err="1" smtClean="0">
                <a:solidFill>
                  <a:srgbClr val="FFFF00"/>
                </a:solidFill>
              </a:rPr>
              <a:t>миши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53+у=100   а+90=250   х+25=75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йгуль\Desktop\урок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8"/>
            <a:ext cx="9159682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53+у=100           а+90=250         х+25=75                               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У=100-53            а=250-90          х=75-25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У=47                     а=160               х=50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53+47=100        160+90=250    50+25=75</a:t>
            </a:r>
            <a:endParaRPr lang="ru-RU" b="1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321468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357554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72198" y="328612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E1E1E1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199</Words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Найдите лишние слова</vt:lpstr>
      <vt:lpstr>Названия компонентов</vt:lpstr>
      <vt:lpstr>Что такое равенство?</vt:lpstr>
      <vt:lpstr>Это равенство?</vt:lpstr>
      <vt:lpstr>Х+5=10</vt:lpstr>
      <vt:lpstr>Значит!</vt:lpstr>
      <vt:lpstr>Слайд 7</vt:lpstr>
      <vt:lpstr>В гостях у миши</vt:lpstr>
      <vt:lpstr> </vt:lpstr>
      <vt:lpstr> </vt:lpstr>
      <vt:lpstr>Слайд 11</vt:lpstr>
      <vt:lpstr>Правила нахождения неизвестного делимого, делителя</vt:lpstr>
      <vt:lpstr>Например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лишние слова</dc:title>
  <dc:creator>айгуль</dc:creator>
  <cp:lastModifiedBy>айгуль</cp:lastModifiedBy>
  <cp:revision>18</cp:revision>
  <dcterms:created xsi:type="dcterms:W3CDTF">2015-10-29T17:46:36Z</dcterms:created>
  <dcterms:modified xsi:type="dcterms:W3CDTF">2015-10-29T20:00:08Z</dcterms:modified>
</cp:coreProperties>
</file>