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86" r:id="rId3"/>
    <p:sldId id="297" r:id="rId4"/>
    <p:sldId id="298" r:id="rId5"/>
    <p:sldId id="301" r:id="rId6"/>
    <p:sldId id="273" r:id="rId7"/>
    <p:sldId id="300" r:id="rId8"/>
    <p:sldId id="303" r:id="rId9"/>
    <p:sldId id="268" r:id="rId10"/>
    <p:sldId id="256" r:id="rId11"/>
    <p:sldId id="282" r:id="rId12"/>
    <p:sldId id="284" r:id="rId13"/>
    <p:sldId id="275" r:id="rId14"/>
    <p:sldId id="276" r:id="rId15"/>
    <p:sldId id="283" r:id="rId16"/>
    <p:sldId id="277" r:id="rId17"/>
    <p:sldId id="299" r:id="rId18"/>
    <p:sldId id="316" r:id="rId19"/>
    <p:sldId id="31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  <a:srgbClr val="1E03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73" autoAdjust="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52ADF-1157-4FEA-A24A-7B9033EC39DA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43A9E-5F6F-4F5F-A922-5F298B62A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ma\Desktop\рамки 1\0_245be_ea80ad12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1000108"/>
            <a:ext cx="72866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«Начальная школа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века»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математики во 2 классе</a:t>
            </a:r>
          </a:p>
          <a:p>
            <a:pPr algn="ctr"/>
            <a:endParaRPr lang="ru-RU" sz="2400" b="1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урока. </a:t>
            </a:r>
            <a:endParaRPr lang="en-US" sz="5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Числовые выражения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Стрельникова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Г.Б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МКОУ гимназия №1 с. Эльхотово</a:t>
            </a: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2011-2012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ma\Desktop\рамки 1\0_245be_ea80ad12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1000108"/>
            <a:ext cx="57325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Работа в парах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85918" y="2214554"/>
          <a:ext cx="6429420" cy="2284958"/>
        </p:xfrm>
        <a:graphic>
          <a:graphicData uri="http://schemas.openxmlformats.org/drawingml/2006/table">
            <a:tbl>
              <a:tblPr/>
              <a:tblGrid>
                <a:gridCol w="2115739"/>
                <a:gridCol w="2116305"/>
                <a:gridCol w="2197376"/>
              </a:tblGrid>
              <a:tr h="78439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100" b="1" dirty="0">
                          <a:latin typeface="Calibri"/>
                          <a:ea typeface="Times New Roman"/>
                          <a:cs typeface="Times New Roman"/>
                        </a:rPr>
                        <a:t>?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Times New Roman"/>
                        </a:rPr>
                        <a:t>ЧИСЛОВЫЕ     ВЫРАЖЕНИЯ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428860" y="4857760"/>
            <a:ext cx="1785937" cy="71438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  4</a:t>
            </a:r>
            <a:r>
              <a:rPr lang="en-US" sz="4800" dirty="0" smtClean="0">
                <a:solidFill>
                  <a:schemeClr val="bg1"/>
                </a:solidFill>
              </a:rPr>
              <a:t>&gt;40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286380" y="5715016"/>
            <a:ext cx="1785937" cy="71438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>
                <a:solidFill>
                  <a:schemeClr val="bg1"/>
                </a:solidFill>
              </a:rPr>
              <a:t>(21-9)</a:t>
            </a:r>
            <a:r>
              <a:rPr lang="ru-RU" sz="4800" dirty="0" smtClean="0">
                <a:solidFill>
                  <a:schemeClr val="bg1"/>
                </a:solidFill>
              </a:rPr>
              <a:t>:4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14612" y="5786454"/>
            <a:ext cx="1785937" cy="71438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X+5&gt;8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7158" y="4929198"/>
            <a:ext cx="1785937" cy="71438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  </a:t>
            </a:r>
            <a:r>
              <a:rPr lang="en-US" sz="4800" dirty="0" smtClean="0">
                <a:solidFill>
                  <a:schemeClr val="bg1"/>
                </a:solidFill>
              </a:rPr>
              <a:t>63</a:t>
            </a:r>
            <a:r>
              <a:rPr lang="ru-RU" sz="4800" dirty="0" smtClean="0">
                <a:solidFill>
                  <a:schemeClr val="bg1"/>
                </a:solidFill>
              </a:rPr>
              <a:t>:9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516216" y="4725144"/>
            <a:ext cx="1785937" cy="71438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   </a:t>
            </a:r>
            <a:r>
              <a:rPr lang="en-US" sz="4800" dirty="0" smtClean="0">
                <a:solidFill>
                  <a:schemeClr val="bg1"/>
                </a:solidFill>
              </a:rPr>
              <a:t>7=7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00562" y="4786322"/>
            <a:ext cx="1785937" cy="71438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  </a:t>
            </a:r>
            <a:r>
              <a:rPr lang="en-US" sz="4800" dirty="0" smtClean="0">
                <a:solidFill>
                  <a:schemeClr val="bg1"/>
                </a:solidFill>
              </a:rPr>
              <a:t>13-9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295869">
            <a:off x="448425" y="4030560"/>
            <a:ext cx="3275154" cy="208583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563888" y="332656"/>
            <a:ext cx="2664296" cy="266429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741733">
            <a:off x="4530037" y="3563560"/>
            <a:ext cx="2885197" cy="2611200"/>
          </a:xfrm>
          <a:prstGeom prst="rtTriangl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404664"/>
            <a:ext cx="2208308" cy="216024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0"/>
            <a:ext cx="137249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20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6732240" y="2924944"/>
            <a:ext cx="2232248" cy="3501008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691680" y="188640"/>
            <a:ext cx="2140824" cy="3096344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980728"/>
            <a:ext cx="3600400" cy="194421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214290"/>
            <a:ext cx="2880320" cy="25922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1268760"/>
            <a:ext cx="17187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 </a:t>
            </a:r>
            <a:r>
              <a:rPr lang="ru-RU" sz="8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-?</a:t>
            </a:r>
            <a:endParaRPr lang="ru-RU" sz="8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1484784"/>
            <a:ext cx="13067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Р-?</a:t>
            </a:r>
            <a:endParaRPr lang="ru-RU" sz="6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188640"/>
            <a:ext cx="1502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см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700808"/>
            <a:ext cx="1502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см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5140" y="2643182"/>
            <a:ext cx="1502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см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3931920"/>
          <a:ext cx="3143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4"/>
                <a:gridCol w="314324"/>
                <a:gridCol w="314324"/>
                <a:gridCol w="314324"/>
                <a:gridCol w="314324"/>
                <a:gridCol w="314324"/>
                <a:gridCol w="314324"/>
                <a:gridCol w="314324"/>
                <a:gridCol w="314324"/>
                <a:gridCol w="314324"/>
              </a:tblGrid>
              <a:tr h="330041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04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04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04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04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04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04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04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143240" y="3931920"/>
          <a:ext cx="3143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4"/>
                <a:gridCol w="314324"/>
                <a:gridCol w="314324"/>
                <a:gridCol w="314324"/>
                <a:gridCol w="314324"/>
                <a:gridCol w="314324"/>
                <a:gridCol w="314324"/>
                <a:gridCol w="314324"/>
                <a:gridCol w="314324"/>
                <a:gridCol w="314324"/>
              </a:tblGrid>
              <a:tr h="330041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04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04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04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04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04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04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04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6286512" y="3931920"/>
          <a:ext cx="282891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4"/>
                <a:gridCol w="314324"/>
                <a:gridCol w="314324"/>
                <a:gridCol w="314324"/>
                <a:gridCol w="314324"/>
                <a:gridCol w="314324"/>
                <a:gridCol w="314324"/>
                <a:gridCol w="314324"/>
                <a:gridCol w="314324"/>
              </a:tblGrid>
              <a:tr h="330041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04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04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04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04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04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04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041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oma\Desktop\рамки 1\0_245a8_4e70fa20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328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57356" y="285728"/>
            <a:ext cx="55636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 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урока.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2643182"/>
            <a:ext cx="441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800" b="1" i="0" u="none" strike="noStrike" cap="non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785926"/>
            <a:ext cx="871543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</a:tabLst>
            </a:pP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09E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Закончи предложения 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</a:tabLst>
            </a:pPr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95300" algn="l"/>
              </a:tabLst>
            </a:pP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сложении числа называются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……</a:t>
            </a:r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95300" algn="l"/>
              </a:tabLst>
            </a:pP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умножении числа называются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</a:t>
            </a:r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95300" algn="l"/>
              </a:tabLst>
            </a:pP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Уменьшаемое ,вычитаемое ,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……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</a:t>
            </a:r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95300" algn="l"/>
              </a:tabLst>
            </a:pP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Делимое , делитель ,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……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oma\Desktop\рамки 1\0_245a8_4e70fa20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328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14546" y="357166"/>
            <a:ext cx="53122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Рефлексия.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71612"/>
            <a:ext cx="7643866" cy="56630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 </a:t>
            </a:r>
            <a:r>
              <a:rPr lang="ru-RU" sz="4000" b="1" dirty="0" smtClean="0">
                <a:solidFill>
                  <a:srgbClr val="00B050"/>
                </a:solidFill>
              </a:rPr>
              <a:t>Продолжите предложения: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4400" b="1" dirty="0" smtClean="0">
                <a:solidFill>
                  <a:srgbClr val="002060"/>
                </a:solidFill>
              </a:rPr>
              <a:t>Мне  понравилось…</a:t>
            </a:r>
          </a:p>
          <a:p>
            <a:pPr lvl="0" algn="ctr"/>
            <a:r>
              <a:rPr lang="ru-RU" sz="4400" b="1" dirty="0" smtClean="0">
                <a:solidFill>
                  <a:srgbClr val="002060"/>
                </a:solidFill>
              </a:rPr>
              <a:t>У меня хорошее настроение…</a:t>
            </a:r>
          </a:p>
          <a:p>
            <a:pPr lvl="0" algn="ctr"/>
            <a:r>
              <a:rPr lang="ru-RU" sz="4400" b="1" dirty="0" smtClean="0">
                <a:solidFill>
                  <a:srgbClr val="002060"/>
                </a:solidFill>
              </a:rPr>
              <a:t>Я огорчён, потому что…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Я буду помнить о…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Я  узнал…</a:t>
            </a:r>
          </a:p>
          <a:p>
            <a:pPr lvl="0" algn="ctr"/>
            <a:endParaRPr lang="ru-RU" sz="4400" b="1" dirty="0" smtClean="0">
              <a:solidFill>
                <a:srgbClr val="002060"/>
              </a:solidFill>
            </a:endParaRPr>
          </a:p>
          <a:p>
            <a:pPr lvl="0" algn="ctr"/>
            <a:endParaRPr lang="ru-RU" sz="4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oma\Desktop\рамки 1\0_245a8_4e70fa20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" y="0"/>
            <a:ext cx="914232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1571612"/>
            <a:ext cx="714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 </a:t>
            </a:r>
            <a:endParaRPr lang="ru-RU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285728"/>
            <a:ext cx="8072494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Самооценка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Если вы считаете, что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тему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Числовые выражения»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усвоили на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хорошо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»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отлично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»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покажите улыбающегося человечка.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Если вы где-то не уверены,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то покажите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задумчивого  человечка.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C:\Users\Roma\Desktop\Smiley.png"/>
          <p:cNvPicPr>
            <a:picLocks noChangeAspect="1" noChangeArrowheads="1"/>
          </p:cNvPicPr>
          <p:nvPr/>
        </p:nvPicPr>
        <p:blipFill>
          <a:blip r:embed="rId3" cstate="print">
            <a:lum bright="5000" contrast="17000"/>
          </a:blip>
          <a:srcRect/>
          <a:stretch>
            <a:fillRect/>
          </a:stretch>
        </p:blipFill>
        <p:spPr bwMode="auto">
          <a:xfrm>
            <a:off x="6858016" y="1071546"/>
            <a:ext cx="1548836" cy="1548836"/>
          </a:xfrm>
          <a:prstGeom prst="rect">
            <a:avLst/>
          </a:prstGeom>
          <a:noFill/>
        </p:spPr>
      </p:pic>
      <p:pic>
        <p:nvPicPr>
          <p:cNvPr id="7" name="Picture 5" descr="C:\Users\Roma\Desktop\11122898-sad-emoticon.jpg"/>
          <p:cNvPicPr>
            <a:picLocks noChangeAspect="1" noChangeArrowheads="1"/>
          </p:cNvPicPr>
          <p:nvPr/>
        </p:nvPicPr>
        <p:blipFill>
          <a:blip r:embed="rId4" cstate="print">
            <a:lum bright="-1000" contrast="-3000"/>
          </a:blip>
          <a:srcRect/>
          <a:stretch>
            <a:fillRect/>
          </a:stretch>
        </p:blipFill>
        <p:spPr bwMode="auto">
          <a:xfrm>
            <a:off x="5929322" y="4786322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oma\Desktop\рамки 1\0_245a8_4e70fa20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328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85852" y="642918"/>
            <a:ext cx="65871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Домашняя работа.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2143116"/>
            <a:ext cx="750099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Учебник,   стр.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96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№.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Дополнительно по желанию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№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s1"/>
          <p:cNvPicPr>
            <a:picLocks noChangeAspect="1" noChangeArrowheads="1" noCrop="1"/>
          </p:cNvPicPr>
          <p:nvPr/>
        </p:nvPicPr>
        <p:blipFill>
          <a:blip r:embed="rId3" cstate="print">
            <a:lum bright="-8000" contrast="50000"/>
          </a:blip>
          <a:srcRect/>
          <a:stretch>
            <a:fillRect/>
          </a:stretch>
        </p:blipFill>
        <p:spPr bwMode="auto">
          <a:xfrm>
            <a:off x="1285852" y="-2332"/>
            <a:ext cx="6424638" cy="686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858148" y="5394960"/>
          <a:ext cx="136913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208280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286512" y="5394960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714876" y="5394960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143240" y="5394960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571604" y="5394960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0" y="5394960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571604" y="3929066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0" y="3929066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6286512" y="3929066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4714876" y="3929066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143240" y="3929066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143240" y="2500306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1571604" y="2500306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0" y="2500306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69074"/>
                <a:gridCol w="404828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7858148" y="3929066"/>
          <a:ext cx="136913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208280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0" y="1071546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7858148" y="2500306"/>
          <a:ext cx="136913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208280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6286512" y="2500306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4714876" y="2500306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1571604" y="1071546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4714876" y="1071546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3143240" y="1071546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6286512" y="1071546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0" y="0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1571604" y="0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3143240" y="0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4714876" y="0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6286512" y="0"/>
          <a:ext cx="15478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386951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7858148" y="1071546"/>
          <a:ext cx="136913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208280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7858148" y="0"/>
          <a:ext cx="136913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1"/>
                <a:gridCol w="386951"/>
                <a:gridCol w="386951"/>
                <a:gridCol w="208280"/>
              </a:tblGrid>
              <a:tr h="365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51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7" name="Овал 46"/>
          <p:cNvSpPr/>
          <p:nvPr/>
        </p:nvSpPr>
        <p:spPr>
          <a:xfrm>
            <a:off x="357158" y="4643446"/>
            <a:ext cx="45719" cy="57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072066" y="5357826"/>
            <a:ext cx="45719" cy="57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57158" y="5357826"/>
            <a:ext cx="45719" cy="57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072066" y="4643446"/>
            <a:ext cx="45719" cy="57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643042" y="357166"/>
            <a:ext cx="65423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Работа в </a:t>
            </a:r>
            <a:r>
              <a:rPr lang="ru-RU" sz="60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ГРУПпах</a:t>
            </a:r>
            <a:endParaRPr lang="ru-RU" sz="6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484784"/>
            <a:ext cx="76619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Составьте числовые выражения,</a:t>
            </a:r>
          </a:p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значения которых равны:</a:t>
            </a:r>
          </a:p>
        </p:txBody>
      </p:sp>
      <p:sp>
        <p:nvSpPr>
          <p:cNvPr id="8" name="Овал 7"/>
          <p:cNvSpPr/>
          <p:nvPr/>
        </p:nvSpPr>
        <p:spPr>
          <a:xfrm>
            <a:off x="0" y="2714620"/>
            <a:ext cx="3203848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143240" y="3571876"/>
            <a:ext cx="3239790" cy="32861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86512" y="2571744"/>
            <a:ext cx="2857488" cy="30043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1472" y="3286124"/>
            <a:ext cx="21643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</a:rPr>
              <a:t> группа-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значение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равно </a:t>
            </a:r>
            <a:r>
              <a:rPr lang="ru-RU" sz="4800" b="1" dirty="0" smtClean="0">
                <a:solidFill>
                  <a:srgbClr val="002060"/>
                </a:solidFill>
              </a:rPr>
              <a:t>6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3143248"/>
            <a:ext cx="228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</a:rPr>
              <a:t> группа- значение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равно </a:t>
            </a:r>
            <a:r>
              <a:rPr lang="ru-RU" sz="4800" b="1" dirty="0" smtClean="0">
                <a:solidFill>
                  <a:srgbClr val="002060"/>
                </a:solidFill>
              </a:rPr>
              <a:t>7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4214818"/>
            <a:ext cx="2592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 группа- значение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равно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>8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oma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6" name="Picture 4" descr="D:\Пользователи\Ирина\рисунки\i.png"/>
          <p:cNvPicPr>
            <a:picLocks noChangeAspect="1" noChangeArrowheads="1"/>
          </p:cNvPicPr>
          <p:nvPr/>
        </p:nvPicPr>
        <p:blipFill>
          <a:blip r:embed="rId3" cstate="print">
            <a:lum bright="-14000" contrast="39000"/>
          </a:blip>
          <a:srcRect/>
          <a:stretch>
            <a:fillRect/>
          </a:stretch>
        </p:blipFill>
        <p:spPr bwMode="auto">
          <a:xfrm>
            <a:off x="2214546" y="714356"/>
            <a:ext cx="557216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oma\Desktop\рамки 1\0_245be_ea80ad12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3108" y="571480"/>
            <a:ext cx="55231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урока.</a:t>
            </a:r>
            <a:endParaRPr lang="ru-RU" sz="8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2571744"/>
            <a:ext cx="137890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 rot="1315442">
            <a:off x="523551" y="2544733"/>
            <a:ext cx="3132630" cy="111539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  </a:t>
            </a:r>
            <a:r>
              <a:rPr lang="ru-RU" sz="6500" b="1" dirty="0" smtClean="0">
                <a:solidFill>
                  <a:schemeClr val="bg1"/>
                </a:solidFill>
              </a:rPr>
              <a:t>18 + 70</a:t>
            </a:r>
            <a:endParaRPr kumimoji="0" lang="ru-RU" sz="6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786446" y="5000636"/>
            <a:ext cx="2928958" cy="92869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  </a:t>
            </a:r>
            <a:r>
              <a:rPr lang="ru-RU" sz="7100" b="1" dirty="0" smtClean="0">
                <a:solidFill>
                  <a:schemeClr val="bg1"/>
                </a:solidFill>
              </a:rPr>
              <a:t>42 : 7</a:t>
            </a:r>
            <a:endParaRPr kumimoji="0" lang="ru-RU" sz="7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 rot="20641831">
            <a:off x="5942061" y="2777758"/>
            <a:ext cx="2688866" cy="108816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  </a:t>
            </a:r>
            <a:r>
              <a:rPr lang="ru-RU" sz="6600" b="1" dirty="0" smtClean="0">
                <a:solidFill>
                  <a:schemeClr val="bg1"/>
                </a:solidFill>
              </a:rPr>
              <a:t>8</a:t>
            </a:r>
            <a:r>
              <a:rPr lang="en-US" sz="6600" b="1" dirty="0" smtClean="0">
                <a:solidFill>
                  <a:schemeClr val="bg1"/>
                </a:solidFill>
              </a:rPr>
              <a:t> x 9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42910" y="5143512"/>
            <a:ext cx="2928958" cy="100013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  </a:t>
            </a:r>
            <a:r>
              <a:rPr lang="en-US" sz="6600" b="1" dirty="0" smtClean="0">
                <a:solidFill>
                  <a:schemeClr val="bg1"/>
                </a:solidFill>
              </a:rPr>
              <a:t>67 - 48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979712" y="404664"/>
            <a:ext cx="56436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Вспомните </a:t>
            </a:r>
          </a:p>
          <a:p>
            <a:pPr algn="ctr"/>
            <a:r>
              <a:rPr lang="ru-RU" sz="4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названия чисел </a:t>
            </a:r>
          </a:p>
          <a:p>
            <a:pPr algn="ctr"/>
            <a:r>
              <a:rPr lang="ru-RU" sz="4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записях действий. </a:t>
            </a:r>
            <a:endParaRPr lang="ru-RU" sz="4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501008"/>
            <a:ext cx="4145684" cy="1080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013176"/>
            <a:ext cx="424847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5013176"/>
            <a:ext cx="4176464" cy="99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3501008"/>
            <a:ext cx="41764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3717032"/>
            <a:ext cx="648072" cy="573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3786190"/>
            <a:ext cx="648072" cy="573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28992" y="3786190"/>
            <a:ext cx="648072" cy="573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3789040"/>
            <a:ext cx="648072" cy="573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643702" y="3786190"/>
            <a:ext cx="648072" cy="573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100392" y="3789040"/>
            <a:ext cx="648072" cy="573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48064" y="5301208"/>
            <a:ext cx="648072" cy="573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88224" y="5301208"/>
            <a:ext cx="648072" cy="573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72400" y="5229200"/>
            <a:ext cx="648072" cy="573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39552" y="5229200"/>
            <a:ext cx="648072" cy="573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195736" y="5229200"/>
            <a:ext cx="648072" cy="573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35896" y="5229200"/>
            <a:ext cx="648072" cy="573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Равно 25"/>
          <p:cNvSpPr/>
          <p:nvPr/>
        </p:nvSpPr>
        <p:spPr>
          <a:xfrm>
            <a:off x="7358082" y="3786190"/>
            <a:ext cx="571504" cy="6286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вно 26"/>
          <p:cNvSpPr/>
          <p:nvPr/>
        </p:nvSpPr>
        <p:spPr>
          <a:xfrm>
            <a:off x="7429520" y="5286388"/>
            <a:ext cx="571504" cy="6286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Равно 27"/>
          <p:cNvSpPr/>
          <p:nvPr/>
        </p:nvSpPr>
        <p:spPr>
          <a:xfrm>
            <a:off x="2786050" y="3786190"/>
            <a:ext cx="571504" cy="6286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Равно 28"/>
          <p:cNvSpPr/>
          <p:nvPr/>
        </p:nvSpPr>
        <p:spPr>
          <a:xfrm>
            <a:off x="2928926" y="5214950"/>
            <a:ext cx="571504" cy="6286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люс 29"/>
          <p:cNvSpPr/>
          <p:nvPr/>
        </p:nvSpPr>
        <p:spPr>
          <a:xfrm>
            <a:off x="1403648" y="3789040"/>
            <a:ext cx="500066" cy="55721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Минус 30"/>
          <p:cNvSpPr/>
          <p:nvPr/>
        </p:nvSpPr>
        <p:spPr>
          <a:xfrm>
            <a:off x="1403648" y="5085184"/>
            <a:ext cx="642942" cy="70008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множение 31"/>
          <p:cNvSpPr/>
          <p:nvPr/>
        </p:nvSpPr>
        <p:spPr>
          <a:xfrm>
            <a:off x="5868144" y="3717032"/>
            <a:ext cx="642942" cy="7000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6156176" y="5301208"/>
            <a:ext cx="214314" cy="1714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6156176" y="5661248"/>
            <a:ext cx="214314" cy="1714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214422"/>
          <a:ext cx="8501122" cy="2453640"/>
        </p:xfrm>
        <a:graphic>
          <a:graphicData uri="http://schemas.openxmlformats.org/drawingml/2006/table">
            <a:tbl>
              <a:tblPr/>
              <a:tblGrid>
                <a:gridCol w="2797477"/>
                <a:gridCol w="2798226"/>
                <a:gridCol w="2905419"/>
              </a:tblGrid>
              <a:tr h="82369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слагаемое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           +</a:t>
                      </a: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слагаемое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          =</a:t>
                      </a:r>
                      <a:endParaRPr lang="ru-RU" sz="28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сумма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28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множитель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          </a:t>
                      </a:r>
                      <a:r>
                        <a:rPr lang="ru-RU" sz="2800" b="1" baseline="0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ru-RU" sz="2800" b="1" dirty="0" smtClean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множитель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=</a:t>
                      </a:r>
                      <a:endParaRPr lang="ru-RU" sz="28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произведение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en-US" sz="2800" b="1" dirty="0" smtClean="0">
                        <a:solidFill>
                          <a:srgbClr val="FFFF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3643314"/>
          <a:ext cx="8501122" cy="2944368"/>
        </p:xfrm>
        <a:graphic>
          <a:graphicData uri="http://schemas.openxmlformats.org/drawingml/2006/table">
            <a:tbl>
              <a:tblPr/>
              <a:tblGrid>
                <a:gridCol w="2797477"/>
                <a:gridCol w="2798226"/>
                <a:gridCol w="2905419"/>
              </a:tblGrid>
              <a:tr h="855830">
                <a:tc>
                  <a:txBody>
                    <a:bodyPr/>
                    <a:lstStyle/>
                    <a:p>
                      <a:pPr marL="0" marR="0" indent="18034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уменьшаемое</a:t>
                      </a:r>
                    </a:p>
                    <a:p>
                      <a:pPr marL="0" marR="0" indent="18034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           -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вычитаемое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7           </a:t>
                      </a:r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             </a:t>
                      </a:r>
                      <a:endParaRPr lang="ru-RU" sz="28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разность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делимое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12          :</a:t>
                      </a:r>
                      <a:endParaRPr lang="ru-RU" sz="2800" b="1" dirty="0" smtClean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делитель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28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       =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частное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158" y="285728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Названия чисел в записях действий </a:t>
            </a:r>
            <a:endParaRPr lang="ru-RU" sz="3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Roma\Pictures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357298"/>
          <a:ext cx="8858312" cy="4978455"/>
        </p:xfrm>
        <a:graphic>
          <a:graphicData uri="http://schemas.openxmlformats.org/drawingml/2006/table">
            <a:tbl>
              <a:tblPr/>
              <a:tblGrid>
                <a:gridCol w="2286015"/>
                <a:gridCol w="2428893"/>
                <a:gridCol w="2071701"/>
                <a:gridCol w="2071703"/>
              </a:tblGrid>
              <a:tr h="904682">
                <a:tc>
                  <a:txBody>
                    <a:bodyPr/>
                    <a:lstStyle/>
                    <a:p>
                      <a:pPr marL="0" marR="0" indent="18034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ЧИСЛОВОЕ        ВЫРАЖЕНИЕ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  <a:cs typeface="Times New Roman"/>
                        </a:rPr>
                        <a:t>НАЗВАНИЕ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  <a:cs typeface="Times New Roman"/>
                        </a:rPr>
                        <a:t>ВЫРАЖЕНИЯ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  <a:cs typeface="Times New Roman"/>
                        </a:rPr>
                        <a:t>ВЫЧИСЛЕНИЕ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ЗНАЧЕНИЕ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ВЫРАЖЕНИЯ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latin typeface="Calibri"/>
                          <a:ea typeface="Times New Roman"/>
                          <a:cs typeface="Times New Roman"/>
                        </a:rPr>
                        <a:t>5+4</a:t>
                      </a: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СУММА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latin typeface="Calibri"/>
                          <a:ea typeface="Times New Roman"/>
                          <a:cs typeface="Times New Roman"/>
                        </a:rPr>
                        <a:t>5+4=9</a:t>
                      </a: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4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4800" b="0" dirty="0" smtClean="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US" sz="4800" b="1" dirty="0" smtClean="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48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ПРОИЗВЕДЕНИЕ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4400" b="0" dirty="0" smtClean="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US" sz="4400" b="1" dirty="0" smtClean="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4400" b="1" dirty="0" smtClean="0">
                          <a:latin typeface="Calibri"/>
                          <a:ea typeface="Times New Roman"/>
                          <a:cs typeface="Times New Roman"/>
                        </a:rPr>
                        <a:t>=42</a:t>
                      </a: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  <a:endParaRPr lang="ru-RU" sz="4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latin typeface="Calibri"/>
                          <a:ea typeface="Times New Roman"/>
                          <a:cs typeface="Times New Roman"/>
                        </a:rPr>
                        <a:t>15-8</a:t>
                      </a:r>
                      <a:endParaRPr lang="ru-RU" sz="4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РАЗНОСТЬ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 smtClean="0">
                          <a:latin typeface="Calibri"/>
                          <a:ea typeface="Times New Roman"/>
                          <a:cs typeface="Times New Roman"/>
                        </a:rPr>
                        <a:t>15-8</a:t>
                      </a:r>
                      <a:r>
                        <a:rPr lang="ru-RU" sz="4400" b="1" dirty="0" smtClean="0">
                          <a:latin typeface="Calibri"/>
                          <a:ea typeface="Times New Roman"/>
                          <a:cs typeface="Times New Roman"/>
                        </a:rPr>
                        <a:t>=7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4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r>
                        <a:rPr lang="ru-RU" sz="4800" b="1" dirty="0" smtClean="0">
                          <a:latin typeface="Calibri"/>
                          <a:ea typeface="Times New Roman"/>
                          <a:cs typeface="Times New Roman"/>
                        </a:rPr>
                        <a:t>:6</a:t>
                      </a:r>
                      <a:endParaRPr lang="ru-RU" sz="4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ЧАСТНОЕ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 smtClean="0"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r>
                        <a:rPr lang="ru-RU" sz="4400" b="1" dirty="0" smtClean="0">
                          <a:latin typeface="Calibri"/>
                          <a:ea typeface="Times New Roman"/>
                          <a:cs typeface="Times New Roman"/>
                        </a:rPr>
                        <a:t>:6=8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4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081711" y="214290"/>
            <a:ext cx="71397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Числовые выражения.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500042"/>
          <a:ext cx="2928958" cy="5723642"/>
        </p:xfrm>
        <a:graphic>
          <a:graphicData uri="http://schemas.openxmlformats.org/drawingml/2006/table">
            <a:tbl>
              <a:tblPr/>
              <a:tblGrid>
                <a:gridCol w="2928958"/>
              </a:tblGrid>
              <a:tr h="61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5+4</a:t>
                      </a:r>
                      <a:endParaRPr lang="en-US" sz="4800" b="1" dirty="0" smtClean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сумма</a:t>
                      </a: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48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X7</a:t>
                      </a:r>
                      <a:endParaRPr lang="ru-RU" sz="3200" b="1" dirty="0" smtClean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произведение</a:t>
                      </a: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15-8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разность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:6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частное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57818" y="571480"/>
          <a:ext cx="2928958" cy="5678424"/>
        </p:xfrm>
        <a:graphic>
          <a:graphicData uri="http://schemas.openxmlformats.org/drawingml/2006/table">
            <a:tbl>
              <a:tblPr/>
              <a:tblGrid>
                <a:gridCol w="2928958"/>
              </a:tblGrid>
              <a:tr h="1357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сумма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произведение</a:t>
                      </a: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разность</a:t>
                      </a: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частное</a:t>
                      </a: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86248" y="428604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=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1714488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=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307181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=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4572008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=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1" name="Дуга 10"/>
          <p:cNvSpPr/>
          <p:nvPr/>
        </p:nvSpPr>
        <p:spPr>
          <a:xfrm rot="8434794">
            <a:off x="1392385" y="-21990"/>
            <a:ext cx="1678710" cy="14731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Дуга 11"/>
          <p:cNvSpPr/>
          <p:nvPr/>
        </p:nvSpPr>
        <p:spPr>
          <a:xfrm rot="8434794">
            <a:off x="1392385" y="4154473"/>
            <a:ext cx="1678710" cy="14731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Дуга 12"/>
          <p:cNvSpPr/>
          <p:nvPr/>
        </p:nvSpPr>
        <p:spPr>
          <a:xfrm rot="8434794">
            <a:off x="1392385" y="1274154"/>
            <a:ext cx="1678710" cy="14731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Дуга 13"/>
          <p:cNvSpPr/>
          <p:nvPr/>
        </p:nvSpPr>
        <p:spPr>
          <a:xfrm rot="8434794">
            <a:off x="1464394" y="2714315"/>
            <a:ext cx="1678710" cy="14731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285728"/>
            <a:ext cx="907259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урока.</a:t>
            </a:r>
          </a:p>
          <a:p>
            <a:pPr algn="ctr"/>
            <a:r>
              <a:rPr lang="ru-RU" sz="6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Числовые  выражения.</a:t>
            </a:r>
            <a:endParaRPr lang="ru-RU" sz="6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85786" y="3714752"/>
            <a:ext cx="3132630" cy="111539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  </a:t>
            </a:r>
            <a:r>
              <a:rPr lang="ru-RU" sz="6500" b="1" dirty="0" smtClean="0">
                <a:solidFill>
                  <a:schemeClr val="bg1"/>
                </a:solidFill>
              </a:rPr>
              <a:t>18 + 70</a:t>
            </a:r>
            <a:endParaRPr kumimoji="0" lang="ru-RU" sz="6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57818" y="5286388"/>
            <a:ext cx="3143272" cy="107157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  </a:t>
            </a:r>
            <a:r>
              <a:rPr lang="ru-RU" sz="7100" b="1" dirty="0" smtClean="0">
                <a:solidFill>
                  <a:schemeClr val="bg1"/>
                </a:solidFill>
              </a:rPr>
              <a:t>42 : 7</a:t>
            </a:r>
            <a:endParaRPr kumimoji="0" lang="ru-RU" sz="7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357818" y="3714752"/>
            <a:ext cx="3071834" cy="114300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  </a:t>
            </a:r>
            <a:r>
              <a:rPr lang="ru-RU" sz="6600" b="1" dirty="0" smtClean="0">
                <a:solidFill>
                  <a:schemeClr val="bg1"/>
                </a:solidFill>
              </a:rPr>
              <a:t>8</a:t>
            </a:r>
            <a:r>
              <a:rPr lang="en-US" sz="6600" b="1" dirty="0" smtClean="0">
                <a:solidFill>
                  <a:schemeClr val="bg1"/>
                </a:solidFill>
              </a:rPr>
              <a:t> x 9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857224" y="5286388"/>
            <a:ext cx="3071834" cy="114300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  </a:t>
            </a:r>
            <a:r>
              <a:rPr lang="en-US" sz="6600" b="1" dirty="0" smtClean="0">
                <a:solidFill>
                  <a:schemeClr val="bg1"/>
                </a:solidFill>
              </a:rPr>
              <a:t>67 - 48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oma\Desktop\рамки 3\1da7fa4767f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571612"/>
            <a:ext cx="778078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пультами.</a:t>
            </a:r>
          </a:p>
          <a:p>
            <a:pPr algn="ctr"/>
            <a:endParaRPr lang="ru-RU" sz="7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Устный счёт.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364</Words>
  <Application>Microsoft Office PowerPoint</Application>
  <PresentationFormat>Экран (4:3)</PresentationFormat>
  <Paragraphs>158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</dc:creator>
  <cp:lastModifiedBy>Калькулятор</cp:lastModifiedBy>
  <cp:revision>97</cp:revision>
  <dcterms:created xsi:type="dcterms:W3CDTF">2013-04-05T15:21:52Z</dcterms:created>
  <dcterms:modified xsi:type="dcterms:W3CDTF">2015-11-18T15:09:33Z</dcterms:modified>
</cp:coreProperties>
</file>