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9"/>
  </p:notesMasterIdLst>
  <p:handoutMasterIdLst>
    <p:handoutMasterId r:id="rId30"/>
  </p:handoutMasterIdLst>
  <p:sldIdLst>
    <p:sldId id="258" r:id="rId2"/>
    <p:sldId id="260" r:id="rId3"/>
    <p:sldId id="265" r:id="rId4"/>
    <p:sldId id="270" r:id="rId5"/>
    <p:sldId id="271" r:id="rId6"/>
    <p:sldId id="277" r:id="rId7"/>
    <p:sldId id="273" r:id="rId8"/>
    <p:sldId id="276" r:id="rId9"/>
    <p:sldId id="274" r:id="rId10"/>
    <p:sldId id="275" r:id="rId11"/>
    <p:sldId id="278" r:id="rId12"/>
    <p:sldId id="262" r:id="rId13"/>
    <p:sldId id="279" r:id="rId14"/>
    <p:sldId id="281" r:id="rId15"/>
    <p:sldId id="280" r:id="rId16"/>
    <p:sldId id="284" r:id="rId17"/>
    <p:sldId id="290" r:id="rId18"/>
    <p:sldId id="285" r:id="rId19"/>
    <p:sldId id="286" r:id="rId20"/>
    <p:sldId id="287" r:id="rId21"/>
    <p:sldId id="296" r:id="rId22"/>
    <p:sldId id="295" r:id="rId23"/>
    <p:sldId id="288" r:id="rId24"/>
    <p:sldId id="289" r:id="rId25"/>
    <p:sldId id="264" r:id="rId26"/>
    <p:sldId id="301" r:id="rId27"/>
    <p:sldId id="302" r:id="rId28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Григорий" initials="Г.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FF"/>
    <a:srgbClr val="AAB5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5560" autoAdjust="0"/>
  </p:normalViewPr>
  <p:slideViewPr>
    <p:cSldViewPr>
      <p:cViewPr>
        <p:scale>
          <a:sx n="66" d="100"/>
          <a:sy n="66" d="100"/>
        </p:scale>
        <p:origin x="-142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7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1374" y="-84"/>
      </p:cViewPr>
      <p:guideLst>
        <p:guide orient="horz" pos="3156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CF4E54B2-4E88-47E4-8EF8-A94E1DDBA245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A240A180-03ED-4143-848B-13977DD649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382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44D24F34-B662-42DC-952C-43604532ADF4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5FD7D4D1-5F3F-4721-892F-773957644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778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7D4D1-5F3F-4721-892F-7739576449D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7D4D1-5F3F-4721-892F-7739576449D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CDAF1-34AA-4FF3-BD33-786275F87254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08E2-B5E4-4126-BD06-C05291474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CDAF1-34AA-4FF3-BD33-786275F87254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A08E2-B5E4-4126-BD06-C05291474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randomBar dir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8358246" cy="1000132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0000FF"/>
                </a:solidFill>
              </a:rPr>
              <a:t>Сообщение на педагогическом совете №2</a:t>
            </a:r>
            <a:endParaRPr lang="ru-RU" b="1" i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276872"/>
            <a:ext cx="7901014" cy="185738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5400" b="1" i="1" dirty="0" smtClean="0">
                <a:solidFill>
                  <a:srgbClr val="C00000"/>
                </a:solidFill>
                <a:latin typeface="Arial Black" pitchFamily="34" charset="0"/>
              </a:rPr>
              <a:t>«Комнатные растения в детском саду» </a:t>
            </a:r>
            <a:endParaRPr lang="ru-RU" sz="5400" b="1" i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65419"/>
            <a:ext cx="1828800" cy="1828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950115"/>
            <a:ext cx="1828800" cy="1828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964742"/>
            <a:ext cx="1828800" cy="18288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964742"/>
            <a:ext cx="1828800" cy="18288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950115"/>
            <a:ext cx="1828800" cy="18288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3008313" cy="192880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u="sng" dirty="0" smtClean="0">
                <a:solidFill>
                  <a:schemeClr val="accent6">
                    <a:lumMod val="50000"/>
                  </a:schemeClr>
                </a:solidFill>
              </a:rPr>
              <a:t>Растения, уменьшающие число микробов</a:t>
            </a:r>
            <a:endParaRPr lang="ru-RU" sz="3200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099" name="Picture 3" descr="D:\Бабушкина  папка\Комнатные растения\Гибискус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3736815" y="273050"/>
            <a:ext cx="4788219" cy="5853113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928802"/>
            <a:ext cx="3008313" cy="535785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0000FF"/>
                </a:solidFill>
              </a:rPr>
              <a:t>Бегонии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0000FF"/>
                </a:solidFill>
              </a:rPr>
              <a:t>Пеларгонии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0000FF"/>
                </a:solidFill>
              </a:rPr>
              <a:t>Колеус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0000FF"/>
                </a:solidFill>
              </a:rPr>
              <a:t>Лаванда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0000FF"/>
                </a:solidFill>
              </a:rPr>
              <a:t>Традесканция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i="1" dirty="0" err="1" smtClean="0">
                <a:solidFill>
                  <a:srgbClr val="0000FF"/>
                </a:solidFill>
              </a:rPr>
              <a:t>Толстянка</a:t>
            </a:r>
            <a:r>
              <a:rPr lang="ru-RU" sz="2400" b="1" i="1" dirty="0" smtClean="0">
                <a:solidFill>
                  <a:srgbClr val="0000FF"/>
                </a:solidFill>
              </a:rPr>
              <a:t> древовидная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FF0000"/>
                </a:solidFill>
              </a:rPr>
              <a:t>Гибискус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ru-RU" sz="2400" b="1" i="1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sz="2400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85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385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385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385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85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385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385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385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85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385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385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385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85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385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385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385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85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385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0" dur="385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385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85" decel="100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385" decel="100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0" dur="385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385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85" decel="100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385" decel="100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0" dur="385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2" dur="385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86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3179793" cy="1857388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u="sng" dirty="0" smtClean="0">
                <a:solidFill>
                  <a:schemeClr val="accent6">
                    <a:lumMod val="50000"/>
                  </a:schemeClr>
                </a:solidFill>
              </a:rPr>
              <a:t>Растения для </a:t>
            </a:r>
            <a:r>
              <a:rPr lang="ru-RU" sz="3600" u="sng" dirty="0" err="1" smtClean="0">
                <a:solidFill>
                  <a:schemeClr val="accent6">
                    <a:lumMod val="50000"/>
                  </a:schemeClr>
                </a:solidFill>
              </a:rPr>
              <a:t>психо-эмоционального</a:t>
            </a:r>
            <a:r>
              <a:rPr lang="ru-RU" sz="3600" u="sng" dirty="0" smtClean="0">
                <a:solidFill>
                  <a:schemeClr val="accent6">
                    <a:lumMod val="50000"/>
                  </a:schemeClr>
                </a:solidFill>
              </a:rPr>
              <a:t> воздействия</a:t>
            </a:r>
            <a:endParaRPr lang="ru-RU" sz="3600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1" name="Picture 3" descr="D:\Бабушкина  папка\Комнатные растения\Традесканц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20419" y="393364"/>
            <a:ext cx="4493045" cy="5468444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285992"/>
            <a:ext cx="3008313" cy="435771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0000FF"/>
                </a:solidFill>
              </a:rPr>
              <a:t>Антуриум</a:t>
            </a:r>
          </a:p>
          <a:p>
            <a:pPr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0000FF"/>
                </a:solidFill>
              </a:rPr>
              <a:t>Гибискус</a:t>
            </a:r>
          </a:p>
          <a:p>
            <a:pPr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0000FF"/>
                </a:solidFill>
              </a:rPr>
              <a:t>Бегонии</a:t>
            </a:r>
          </a:p>
          <a:p>
            <a:pPr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0000FF"/>
                </a:solidFill>
              </a:rPr>
              <a:t>Фиалки</a:t>
            </a:r>
          </a:p>
          <a:p>
            <a:pPr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0000FF"/>
                </a:solidFill>
              </a:rPr>
              <a:t>Пеларгонии</a:t>
            </a:r>
          </a:p>
          <a:p>
            <a:pPr>
              <a:buFont typeface="Arial" pitchFamily="34" charset="0"/>
              <a:buChar char="•"/>
            </a:pPr>
            <a:r>
              <a:rPr lang="ru-RU" sz="2800" b="1" i="1" dirty="0" err="1" smtClean="0">
                <a:solidFill>
                  <a:srgbClr val="0000FF"/>
                </a:solidFill>
              </a:rPr>
              <a:t>Пилея</a:t>
            </a:r>
            <a:endParaRPr lang="ru-RU" sz="2800" b="1" i="1" dirty="0" smtClean="0">
              <a:solidFill>
                <a:srgbClr val="0000F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0000FF"/>
                </a:solidFill>
              </a:rPr>
              <a:t>Цикламен</a:t>
            </a:r>
          </a:p>
          <a:p>
            <a:pPr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FF0000"/>
                </a:solidFill>
              </a:rPr>
              <a:t>Традесканция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85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385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385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385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85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385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385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385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85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385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385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385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85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385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385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385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85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385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0" dur="385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385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85" decel="100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385" decel="100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0" dur="385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385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85" decel="100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385" decel="100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0" dur="385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2" dur="385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385" decel="100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385" decel="100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0" dur="385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2" dur="385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9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5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Растения, запрещенные в детском саду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643050"/>
            <a:ext cx="8686800" cy="5054617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i="1" u="sng" dirty="0" err="1" smtClean="0">
                <a:solidFill>
                  <a:srgbClr val="0000FF"/>
                </a:solidFill>
                <a:hlinkClick r:id="" action="ppaction://noaction"/>
              </a:rPr>
              <a:t>Диффенбахия</a:t>
            </a:r>
            <a:endParaRPr lang="ru-RU" b="1" i="1" u="sng" dirty="0" smtClean="0">
              <a:solidFill>
                <a:srgbClr val="0000FF"/>
              </a:solidFill>
            </a:endParaRPr>
          </a:p>
          <a:p>
            <a:pPr algn="just"/>
            <a:r>
              <a:rPr lang="ru-RU" b="1" i="1" u="sng" dirty="0" err="1" smtClean="0">
                <a:solidFill>
                  <a:srgbClr val="0000FF"/>
                </a:solidFill>
              </a:rPr>
              <a:t>Акалифа</a:t>
            </a:r>
            <a:endParaRPr lang="ru-RU" b="1" i="1" u="sng" dirty="0" smtClean="0">
              <a:solidFill>
                <a:srgbClr val="0000FF"/>
              </a:solidFill>
            </a:endParaRPr>
          </a:p>
          <a:p>
            <a:pPr algn="just"/>
            <a:r>
              <a:rPr lang="ru-RU" b="1" i="1" u="sng" dirty="0" smtClean="0">
                <a:solidFill>
                  <a:srgbClr val="0000FF"/>
                </a:solidFill>
              </a:rPr>
              <a:t>Кротон</a:t>
            </a:r>
          </a:p>
          <a:p>
            <a:pPr algn="just"/>
            <a:r>
              <a:rPr lang="ru-RU" b="1" i="1" u="sng" dirty="0" smtClean="0">
                <a:solidFill>
                  <a:srgbClr val="0000FF"/>
                </a:solidFill>
              </a:rPr>
              <a:t>Молочай</a:t>
            </a:r>
          </a:p>
          <a:p>
            <a:pPr algn="just"/>
            <a:r>
              <a:rPr lang="ru-RU" b="1" i="1" u="sng" dirty="0" smtClean="0">
                <a:solidFill>
                  <a:srgbClr val="0000FF"/>
                </a:solidFill>
              </a:rPr>
              <a:t>Растения, обладающие колючками</a:t>
            </a:r>
          </a:p>
          <a:p>
            <a:pPr algn="just">
              <a:buNone/>
            </a:pPr>
            <a:r>
              <a:rPr lang="ru-RU" b="1" i="1" u="sng" dirty="0" smtClean="0">
                <a:solidFill>
                  <a:srgbClr val="0000FF"/>
                </a:solidFill>
              </a:rPr>
              <a:t>( кактусы, агава)</a:t>
            </a:r>
          </a:p>
          <a:p>
            <a:pPr algn="just"/>
            <a:r>
              <a:rPr lang="ru-RU" b="1" i="1" u="sng" dirty="0" smtClean="0">
                <a:solidFill>
                  <a:srgbClr val="0000FF"/>
                </a:solidFill>
              </a:rPr>
              <a:t>Олеандр</a:t>
            </a:r>
          </a:p>
          <a:p>
            <a:pPr algn="just"/>
            <a:r>
              <a:rPr lang="ru-RU" b="1" i="1" u="sng" dirty="0" err="1" smtClean="0">
                <a:solidFill>
                  <a:srgbClr val="0000FF"/>
                </a:solidFill>
              </a:rPr>
              <a:t>Алоказия</a:t>
            </a:r>
            <a:endParaRPr lang="ru-RU" b="1" i="1" u="sng" dirty="0" smtClean="0">
              <a:solidFill>
                <a:srgbClr val="0000FF"/>
              </a:solidFill>
            </a:endParaRPr>
          </a:p>
          <a:p>
            <a:pPr algn="just"/>
            <a:r>
              <a:rPr lang="ru-RU" b="1" i="1" u="sng" dirty="0" smtClean="0">
                <a:solidFill>
                  <a:srgbClr val="0000FF"/>
                </a:solidFill>
              </a:rPr>
              <a:t>Монстера</a:t>
            </a:r>
          </a:p>
          <a:p>
            <a:pPr algn="just"/>
            <a:endParaRPr lang="ru-RU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9644098" y="6858000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noaction" highlightClick="1"/>
          </p:cNvPr>
          <p:cNvSpPr/>
          <p:nvPr/>
        </p:nvSpPr>
        <p:spPr>
          <a:xfrm>
            <a:off x="9644098" y="7072338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908720"/>
            <a:ext cx="2316986" cy="2736304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Диффенбахия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                      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Пуансеттия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6149" name="Picture 5" descr="D:\Бабушкина  папка\Комнатные растения\Диффенбахия.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1" y="1357298"/>
            <a:ext cx="3857652" cy="4714908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357686" y="1600200"/>
            <a:ext cx="4329114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 descr="D:\Бабушкина  папка\Комнатные растения\Молочай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6" y="1357298"/>
            <a:ext cx="4369262" cy="471490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solidFill>
                  <a:srgbClr val="C00000"/>
                </a:solidFill>
              </a:rPr>
              <a:t>            </a:t>
            </a:r>
            <a:r>
              <a:rPr lang="ru-RU" sz="2800" b="1" i="1" dirty="0" smtClean="0">
                <a:solidFill>
                  <a:srgbClr val="C00000"/>
                </a:solidFill>
              </a:rPr>
              <a:t>Олеандр                                      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Акалифа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D:\Бабушкина  папка\Комнатные растения\Алеандр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357298"/>
            <a:ext cx="3857652" cy="5000660"/>
          </a:xfrm>
          <a:prstGeom prst="rect">
            <a:avLst/>
          </a:prstGeom>
          <a:noFill/>
        </p:spPr>
      </p:pic>
      <p:pic>
        <p:nvPicPr>
          <p:cNvPr id="5" name="Picture 4" descr="D:\Бабушкина  папка\Комнатные растения\Акалиф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1357298"/>
            <a:ext cx="4000528" cy="500066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Кротон                             Кактус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D:\Бабушкина  папка\Комнатные растения\Кротон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214422"/>
            <a:ext cx="3929090" cy="5180856"/>
          </a:xfrm>
          <a:prstGeom prst="rect">
            <a:avLst/>
          </a:prstGeom>
          <a:noFill/>
        </p:spPr>
      </p:pic>
      <p:pic>
        <p:nvPicPr>
          <p:cNvPr id="5" name="Picture 3" descr="D:\Бабушкина  папка\Комнатные растения\Кактус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4786314" y="1214422"/>
            <a:ext cx="4000528" cy="521497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7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12776"/>
            <a:ext cx="3600400" cy="5040560"/>
          </a:xfrm>
        </p:spPr>
      </p:pic>
      <p:sp>
        <p:nvSpPr>
          <p:cNvPr id="5" name="TextBox 4"/>
          <p:cNvSpPr txBox="1"/>
          <p:nvPr/>
        </p:nvSpPr>
        <p:spPr>
          <a:xfrm>
            <a:off x="1547664" y="722539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Монстера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29792"/>
            <a:ext cx="3480048" cy="49515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14976" y="768197"/>
            <a:ext cx="2053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Молочай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6600" y="404664"/>
            <a:ext cx="7772400" cy="1827634"/>
          </a:xfrm>
        </p:spPr>
        <p:txBody>
          <a:bodyPr>
            <a:noAutofit/>
          </a:bodyPr>
          <a:lstStyle/>
          <a:p>
            <a:r>
              <a:rPr lang="ru-RU" sz="5400" b="1" i="1" dirty="0" err="1">
                <a:solidFill>
                  <a:srgbClr val="7030A0"/>
                </a:solidFill>
              </a:rPr>
              <a:t>Фитомодуль</a:t>
            </a:r>
            <a:r>
              <a:rPr lang="ru-RU" sz="5400" b="1" i="1" dirty="0">
                <a:solidFill>
                  <a:srgbClr val="7030A0"/>
                </a:solidFill>
              </a:rPr>
              <a:t> </a:t>
            </a:r>
            <a:r>
              <a:rPr lang="ru-RU" sz="5400" b="1" i="1" dirty="0" smtClean="0">
                <a:solidFill>
                  <a:srgbClr val="7030A0"/>
                </a:solidFill>
              </a:rPr>
              <a:t>созданный для детей </a:t>
            </a:r>
            <a:r>
              <a:rPr lang="ru-RU" sz="5400" b="1" i="1" dirty="0">
                <a:solidFill>
                  <a:srgbClr val="7030A0"/>
                </a:solidFill>
              </a:rPr>
              <a:t>старшей </a:t>
            </a:r>
            <a:r>
              <a:rPr lang="ru-RU" sz="5400" b="1" i="1" dirty="0" smtClean="0">
                <a:solidFill>
                  <a:srgbClr val="7030A0"/>
                </a:solidFill>
              </a:rPr>
              <a:t>группы</a:t>
            </a:r>
            <a:endParaRPr lang="ru-RU" sz="5400" b="1" i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2348880"/>
            <a:ext cx="5040560" cy="4320480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«Мир</a:t>
            </a:r>
            <a:r>
              <a:rPr lang="ru-RU" dirty="0">
                <a:solidFill>
                  <a:srgbClr val="000099"/>
                </a:solidFill>
              </a:rPr>
              <a:t>, окружающий ребенка, — это прежде всего мир природы с безграничным </a:t>
            </a:r>
          </a:p>
          <a:p>
            <a:r>
              <a:rPr lang="ru-RU" dirty="0">
                <a:solidFill>
                  <a:srgbClr val="000099"/>
                </a:solidFill>
              </a:rPr>
              <a:t>богатством явлений, с неисчерпаемой красотой. </a:t>
            </a:r>
          </a:p>
          <a:p>
            <a:r>
              <a:rPr lang="ru-RU" dirty="0">
                <a:solidFill>
                  <a:srgbClr val="000099"/>
                </a:solidFill>
              </a:rPr>
              <a:t>Здесь,  в природе, вечный источник детского разума</a:t>
            </a:r>
            <a:r>
              <a:rPr lang="ru-RU" dirty="0" smtClean="0">
                <a:solidFill>
                  <a:srgbClr val="000099"/>
                </a:solidFill>
              </a:rPr>
              <a:t>.»</a:t>
            </a:r>
            <a:endParaRPr lang="ru-RU" dirty="0">
              <a:solidFill>
                <a:srgbClr val="000099"/>
              </a:solidFill>
            </a:endParaRPr>
          </a:p>
          <a:p>
            <a:r>
              <a:rPr lang="ru-RU" dirty="0">
                <a:solidFill>
                  <a:srgbClr val="000099"/>
                </a:solidFill>
              </a:rPr>
              <a:t>В. Сухомлинский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36912"/>
            <a:ext cx="3456384" cy="360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215417"/>
      </p:ext>
    </p:extLst>
  </p:cSld>
  <p:clrMapOvr>
    <a:masterClrMapping/>
  </p:clrMapOvr>
  <p:transition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31105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ru-RU" b="1" dirty="0" smtClean="0">
                <a:solidFill>
                  <a:schemeClr val="tx2"/>
                </a:solidFill>
              </a:rPr>
              <a:t>           Растения </a:t>
            </a:r>
            <a:r>
              <a:rPr lang="ru-RU" b="1" dirty="0">
                <a:solidFill>
                  <a:schemeClr val="tx2"/>
                </a:solidFill>
              </a:rPr>
              <a:t>-  с цветками разного вида, разными по форме и цвету листьями. Это </a:t>
            </a:r>
            <a:r>
              <a:rPr lang="ru-RU" b="1" dirty="0" err="1" smtClean="0">
                <a:solidFill>
                  <a:schemeClr val="tx2"/>
                </a:solidFill>
              </a:rPr>
              <a:t>бегония,пеларгония</a:t>
            </a:r>
            <a:r>
              <a:rPr lang="ru-RU" b="1" dirty="0">
                <a:solidFill>
                  <a:schemeClr val="tx2"/>
                </a:solidFill>
              </a:rPr>
              <a:t>, колеус, </a:t>
            </a:r>
            <a:r>
              <a:rPr lang="ru-RU" b="1" dirty="0" err="1">
                <a:solidFill>
                  <a:schemeClr val="tx2"/>
                </a:solidFill>
              </a:rPr>
              <a:t>спатифиллум</a:t>
            </a:r>
            <a:r>
              <a:rPr lang="ru-RU" b="1" dirty="0">
                <a:solidFill>
                  <a:schemeClr val="tx2"/>
                </a:solidFill>
              </a:rPr>
              <a:t>, </a:t>
            </a:r>
            <a:r>
              <a:rPr lang="ru-RU" b="1" dirty="0" err="1">
                <a:solidFill>
                  <a:schemeClr val="tx2"/>
                </a:solidFill>
              </a:rPr>
              <a:t>хлорофитум</a:t>
            </a:r>
            <a:r>
              <a:rPr lang="ru-RU" b="1" dirty="0">
                <a:solidFill>
                  <a:schemeClr val="tx2"/>
                </a:solidFill>
              </a:rPr>
              <a:t>, фикус, традесканция. К растениям должен быть подход, маркировка на горшках.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7814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chemeClr val="accent6">
                    <a:lumMod val="50000"/>
                  </a:schemeClr>
                </a:solidFill>
              </a:rPr>
              <a:t>Маркировка</a:t>
            </a:r>
            <a:endParaRPr lang="ru-RU" sz="48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66809" y="4522302"/>
            <a:ext cx="2749600" cy="183306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6612" y="4456119"/>
            <a:ext cx="2763857" cy="19796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630883" y="4524678"/>
            <a:ext cx="2763856" cy="18425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70918" y="1565822"/>
            <a:ext cx="2956548" cy="17698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15186" y="1533322"/>
            <a:ext cx="2956548" cy="18348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28430" y="1415822"/>
            <a:ext cx="2956548" cy="20698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4100" y="1455309"/>
            <a:ext cx="2897140" cy="1931427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9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00110" y="332656"/>
            <a:ext cx="8043890" cy="868346"/>
          </a:xfrm>
        </p:spPr>
        <p:txBody>
          <a:bodyPr>
            <a:noAutofit/>
          </a:bodyPr>
          <a:lstStyle/>
          <a:p>
            <a:r>
              <a:rPr lang="ru-RU" sz="4000" b="1" i="1" u="sng" dirty="0" smtClean="0"/>
              <a:t>Зеленые доктора</a:t>
            </a:r>
            <a:br>
              <a:rPr lang="ru-RU" sz="4000" b="1" i="1" u="sng" dirty="0" smtClean="0"/>
            </a:br>
            <a:endParaRPr lang="ru-RU" sz="4000" b="1" i="1" u="sng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642910" y="1000109"/>
            <a:ext cx="8086724" cy="5715039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800" dirty="0" smtClean="0">
                <a:solidFill>
                  <a:schemeClr val="accent6"/>
                </a:solidFill>
              </a:rPr>
              <a:t>		</a:t>
            </a:r>
            <a:r>
              <a:rPr lang="ru-RU" sz="2800" b="1" dirty="0" smtClean="0">
                <a:solidFill>
                  <a:srgbClr val="000099"/>
                </a:solidFill>
              </a:rPr>
              <a:t>Давно известно, что живые растения в комнатных условиях способны доставлять не только эстетическую радость, но и улучшать состав воздуха и очищать атмосферу, влиять на самочувствие и состояние здоровья. С их помощью можно улучшить психологический климат и гигиенические условия в детском саду. В воздухе закрытых помещений, кроме пыли, содержатся небезопасные химические соединения. Их содержат строительные материалы, мебель, ковровые покрытия. Кроме того, в воздухе есть разнообразные микроорганизмы, вызывающие ОРЗ и аллергические заболевания.</a:t>
            </a:r>
            <a:endParaRPr lang="ru-RU" sz="2800" b="1" dirty="0">
              <a:solidFill>
                <a:srgbClr val="000099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15616" cy="1436608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464" y="188640"/>
            <a:ext cx="8229600" cy="1786210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chemeClr val="accent6">
                    <a:lumMod val="50000"/>
                  </a:schemeClr>
                </a:solidFill>
              </a:rPr>
              <a:t>Знакомимся с комнатными растениями</a:t>
            </a:r>
            <a:r>
              <a:rPr lang="ru-RU" sz="4800" b="1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4800" b="1" i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4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  <a:buNone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      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64" y="2420888"/>
            <a:ext cx="4572000" cy="304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04066" y="2384079"/>
            <a:ext cx="5328084" cy="3552056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>
                <a:solidFill>
                  <a:schemeClr val="accent6">
                    <a:lumMod val="50000"/>
                  </a:schemeClr>
                </a:solidFill>
              </a:rPr>
              <a:t>Изучаем растения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4248472" cy="283231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501008"/>
            <a:ext cx="4788024" cy="319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953669"/>
      </p:ext>
    </p:extLst>
  </p:cSld>
  <p:clrMapOvr>
    <a:masterClrMapping/>
  </p:clrMapOvr>
  <p:transition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>
                <a:solidFill>
                  <a:schemeClr val="accent6">
                    <a:lumMod val="50000"/>
                  </a:schemeClr>
                </a:solidFill>
              </a:rPr>
              <a:t>Ухаживаем за растениями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3017308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606" y="2276872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954390"/>
      </p:ext>
    </p:extLst>
  </p:cSld>
  <p:clrMapOvr>
    <a:masterClrMapping/>
  </p:clrMapOvr>
  <p:transition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b="1" i="1" dirty="0">
                <a:solidFill>
                  <a:schemeClr val="accent6">
                    <a:lumMod val="50000"/>
                  </a:schemeClr>
                </a:solidFill>
              </a:rPr>
              <a:t>Влияние цвета растений  на детей</a:t>
            </a:r>
            <a:r>
              <a:rPr lang="ru-RU" sz="4800" b="1" i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48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4948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endParaRPr lang="ru-RU" sz="2400" b="1" dirty="0" smtClean="0">
              <a:solidFill>
                <a:srgbClr val="0000FF"/>
              </a:solidFill>
            </a:endParaRPr>
          </a:p>
          <a:p>
            <a:pPr>
              <a:lnSpc>
                <a:spcPct val="170000"/>
              </a:lnSpc>
            </a:pPr>
            <a:r>
              <a:rPr lang="ru-RU" sz="2400" b="1" dirty="0" smtClean="0">
                <a:solidFill>
                  <a:srgbClr val="0000FF"/>
                </a:solidFill>
              </a:rPr>
              <a:t>Холодные( фиолетовые, синие, голубые и зеленые тона) успокаивают нервную систему. Композициями из синевато- голубоватых цветков хорошо любоваться перед сном. Это стимулирует мышечное расслабление, способствует хорошему сну, быстрому восстановлению работоспособности.</a:t>
            </a:r>
            <a:endParaRPr lang="ru-RU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52"/>
            <a:ext cx="8229600" cy="6715148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ru-RU" sz="2400" b="1" dirty="0" smtClean="0">
                <a:solidFill>
                  <a:srgbClr val="0000FF"/>
                </a:solidFill>
              </a:rPr>
              <a:t>Теплые красные, оранжевые, желтые тона, наоборот, помогают  проснуться.</a:t>
            </a:r>
          </a:p>
          <a:p>
            <a:pPr>
              <a:lnSpc>
                <a:spcPct val="170000"/>
              </a:lnSpc>
            </a:pPr>
            <a:r>
              <a:rPr lang="ru-RU" sz="2400" b="1" dirty="0" smtClean="0">
                <a:solidFill>
                  <a:srgbClr val="0000FF"/>
                </a:solidFill>
              </a:rPr>
              <a:t>Растения с ярко-красной окраской бодрят, повышают работоспособность и снижают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sz="2400" b="1" dirty="0">
                <a:solidFill>
                  <a:srgbClr val="0000FF"/>
                </a:solidFill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</a:rPr>
              <a:t>    утомление</a:t>
            </a:r>
          </a:p>
          <a:p>
            <a:pPr>
              <a:lnSpc>
                <a:spcPct val="170000"/>
              </a:lnSpc>
            </a:pPr>
            <a:r>
              <a:rPr lang="ru-RU" sz="2400" b="1" dirty="0" smtClean="0">
                <a:solidFill>
                  <a:srgbClr val="0000FF"/>
                </a:solidFill>
              </a:rPr>
              <a:t>Растения с розовыми цветками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sz="2400" b="1" dirty="0" smtClean="0">
                <a:solidFill>
                  <a:srgbClr val="0000FF"/>
                </a:solidFill>
              </a:rPr>
              <a:t>      устраняют грусть и меланхолию.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258204" cy="1214422"/>
          </a:xfrm>
        </p:spPr>
        <p:txBody>
          <a:bodyPr>
            <a:normAutofit fontScale="90000"/>
          </a:bodyPr>
          <a:lstStyle/>
          <a:p>
            <a:r>
              <a:rPr lang="ru-RU" b="1" i="1" u="sng" dirty="0" smtClean="0">
                <a:solidFill>
                  <a:schemeClr val="accent2"/>
                </a:solidFill>
              </a:rPr>
              <a:t>Вывод:</a:t>
            </a:r>
            <a:br>
              <a:rPr lang="ru-RU" b="1" i="1" u="sng" dirty="0" smtClean="0">
                <a:solidFill>
                  <a:schemeClr val="accent2"/>
                </a:solidFill>
              </a:rPr>
            </a:br>
            <a:endParaRPr lang="ru-RU" b="1" i="1" u="sng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500042"/>
            <a:ext cx="8435280" cy="607223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accent6"/>
                </a:solidFill>
              </a:rPr>
              <a:t>		</a:t>
            </a:r>
            <a:r>
              <a:rPr lang="ru-RU" b="1" dirty="0" smtClean="0">
                <a:solidFill>
                  <a:srgbClr val="0000FF"/>
                </a:solidFill>
              </a:rPr>
              <a:t>Здоровье человека более чем на 25% связано с состоянием окружающей среды. 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0000FF"/>
                </a:solidFill>
              </a:rPr>
              <a:t>          Искусство правильного подбора и сочетания растений с тем, чтобы они оказали максимально благоприятное воздействие на физическое и духовное состояние ребенка, должно явиться полем деятельности каждого из педагогов, тем более, что природа создала большое число растений, которые можно использовать для решения проблемы чистоты воздуха  в закрытых помещениях .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0000FF"/>
                </a:solidFill>
              </a:rPr>
              <a:t>		</a:t>
            </a:r>
            <a:endParaRPr lang="ru-RU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251520" y="260648"/>
            <a:ext cx="8784976" cy="64087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/>
              <a:t>     </a:t>
            </a:r>
            <a:r>
              <a:rPr lang="ru-RU" b="1" dirty="0">
                <a:solidFill>
                  <a:srgbClr val="0000FF"/>
                </a:solidFill>
              </a:rPr>
              <a:t>Человек — часть природы: он не может жить вне ее, не может  нарушать законы, по которым существует окружающий его мир. Только  научившись жить в полном согласии с природой, мы сможем лучше понять ее тайны, сохранить самое удивительное творение природы — жизнь на земле.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00FF"/>
                </a:solidFill>
              </a:rPr>
              <a:t>     Экологическое воспитание в настоящее время расценивается как  приоритетное направление перестройки дошкольного воспитания.</a:t>
            </a:r>
          </a:p>
          <a:p>
            <a:pPr marL="0" indent="0">
              <a:buNone/>
            </a:pPr>
            <a:endParaRPr lang="ru-RU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065555"/>
      </p:ext>
    </p:extLst>
  </p:cSld>
  <p:clrMapOvr>
    <a:masterClrMapping/>
  </p:clrMapOvr>
  <p:transition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12776"/>
            <a:ext cx="8229600" cy="2439144"/>
          </a:xfrm>
        </p:spPr>
        <p:txBody>
          <a:bodyPr>
            <a:noAutofit/>
          </a:bodyPr>
          <a:lstStyle/>
          <a:p>
            <a:r>
              <a:rPr lang="ru-RU" sz="8000" b="1" i="1" dirty="0" smtClean="0">
                <a:solidFill>
                  <a:srgbClr val="7030A0"/>
                </a:solidFill>
              </a:rPr>
              <a:t>Спасибо за внимание!</a:t>
            </a:r>
            <a:endParaRPr lang="ru-RU" sz="80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664774"/>
      </p:ext>
    </p:extLst>
  </p:cSld>
  <p:clrMapOvr>
    <a:masterClrMapping/>
  </p:clrMapOvr>
  <p:transition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000364" y="2428868"/>
            <a:ext cx="3143272" cy="1643074"/>
          </a:xfrm>
          <a:prstGeom prst="ellipse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Комнатные растения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357950" y="785794"/>
            <a:ext cx="2200284" cy="1000132"/>
          </a:xfrm>
          <a:prstGeom prst="ellipse">
            <a:avLst/>
          </a:prstGeom>
          <a:solidFill>
            <a:srgbClr val="0070C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Растения-фильтры</a:t>
            </a:r>
            <a:endParaRPr lang="ru-RU" sz="2000" b="1" dirty="0"/>
          </a:p>
        </p:txBody>
      </p:sp>
      <p:sp>
        <p:nvSpPr>
          <p:cNvPr id="6" name="Овал 5"/>
          <p:cNvSpPr/>
          <p:nvPr/>
        </p:nvSpPr>
        <p:spPr>
          <a:xfrm>
            <a:off x="6468282" y="4679177"/>
            <a:ext cx="2357454" cy="1143008"/>
          </a:xfrm>
          <a:prstGeom prst="ellipse">
            <a:avLst/>
          </a:prstGeom>
          <a:solidFill>
            <a:srgbClr val="0070C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Растения,</a:t>
            </a:r>
          </a:p>
          <a:p>
            <a:pPr algn="ctr"/>
            <a:r>
              <a:rPr lang="ru-RU" sz="2000" b="1" dirty="0" smtClean="0"/>
              <a:t>собирающие пыль</a:t>
            </a:r>
            <a:endParaRPr lang="ru-RU" sz="2000" b="1" dirty="0"/>
          </a:p>
        </p:txBody>
      </p:sp>
      <p:sp>
        <p:nvSpPr>
          <p:cNvPr id="7" name="Овал 6"/>
          <p:cNvSpPr/>
          <p:nvPr/>
        </p:nvSpPr>
        <p:spPr>
          <a:xfrm>
            <a:off x="214282" y="857232"/>
            <a:ext cx="2357454" cy="928694"/>
          </a:xfrm>
          <a:prstGeom prst="ellipse">
            <a:avLst/>
          </a:prstGeom>
          <a:solidFill>
            <a:srgbClr val="0070C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Растения-ионизаторы</a:t>
            </a:r>
            <a:endParaRPr lang="ru-RU" sz="2000" b="1" dirty="0"/>
          </a:p>
        </p:txBody>
      </p:sp>
      <p:sp>
        <p:nvSpPr>
          <p:cNvPr id="8" name="Овал 7"/>
          <p:cNvSpPr/>
          <p:nvPr/>
        </p:nvSpPr>
        <p:spPr>
          <a:xfrm>
            <a:off x="2786050" y="5072074"/>
            <a:ext cx="3357586" cy="1500222"/>
          </a:xfrm>
          <a:prstGeom prst="ellipse">
            <a:avLst/>
          </a:prstGeom>
          <a:solidFill>
            <a:srgbClr val="0070C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Растения для </a:t>
            </a:r>
            <a:r>
              <a:rPr lang="ru-RU" sz="2000" b="1" dirty="0" err="1" smtClean="0"/>
              <a:t>психо-эмоционального</a:t>
            </a:r>
            <a:r>
              <a:rPr lang="ru-RU" sz="2000" b="1" dirty="0" smtClean="0"/>
              <a:t> воздействия</a:t>
            </a:r>
            <a:endParaRPr lang="ru-RU" sz="2000" b="1" dirty="0"/>
          </a:p>
        </p:txBody>
      </p:sp>
      <p:sp>
        <p:nvSpPr>
          <p:cNvPr id="10" name="Овал 9"/>
          <p:cNvSpPr/>
          <p:nvPr/>
        </p:nvSpPr>
        <p:spPr>
          <a:xfrm>
            <a:off x="6286480" y="2643182"/>
            <a:ext cx="2857520" cy="1285884"/>
          </a:xfrm>
          <a:prstGeom prst="ellipse">
            <a:avLst/>
          </a:prstGeom>
          <a:solidFill>
            <a:srgbClr val="0070C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Растения с </a:t>
            </a:r>
            <a:r>
              <a:rPr lang="ru-RU" sz="2000" b="1" dirty="0" err="1" smtClean="0"/>
              <a:t>фитонцидными</a:t>
            </a:r>
            <a:r>
              <a:rPr lang="ru-RU" sz="2000" b="1" dirty="0" smtClean="0"/>
              <a:t> свойствами</a:t>
            </a:r>
          </a:p>
        </p:txBody>
      </p:sp>
      <p:sp>
        <p:nvSpPr>
          <p:cNvPr id="11" name="Овал 10"/>
          <p:cNvSpPr/>
          <p:nvPr/>
        </p:nvSpPr>
        <p:spPr>
          <a:xfrm>
            <a:off x="3000363" y="214290"/>
            <a:ext cx="3321867" cy="1285884"/>
          </a:xfrm>
          <a:prstGeom prst="ellipse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Растения,</a:t>
            </a:r>
          </a:p>
          <a:p>
            <a:pPr algn="ctr"/>
            <a:r>
              <a:rPr lang="ru-RU" sz="2000" b="1" dirty="0" smtClean="0"/>
              <a:t>поддерживающие влажность</a:t>
            </a:r>
            <a:endParaRPr lang="ru-RU" sz="2000" b="1" dirty="0"/>
          </a:p>
        </p:txBody>
      </p:sp>
      <p:sp>
        <p:nvSpPr>
          <p:cNvPr id="12" name="Овал 11"/>
          <p:cNvSpPr/>
          <p:nvPr/>
        </p:nvSpPr>
        <p:spPr>
          <a:xfrm>
            <a:off x="214282" y="4500570"/>
            <a:ext cx="2357454" cy="1071570"/>
          </a:xfrm>
          <a:prstGeom prst="ellipse">
            <a:avLst/>
          </a:prstGeom>
          <a:solidFill>
            <a:srgbClr val="0070C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Растения с лечебным эффектом </a:t>
            </a:r>
            <a:endParaRPr lang="ru-RU" sz="2000" b="1" dirty="0"/>
          </a:p>
        </p:txBody>
      </p:sp>
      <p:sp>
        <p:nvSpPr>
          <p:cNvPr id="13" name="Овал 12"/>
          <p:cNvSpPr/>
          <p:nvPr/>
        </p:nvSpPr>
        <p:spPr>
          <a:xfrm>
            <a:off x="0" y="2643182"/>
            <a:ext cx="2786018" cy="1285884"/>
          </a:xfrm>
          <a:prstGeom prst="ellipse">
            <a:avLst/>
          </a:prstGeom>
          <a:solidFill>
            <a:srgbClr val="0070C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/>
              <a:t>Противо</a:t>
            </a:r>
            <a:r>
              <a:rPr lang="ru-RU" sz="2000" b="1" dirty="0" smtClean="0"/>
              <a:t>-</a:t>
            </a:r>
          </a:p>
          <a:p>
            <a:pPr algn="ctr"/>
            <a:r>
              <a:rPr lang="ru-RU" sz="2000" b="1" dirty="0" smtClean="0"/>
              <a:t>микробные растения</a:t>
            </a:r>
            <a:endParaRPr lang="ru-RU" sz="2000" b="1" dirty="0"/>
          </a:p>
        </p:txBody>
      </p:sp>
      <p:cxnSp>
        <p:nvCxnSpPr>
          <p:cNvPr id="46" name="Прямая со стрелкой 45"/>
          <p:cNvCxnSpPr>
            <a:stCxn id="4" idx="0"/>
            <a:endCxn id="11" idx="4"/>
          </p:cNvCxnSpPr>
          <p:nvPr/>
        </p:nvCxnSpPr>
        <p:spPr>
          <a:xfrm flipV="1">
            <a:off x="4572000" y="1500174"/>
            <a:ext cx="89297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endCxn id="5" idx="3"/>
          </p:cNvCxnSpPr>
          <p:nvPr/>
        </p:nvCxnSpPr>
        <p:spPr>
          <a:xfrm flipV="1">
            <a:off x="5429256" y="1639460"/>
            <a:ext cx="1250918" cy="9322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stCxn id="4" idx="6"/>
          </p:cNvCxnSpPr>
          <p:nvPr/>
        </p:nvCxnSpPr>
        <p:spPr>
          <a:xfrm flipV="1">
            <a:off x="6143636" y="3143248"/>
            <a:ext cx="357190" cy="1071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stCxn id="4" idx="5"/>
          </p:cNvCxnSpPr>
          <p:nvPr/>
        </p:nvCxnSpPr>
        <p:spPr>
          <a:xfrm rot="16200000" flipH="1">
            <a:off x="5578850" y="3935784"/>
            <a:ext cx="1169316" cy="9603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stCxn id="4" idx="4"/>
          </p:cNvCxnSpPr>
          <p:nvPr/>
        </p:nvCxnSpPr>
        <p:spPr>
          <a:xfrm rot="16200000" flipH="1">
            <a:off x="4143372" y="4500570"/>
            <a:ext cx="1000132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 rot="10800000" flipV="1">
            <a:off x="1857356" y="3714752"/>
            <a:ext cx="1357322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>
            <a:stCxn id="4" idx="2"/>
            <a:endCxn id="13" idx="6"/>
          </p:cNvCxnSpPr>
          <p:nvPr/>
        </p:nvCxnSpPr>
        <p:spPr>
          <a:xfrm rot="10800000" flipV="1">
            <a:off x="2786018" y="3250404"/>
            <a:ext cx="214346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>
            <a:stCxn id="4" idx="1"/>
          </p:cNvCxnSpPr>
          <p:nvPr/>
        </p:nvCxnSpPr>
        <p:spPr>
          <a:xfrm rot="16200000" flipV="1">
            <a:off x="2360115" y="1568919"/>
            <a:ext cx="1169316" cy="10318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85720" y="142852"/>
            <a:ext cx="3008313" cy="1428760"/>
          </a:xfrm>
        </p:spPr>
        <p:txBody>
          <a:bodyPr>
            <a:noAutofit/>
          </a:bodyPr>
          <a:lstStyle/>
          <a:p>
            <a:r>
              <a:rPr lang="ru-RU" sz="3200" u="sng" dirty="0" smtClean="0">
                <a:solidFill>
                  <a:srgbClr val="7030A0"/>
                </a:solidFill>
              </a:rPr>
              <a:t> </a:t>
            </a:r>
            <a:r>
              <a:rPr lang="ru-RU" sz="3200" u="sng" dirty="0" smtClean="0">
                <a:solidFill>
                  <a:schemeClr val="accent6">
                    <a:lumMod val="50000"/>
                  </a:schemeClr>
                </a:solidFill>
              </a:rPr>
              <a:t>Растения с </a:t>
            </a:r>
            <a:r>
              <a:rPr lang="ru-RU" sz="3200" u="sng" dirty="0" err="1" smtClean="0">
                <a:solidFill>
                  <a:schemeClr val="accent6">
                    <a:lumMod val="50000"/>
                  </a:schemeClr>
                </a:solidFill>
              </a:rPr>
              <a:t>фитонцидными</a:t>
            </a:r>
            <a:r>
              <a:rPr lang="ru-RU" sz="3200" u="sng" dirty="0" smtClean="0">
                <a:solidFill>
                  <a:schemeClr val="accent6">
                    <a:lumMod val="50000"/>
                  </a:schemeClr>
                </a:solidFill>
              </a:rPr>
              <a:t> свойствами</a:t>
            </a:r>
            <a:endParaRPr lang="ru-RU" sz="3200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2" name="Содержимое 11" descr="Копия Плющ обыкн.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882332" y="547846"/>
            <a:ext cx="4497185" cy="5303520"/>
          </a:xfrm>
        </p:spPr>
      </p:pic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428596" y="1643050"/>
            <a:ext cx="3008313" cy="4548187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i="1" dirty="0" err="1" smtClean="0">
                <a:solidFill>
                  <a:srgbClr val="0000FF"/>
                </a:solidFill>
              </a:rPr>
              <a:t>Сансевьера</a:t>
            </a:r>
            <a:endParaRPr lang="ru-RU" sz="2800" b="1" i="1" dirty="0" smtClean="0">
              <a:solidFill>
                <a:srgbClr val="0000F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0000FF"/>
                </a:solidFill>
              </a:rPr>
              <a:t>Различные виды бегоний</a:t>
            </a:r>
          </a:p>
          <a:p>
            <a:pPr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0000FF"/>
                </a:solidFill>
              </a:rPr>
              <a:t>Колеус</a:t>
            </a:r>
          </a:p>
          <a:p>
            <a:pPr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0000FF"/>
                </a:solidFill>
              </a:rPr>
              <a:t>Розмарин</a:t>
            </a:r>
          </a:p>
          <a:p>
            <a:pPr>
              <a:buFont typeface="Arial" pitchFamily="34" charset="0"/>
              <a:buChar char="•"/>
            </a:pPr>
            <a:r>
              <a:rPr lang="ru-RU" sz="2800" b="1" i="1" dirty="0" err="1" smtClean="0">
                <a:solidFill>
                  <a:srgbClr val="0000FF"/>
                </a:solidFill>
              </a:rPr>
              <a:t>Пилея</a:t>
            </a:r>
            <a:endParaRPr lang="ru-RU" sz="2800" b="1" i="1" dirty="0" smtClean="0">
              <a:solidFill>
                <a:srgbClr val="0000F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0000FF"/>
                </a:solidFill>
              </a:rPr>
              <a:t>Алоэ</a:t>
            </a:r>
          </a:p>
          <a:p>
            <a:pPr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C00000"/>
                </a:solidFill>
              </a:rPr>
              <a:t>Плющ обыкновенный</a:t>
            </a:r>
          </a:p>
          <a:p>
            <a:endParaRPr lang="ru-RU" sz="2400" b="1" i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0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3008313" cy="137000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3600" u="sng" dirty="0" smtClean="0">
                <a:solidFill>
                  <a:schemeClr val="accent6">
                    <a:lumMod val="50000"/>
                  </a:schemeClr>
                </a:solidFill>
              </a:rPr>
              <a:t>Растения с лечебным эффектом</a:t>
            </a:r>
            <a:endParaRPr lang="ru-RU" sz="3600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7" name="Picture 3" descr="D:\Бабушкина  папка\Комнатные растения\Жасми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94183" y="393778"/>
            <a:ext cx="4437737" cy="5672095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643050"/>
            <a:ext cx="3008313" cy="478634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3200" b="1" i="1" dirty="0" smtClean="0">
                <a:solidFill>
                  <a:srgbClr val="0000FF"/>
                </a:solidFill>
              </a:rPr>
              <a:t>Мирт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3200" b="1" i="1" dirty="0" smtClean="0">
                <a:solidFill>
                  <a:srgbClr val="0000FF"/>
                </a:solidFill>
              </a:rPr>
              <a:t>Лимон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3200" b="1" i="1" dirty="0" smtClean="0">
                <a:solidFill>
                  <a:srgbClr val="0000FF"/>
                </a:solidFill>
              </a:rPr>
              <a:t>Самбах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3200" b="1" i="1" dirty="0" smtClean="0">
                <a:solidFill>
                  <a:srgbClr val="FF0000"/>
                </a:solidFill>
              </a:rPr>
              <a:t>Жасмин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ru-RU" sz="32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85728"/>
            <a:ext cx="3008313" cy="116205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3600" u="sng" dirty="0" smtClean="0">
                <a:solidFill>
                  <a:schemeClr val="accent6">
                    <a:lumMod val="50000"/>
                  </a:schemeClr>
                </a:solidFill>
              </a:rPr>
              <a:t>Растения - фильтры</a:t>
            </a:r>
            <a:endParaRPr lang="ru-RU" sz="3600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D:\Бабушкина  папка\Комнатные растения\Спатифилум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3905192" y="273526"/>
            <a:ext cx="4451465" cy="5852160"/>
          </a:xfrm>
          <a:prstGeom prst="rect">
            <a:avLst/>
          </a:prstGeom>
          <a:noFill/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523426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b="1" i="1" dirty="0" err="1" smtClean="0">
                <a:solidFill>
                  <a:srgbClr val="0000FF"/>
                </a:solidFill>
              </a:rPr>
              <a:t>Хлорофитум</a:t>
            </a:r>
            <a:endParaRPr lang="ru-RU" sz="2800" b="1" i="1" dirty="0" smtClean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b="1" i="1" dirty="0" err="1" smtClean="0">
                <a:solidFill>
                  <a:srgbClr val="0000FF"/>
                </a:solidFill>
              </a:rPr>
              <a:t>Сциндапсус</a:t>
            </a:r>
            <a:endParaRPr lang="ru-RU" sz="2800" b="1" i="1" dirty="0" smtClean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0000FF"/>
                </a:solidFill>
              </a:rPr>
              <a:t>Фикусы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0000FF"/>
                </a:solidFill>
              </a:rPr>
              <a:t>Филодендрон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0000FF"/>
                </a:solidFill>
              </a:rPr>
              <a:t>Драцена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0000FF"/>
                </a:solidFill>
              </a:rPr>
              <a:t>Алоэ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b="1" i="1" dirty="0" err="1" smtClean="0">
                <a:solidFill>
                  <a:srgbClr val="FF0000"/>
                </a:solidFill>
              </a:rPr>
              <a:t>Спатифиллум</a:t>
            </a:r>
            <a:endParaRPr lang="ru-RU" sz="2800" b="1" i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ru-RU" sz="2800" b="1" i="1" dirty="0">
              <a:solidFill>
                <a:srgbClr val="7030A0"/>
              </a:solidFill>
            </a:endParaRPr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5857884" y="6858000"/>
            <a:ext cx="214314" cy="4571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9429784" y="7358090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3008313" cy="1428760"/>
          </a:xfrm>
        </p:spPr>
        <p:txBody>
          <a:bodyPr>
            <a:noAutofit/>
          </a:bodyPr>
          <a:lstStyle/>
          <a:p>
            <a:r>
              <a:rPr lang="ru-RU" sz="3600" dirty="0" smtClean="0"/>
              <a:t>  </a:t>
            </a:r>
            <a:r>
              <a:rPr lang="ru-RU" sz="3600" u="sng" dirty="0" smtClean="0">
                <a:solidFill>
                  <a:schemeClr val="accent6">
                    <a:lumMod val="50000"/>
                  </a:schemeClr>
                </a:solidFill>
              </a:rPr>
              <a:t>Растения,    собирающие пыль</a:t>
            </a:r>
            <a:endParaRPr lang="ru-RU" sz="3600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1785926"/>
            <a:ext cx="3008313" cy="495544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0000FF"/>
                </a:solidFill>
              </a:rPr>
              <a:t>Различные фикусы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0000FF"/>
                </a:solidFill>
              </a:rPr>
              <a:t>Пальмы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0000FF"/>
                </a:solidFill>
              </a:rPr>
              <a:t>Гибискус( китайская роза)</a:t>
            </a:r>
            <a:endParaRPr lang="en-US" sz="2800" b="1" i="1" dirty="0" smtClean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b="1" i="1" dirty="0">
                <a:solidFill>
                  <a:srgbClr val="FF0000"/>
                </a:solidFill>
              </a:rPr>
              <a:t>Филодендроны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ru-RU" sz="2800" b="1" i="1" dirty="0" smtClean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ru-RU" sz="28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04664"/>
            <a:ext cx="4176464" cy="5544615"/>
          </a:xfr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3050"/>
            <a:ext cx="3643338" cy="1512876"/>
          </a:xfrm>
        </p:spPr>
        <p:txBody>
          <a:bodyPr>
            <a:noAutofit/>
          </a:bodyPr>
          <a:lstStyle/>
          <a:p>
            <a:r>
              <a:rPr lang="ru-RU" sz="3200" u="sng" dirty="0" smtClean="0">
                <a:solidFill>
                  <a:srgbClr val="FFFF00"/>
                </a:solidFill>
              </a:rPr>
              <a:t> </a:t>
            </a:r>
            <a:r>
              <a:rPr lang="ru-RU" sz="3200" u="sng" dirty="0" smtClean="0">
                <a:solidFill>
                  <a:schemeClr val="accent6">
                    <a:lumMod val="50000"/>
                  </a:schemeClr>
                </a:solidFill>
              </a:rPr>
              <a:t>Растения, поддерживающие влажность</a:t>
            </a:r>
            <a:endParaRPr lang="ru-RU" sz="3200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4" name="Picture 2" descr="D:\Бабушкина  папка\Комнатные растения\Пеперомия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4286248" y="428604"/>
            <a:ext cx="4572032" cy="5786478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1785926"/>
            <a:ext cx="3008313" cy="433387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b="1" i="1" dirty="0" err="1" smtClean="0">
                <a:solidFill>
                  <a:srgbClr val="0000FF"/>
                </a:solidFill>
              </a:rPr>
              <a:t>Пилея</a:t>
            </a:r>
            <a:r>
              <a:rPr lang="ru-RU" sz="2800" b="1" i="1" dirty="0" smtClean="0">
                <a:solidFill>
                  <a:srgbClr val="0000FF"/>
                </a:solidFill>
              </a:rPr>
              <a:t> </a:t>
            </a:r>
            <a:r>
              <a:rPr lang="ru-RU" sz="2800" b="1" i="1" dirty="0" err="1" smtClean="0">
                <a:solidFill>
                  <a:srgbClr val="0000FF"/>
                </a:solidFill>
              </a:rPr>
              <a:t>Кадье</a:t>
            </a:r>
            <a:endParaRPr lang="ru-RU" sz="2800" b="1" i="1" dirty="0" smtClean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0000FF"/>
                </a:solidFill>
              </a:rPr>
              <a:t>Гибискус( чайная роза)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b="1" i="1" dirty="0" err="1" smtClean="0">
                <a:solidFill>
                  <a:srgbClr val="FF0000"/>
                </a:solidFill>
              </a:rPr>
              <a:t>Пеперомия</a:t>
            </a:r>
            <a:endParaRPr lang="ru-RU" sz="2800" b="1" i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ru-RU" sz="2800" b="1" i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85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385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385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385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85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385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385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385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85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385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385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385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3008313" cy="142876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u="sng" dirty="0" smtClean="0">
                <a:solidFill>
                  <a:schemeClr val="accent6">
                    <a:lumMod val="50000"/>
                  </a:schemeClr>
                </a:solidFill>
              </a:rPr>
              <a:t>Растения-ионизаторы воздуха</a:t>
            </a:r>
            <a:endParaRPr lang="ru-RU" sz="3600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4" name="Picture 2" descr="D:\Бабушкина  папка\Комнатные растения\Папоротни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83087" y="443555"/>
            <a:ext cx="4895676" cy="5512103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643050"/>
            <a:ext cx="3008313" cy="448311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0000FF"/>
                </a:solidFill>
              </a:rPr>
              <a:t>Пеларгония( герань)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b="1" i="1" dirty="0" err="1" smtClean="0">
                <a:solidFill>
                  <a:srgbClr val="0000FF"/>
                </a:solidFill>
              </a:rPr>
              <a:t>Сенполии</a:t>
            </a:r>
            <a:r>
              <a:rPr lang="ru-RU" sz="2800" b="1" i="1" dirty="0" smtClean="0">
                <a:solidFill>
                  <a:srgbClr val="0000FF"/>
                </a:solidFill>
              </a:rPr>
              <a:t>  </a:t>
            </a:r>
            <a:r>
              <a:rPr lang="ru-RU" sz="2800" b="1" i="1" dirty="0" err="1" smtClean="0">
                <a:solidFill>
                  <a:srgbClr val="0000FF"/>
                </a:solidFill>
              </a:rPr>
              <a:t>фиалкоцветные</a:t>
            </a:r>
            <a:endParaRPr lang="ru-RU" sz="2800" b="1" i="1" dirty="0" smtClean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FF0000"/>
                </a:solidFill>
              </a:rPr>
              <a:t>Папоротники разных видов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85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385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385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385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85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385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385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385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85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385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385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385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14882</TotalTime>
  <Words>354</Words>
  <Application>Microsoft Office PowerPoint</Application>
  <PresentationFormat>Экран (4:3)</PresentationFormat>
  <Paragraphs>110</Paragraphs>
  <Slides>27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Сообщение на педагогическом совете №2</vt:lpstr>
      <vt:lpstr>Зеленые доктора </vt:lpstr>
      <vt:lpstr>Презентация PowerPoint</vt:lpstr>
      <vt:lpstr> Растения с фитонцидными свойствами</vt:lpstr>
      <vt:lpstr> Растения с лечебным эффектом</vt:lpstr>
      <vt:lpstr> Растения - фильтры</vt:lpstr>
      <vt:lpstr>  Растения,    собирающие пыль</vt:lpstr>
      <vt:lpstr> Растения, поддерживающие влажность</vt:lpstr>
      <vt:lpstr> Растения-ионизаторы воздуха</vt:lpstr>
      <vt:lpstr> Растения, уменьшающие число микробов</vt:lpstr>
      <vt:lpstr> Растения для психо-эмоционального воздействия</vt:lpstr>
      <vt:lpstr>Растения, запрещенные в детском саду</vt:lpstr>
      <vt:lpstr>Диффенбахия                        Пуансеттия</vt:lpstr>
      <vt:lpstr>            Олеандр                                       Акалифа</vt:lpstr>
      <vt:lpstr>Кротон                             Кактус</vt:lpstr>
      <vt:lpstr>Презентация PowerPoint</vt:lpstr>
      <vt:lpstr>Фитомодуль созданный для детей старшей группы</vt:lpstr>
      <vt:lpstr>Презентация PowerPoint</vt:lpstr>
      <vt:lpstr>Маркировка</vt:lpstr>
      <vt:lpstr>Знакомимся с комнатными растениями </vt:lpstr>
      <vt:lpstr>Изучаем растения</vt:lpstr>
      <vt:lpstr>Ухаживаем за растениями</vt:lpstr>
      <vt:lpstr>Влияние цвета растений  на детей.</vt:lpstr>
      <vt:lpstr>Презентация PowerPoint</vt:lpstr>
      <vt:lpstr>Вывод: 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Карагайский ЦИКТ</dc:title>
  <dc:creator>Григорий</dc:creator>
  <cp:lastModifiedBy>Ирина</cp:lastModifiedBy>
  <cp:revision>285</cp:revision>
  <cp:lastPrinted>2014-11-24T08:05:18Z</cp:lastPrinted>
  <dcterms:created xsi:type="dcterms:W3CDTF">2009-04-25T16:33:11Z</dcterms:created>
  <dcterms:modified xsi:type="dcterms:W3CDTF">2015-11-19T17:33:38Z</dcterms:modified>
</cp:coreProperties>
</file>