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71" r:id="rId3"/>
    <p:sldId id="258" r:id="rId4"/>
    <p:sldId id="259" r:id="rId5"/>
    <p:sldId id="261" r:id="rId6"/>
    <p:sldId id="262" r:id="rId7"/>
    <p:sldId id="260" r:id="rId8"/>
    <p:sldId id="27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урик" initials="Ш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12T20:14:06.702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A2468-CBDA-4826-ADA8-06AB3D0E366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A8B8F-551D-4E4D-B9AA-7D8AFC3C9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945FE5-F64F-4099-AEAF-4D6C9C53A9DE}" type="datetimeFigureOut">
              <a:rPr lang="ru-RU" smtClean="0"/>
              <a:pPr/>
              <a:t>18.11.2015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A56548-DC78-49E7-92B8-B9411FC36D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945FE5-F64F-4099-AEAF-4D6C9C53A9DE}" type="datetimeFigureOut">
              <a:rPr lang="ru-RU" smtClean="0"/>
              <a:pPr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56548-DC78-49E7-92B8-B9411FC36D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945FE5-F64F-4099-AEAF-4D6C9C53A9DE}" type="datetimeFigureOut">
              <a:rPr lang="ru-RU" smtClean="0"/>
              <a:pPr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56548-DC78-49E7-92B8-B9411FC36D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945FE5-F64F-4099-AEAF-4D6C9C53A9DE}" type="datetimeFigureOut">
              <a:rPr lang="ru-RU" smtClean="0"/>
              <a:pPr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56548-DC78-49E7-92B8-B9411FC36D7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945FE5-F64F-4099-AEAF-4D6C9C53A9DE}" type="datetimeFigureOut">
              <a:rPr lang="ru-RU" smtClean="0"/>
              <a:pPr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56548-DC78-49E7-92B8-B9411FC36D7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945FE5-F64F-4099-AEAF-4D6C9C53A9DE}" type="datetimeFigureOut">
              <a:rPr lang="ru-RU" smtClean="0"/>
              <a:pPr/>
              <a:t>18.11.2015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56548-DC78-49E7-92B8-B9411FC36D7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945FE5-F64F-4099-AEAF-4D6C9C53A9DE}" type="datetimeFigureOut">
              <a:rPr lang="ru-RU" smtClean="0"/>
              <a:pPr/>
              <a:t>18.11.2015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56548-DC78-49E7-92B8-B9411FC36D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945FE5-F64F-4099-AEAF-4D6C9C53A9DE}" type="datetimeFigureOut">
              <a:rPr lang="ru-RU" smtClean="0"/>
              <a:pPr/>
              <a:t>18.11.2015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56548-DC78-49E7-92B8-B9411FC36D7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945FE5-F64F-4099-AEAF-4D6C9C53A9DE}" type="datetimeFigureOut">
              <a:rPr lang="ru-RU" smtClean="0"/>
              <a:pPr/>
              <a:t>18.11.2015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56548-DC78-49E7-92B8-B9411FC36D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C945FE5-F64F-4099-AEAF-4D6C9C53A9DE}" type="datetimeFigureOut">
              <a:rPr lang="ru-RU" smtClean="0"/>
              <a:pPr/>
              <a:t>18.11.2015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56548-DC78-49E7-92B8-B9411FC36D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945FE5-F64F-4099-AEAF-4D6C9C53A9DE}" type="datetimeFigureOut">
              <a:rPr lang="ru-RU" smtClean="0"/>
              <a:pPr/>
              <a:t>18.11.2015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A56548-DC78-49E7-92B8-B9411FC36D7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C945FE5-F64F-4099-AEAF-4D6C9C53A9DE}" type="datetimeFigureOut">
              <a:rPr lang="ru-RU" smtClean="0"/>
              <a:pPr/>
              <a:t>18.11.2015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A56548-DC78-49E7-92B8-B9411FC36D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143248"/>
            <a:ext cx="7772400" cy="1829761"/>
          </a:xfrm>
        </p:spPr>
        <p:txBody>
          <a:bodyPr/>
          <a:lstStyle/>
          <a:p>
            <a:pPr algn="r"/>
            <a:r>
              <a:rPr lang="ru-RU" sz="1800" dirty="0" smtClean="0"/>
              <a:t>Выполнила учитель начальных классов</a:t>
            </a:r>
            <a:br>
              <a:rPr lang="ru-RU" sz="1800" dirty="0" smtClean="0"/>
            </a:br>
            <a:r>
              <a:rPr lang="ru-RU" sz="1800" dirty="0" smtClean="0"/>
              <a:t> Иванова Татьяна Александровна</a:t>
            </a:r>
            <a:br>
              <a:rPr lang="ru-RU" sz="1800" dirty="0" smtClean="0"/>
            </a:br>
            <a:r>
              <a:rPr lang="ru-RU" sz="1800" dirty="0" smtClean="0"/>
              <a:t> ГБОУ ООШ с.Четыровка</a:t>
            </a:r>
            <a:br>
              <a:rPr lang="ru-RU" sz="1800" dirty="0" smtClean="0"/>
            </a:br>
            <a:r>
              <a:rPr lang="ru-RU" sz="1800" dirty="0" smtClean="0"/>
              <a:t> Лузановский филиал.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714356"/>
            <a:ext cx="7772400" cy="119970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6600" dirty="0" smtClean="0"/>
              <a:t>Про кошек и собак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А в дикой природе у собак остались родственники: серый волк, рыжая лиса, голубой песец. </a:t>
            </a:r>
            <a:endParaRPr lang="ru-RU" sz="2800" dirty="0"/>
          </a:p>
        </p:txBody>
      </p:sp>
      <p:pic>
        <p:nvPicPr>
          <p:cNvPr id="35842" name="Picture 2" descr="http://cs1061.vk.me/u1836910/5046436/x_a5ad0a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3791999" cy="28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4714884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ВОЛК</a:t>
            </a:r>
            <a:endParaRPr lang="ru-RU" dirty="0"/>
          </a:p>
        </p:txBody>
      </p:sp>
      <p:pic>
        <p:nvPicPr>
          <p:cNvPr id="35844" name="Picture 4" descr="http://i.artfile.ru/1024x768_355274_%5bwww.ArtFile.ru%5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1785926"/>
            <a:ext cx="4266040" cy="2844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358082" y="4643446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cap="all" dirty="0" smtClean="0"/>
              <a:t>Лиса</a:t>
            </a:r>
            <a:endParaRPr lang="ru-RU" dirty="0"/>
          </a:p>
        </p:txBody>
      </p:sp>
      <p:pic>
        <p:nvPicPr>
          <p:cNvPr id="35846" name="Picture 6" descr="Песец зим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214818"/>
            <a:ext cx="3268846" cy="244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572264" y="6215082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ПЕСЕЦ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Сейчас известно около 400 пород собак. Они очень отличаются друг от друга размером, формой тела, шерстью, окрасом, своим поведением и предназначением.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5720" y="3571876"/>
            <a:ext cx="881677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Всех собак можно разделить на три большие группы: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охотничьи;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служебные;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декоративные.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4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Охотничьи</a:t>
            </a:r>
            <a:r>
              <a:rPr lang="ru-RU" sz="4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4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37890" name="Picture 2" descr="Красивые фото собак Афганская борзая  (афган), породы собак с фото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642918"/>
            <a:ext cx="2640852" cy="28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3500438"/>
            <a:ext cx="15440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Афганская борзая  </a:t>
            </a:r>
            <a:endParaRPr lang="ru-RU" sz="1100" b="1" dirty="0" smtClean="0"/>
          </a:p>
          <a:p>
            <a:r>
              <a:rPr lang="ru-RU" sz="1100" b="1" dirty="0" smtClean="0"/>
              <a:t>(</a:t>
            </a:r>
            <a:r>
              <a:rPr lang="ru-RU" sz="1100" b="1" dirty="0"/>
              <a:t>афган)</a:t>
            </a:r>
            <a:endParaRPr lang="ru-RU" sz="1100" dirty="0"/>
          </a:p>
        </p:txBody>
      </p:sp>
      <p:pic>
        <p:nvPicPr>
          <p:cNvPr id="37892" name="Picture 4" descr="Курцхаар (немецкий пойнтер) самые красивые фотографии собак, породы собак с фотографиям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64" y="785794"/>
            <a:ext cx="3504000" cy="262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86116" y="3357562"/>
            <a:ext cx="16498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Курцхаар</a:t>
            </a:r>
          </a:p>
          <a:p>
            <a:r>
              <a:rPr lang="ru-RU" sz="1100" b="1" dirty="0" smtClean="0"/>
              <a:t> </a:t>
            </a:r>
            <a:r>
              <a:rPr lang="ru-RU" sz="1100" b="1" dirty="0"/>
              <a:t>(немецкий пойнтер)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3429000"/>
            <a:ext cx="20537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Русско-европейская лайка</a:t>
            </a:r>
            <a:endParaRPr lang="ru-RU" sz="1100" dirty="0"/>
          </a:p>
        </p:txBody>
      </p:sp>
      <p:pic>
        <p:nvPicPr>
          <p:cNvPr id="37896" name="Picture 8" descr="Загадки происхождения и распространения борзы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1434" y="3714752"/>
            <a:ext cx="3332566" cy="2592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286644" y="6286520"/>
            <a:ext cx="6591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Борзая</a:t>
            </a:r>
            <a:endParaRPr lang="ru-RU" sz="1100" b="1" dirty="0"/>
          </a:p>
        </p:txBody>
      </p:sp>
      <p:pic>
        <p:nvPicPr>
          <p:cNvPr id="37898" name="Picture 10" descr="Охотничьи качества спаниел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857628"/>
            <a:ext cx="3563996" cy="2772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071934" y="6488668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Спаниель</a:t>
            </a:r>
            <a:r>
              <a:rPr lang="ru-RU" dirty="0"/>
              <a:t> </a:t>
            </a:r>
          </a:p>
        </p:txBody>
      </p:sp>
      <p:pic>
        <p:nvPicPr>
          <p:cNvPr id="37900" name="Picture 12" descr="http://www.1001dog.com/wp-content/uploads/2014/11/2811a-1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857628"/>
            <a:ext cx="2052000" cy="2736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14348" y="6596390"/>
            <a:ext cx="5790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Такса</a:t>
            </a:r>
          </a:p>
        </p:txBody>
      </p:sp>
      <p:pic>
        <p:nvPicPr>
          <p:cNvPr id="37902" name="Picture 14" descr="Русско-европейская лай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785794"/>
            <a:ext cx="2786082" cy="2623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Служебные породы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286124"/>
            <a:ext cx="6094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Колли</a:t>
            </a:r>
            <a:endParaRPr lang="ru-RU" sz="1100" b="1" dirty="0"/>
          </a:p>
        </p:txBody>
      </p:sp>
      <p:pic>
        <p:nvPicPr>
          <p:cNvPr id="38918" name="Picture 6" descr="Овчарка - служебная соба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46" y="1285860"/>
            <a:ext cx="2639999" cy="198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357950" y="3286124"/>
            <a:ext cx="7617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i="1" dirty="0"/>
              <a:t>Овчарка</a:t>
            </a:r>
            <a:endParaRPr lang="ru-RU" sz="1100" b="1" dirty="0"/>
          </a:p>
        </p:txBody>
      </p:sp>
      <p:pic>
        <p:nvPicPr>
          <p:cNvPr id="38920" name="Picture 8" descr="собаки спасате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2857500" cy="208597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28662" y="5715016"/>
            <a:ext cx="8899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Лабродор</a:t>
            </a:r>
          </a:p>
        </p:txBody>
      </p:sp>
      <p:pic>
        <p:nvPicPr>
          <p:cNvPr id="38922" name="Picture 10" descr="Чау чау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78" y="3643314"/>
            <a:ext cx="2733182" cy="2052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000496" y="5715016"/>
            <a:ext cx="6960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Чау чау</a:t>
            </a:r>
            <a:endParaRPr lang="ru-RU" sz="1100" dirty="0"/>
          </a:p>
        </p:txBody>
      </p:sp>
      <p:pic>
        <p:nvPicPr>
          <p:cNvPr id="38925" name="Picture 13" descr="C:\Users\Шурик\Desktop\33-kolli-fot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3" y="1285860"/>
            <a:ext cx="2960416" cy="1944000"/>
          </a:xfrm>
          <a:prstGeom prst="rect">
            <a:avLst/>
          </a:prstGeom>
          <a:noFill/>
        </p:spPr>
      </p:pic>
      <p:pic>
        <p:nvPicPr>
          <p:cNvPr id="38927" name="Picture 15" descr="Ротвейлер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43240" y="1285860"/>
            <a:ext cx="2671464" cy="1944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884953" y="3244334"/>
            <a:ext cx="9108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Ротвейлер</a:t>
            </a:r>
          </a:p>
        </p:txBody>
      </p:sp>
      <p:pic>
        <p:nvPicPr>
          <p:cNvPr id="38929" name="Picture 17" descr="http://www.quizz.biz/uploads/quizz/433653/4_lsujr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72198" y="3571876"/>
            <a:ext cx="2155949" cy="21240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6215074" y="5715016"/>
            <a:ext cx="12698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Ньюфаундланд</a:t>
            </a:r>
          </a:p>
          <a:p>
            <a:r>
              <a:rPr lang="ru-RU" sz="1100" b="1" dirty="0" smtClean="0"/>
              <a:t>(водолаз)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89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389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389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389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85" decel="100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85" decel="100000"/>
                                        <p:tgtEl>
                                          <p:spTgt spid="389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85" decel="100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385" decel="100000"/>
                                        <p:tgtEl>
                                          <p:spTgt spid="389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385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Декоративные собаки</a:t>
            </a:r>
            <a:endParaRPr lang="ru-RU" dirty="0"/>
          </a:p>
        </p:txBody>
      </p:sp>
      <p:pic>
        <p:nvPicPr>
          <p:cNvPr id="39938" name="Picture 2" descr="Чихуахуа - самая маленькая порода собак в мире. фото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071546"/>
            <a:ext cx="3022626" cy="2412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3429000"/>
            <a:ext cx="912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sz="1100" b="1" dirty="0" smtClean="0"/>
              <a:t>Чихуахуа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429000"/>
            <a:ext cx="171451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1100" dirty="0" smtClean="0"/>
              <a:t>вес </a:t>
            </a:r>
            <a:r>
              <a:rPr lang="ru-RU" sz="1100" dirty="0"/>
              <a:t>от </a:t>
            </a:r>
            <a:r>
              <a:rPr lang="ru-RU" sz="1100" b="1" dirty="0"/>
              <a:t>0,5 до 3 кг</a:t>
            </a:r>
            <a:r>
              <a:rPr lang="ru-RU" sz="1100" dirty="0"/>
              <a:t>, </a:t>
            </a:r>
            <a:endParaRPr lang="ru-RU" sz="1100" dirty="0" smtClean="0"/>
          </a:p>
          <a:p>
            <a:r>
              <a:rPr lang="ru-RU" sz="1100" dirty="0" smtClean="0"/>
              <a:t>рост от</a:t>
            </a:r>
            <a:r>
              <a:rPr lang="ru-RU" sz="1100" dirty="0"/>
              <a:t> </a:t>
            </a:r>
            <a:r>
              <a:rPr lang="ru-RU" sz="1100" b="1" dirty="0"/>
              <a:t>10 до 23 </a:t>
            </a:r>
            <a:r>
              <a:rPr lang="ru-RU" sz="1100" b="1" dirty="0" smtClean="0"/>
              <a:t>кг</a:t>
            </a:r>
            <a:endParaRPr lang="ru-RU" sz="1100" dirty="0"/>
          </a:p>
        </p:txBody>
      </p:sp>
      <p:pic>
        <p:nvPicPr>
          <p:cNvPr id="39940" name="Picture 4" descr="самые маленькие породы собак: Йоркширский терьер (йорк). фот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0430" y="1071546"/>
            <a:ext cx="2373948" cy="2592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28992" y="3714752"/>
            <a:ext cx="188064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Йоркширский </a:t>
            </a:r>
            <a:r>
              <a:rPr lang="ru-RU" sz="1100" b="1" dirty="0" smtClean="0"/>
              <a:t>терьер</a:t>
            </a:r>
          </a:p>
          <a:p>
            <a:r>
              <a:rPr lang="ru-RU" sz="1100" b="1" dirty="0" smtClean="0"/>
              <a:t>Вес 3,2 </a:t>
            </a:r>
            <a:r>
              <a:rPr lang="ru-RU" sz="1100" b="1" dirty="0"/>
              <a:t>кг</a:t>
            </a:r>
            <a:r>
              <a:rPr lang="ru-RU" sz="1100" dirty="0"/>
              <a:t>. Рост  </a:t>
            </a:r>
            <a:r>
              <a:rPr lang="ru-RU" sz="1100" b="1" dirty="0"/>
              <a:t>23 см</a:t>
            </a:r>
            <a:r>
              <a:rPr lang="ru-RU" sz="1100" dirty="0"/>
              <a:t>.</a:t>
            </a:r>
            <a:r>
              <a:rPr lang="ru-RU" dirty="0"/>
              <a:t> </a:t>
            </a:r>
          </a:p>
        </p:txBody>
      </p:sp>
      <p:pic>
        <p:nvPicPr>
          <p:cNvPr id="39942" name="Picture 6" descr="собака маленькой породы Русский той. фото"/>
          <p:cNvPicPr>
            <a:picLocks noChangeAspect="1" noChangeArrowheads="1"/>
          </p:cNvPicPr>
          <p:nvPr/>
        </p:nvPicPr>
        <p:blipFill>
          <a:blip r:embed="rId4"/>
          <a:srcRect l="18437" r="18750"/>
          <a:stretch>
            <a:fillRect/>
          </a:stretch>
        </p:blipFill>
        <p:spPr bwMode="auto">
          <a:xfrm>
            <a:off x="6000760" y="1071546"/>
            <a:ext cx="2430032" cy="2592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00760" y="3714752"/>
            <a:ext cx="292099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Русский той</a:t>
            </a:r>
            <a:r>
              <a:rPr lang="ru-RU" sz="1100" dirty="0"/>
              <a:t> </a:t>
            </a:r>
            <a:endParaRPr lang="ru-RU" sz="1100" dirty="0" smtClean="0"/>
          </a:p>
          <a:p>
            <a:r>
              <a:rPr lang="ru-RU" sz="1100" dirty="0" smtClean="0"/>
              <a:t>Рост </a:t>
            </a:r>
            <a:r>
              <a:rPr lang="ru-RU" sz="1100" b="1" dirty="0"/>
              <a:t>20 до 28 см</a:t>
            </a:r>
            <a:r>
              <a:rPr lang="ru-RU" sz="1100" dirty="0"/>
              <a:t>, </a:t>
            </a:r>
            <a:r>
              <a:rPr lang="ru-RU" sz="1100" dirty="0" smtClean="0"/>
              <a:t>вес </a:t>
            </a:r>
            <a:r>
              <a:rPr lang="ru-RU" sz="1100" dirty="0"/>
              <a:t>- от </a:t>
            </a:r>
            <a:r>
              <a:rPr lang="ru-RU" sz="1100" b="1" dirty="0"/>
              <a:t>1,4 до 3 кг</a:t>
            </a:r>
            <a:r>
              <a:rPr lang="ru-RU" dirty="0"/>
              <a:t>.</a:t>
            </a:r>
          </a:p>
        </p:txBody>
      </p:sp>
      <p:pic>
        <p:nvPicPr>
          <p:cNvPr id="39944" name="Picture 8" descr="маленькая порода собак Померанский шпиц. фото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3929066"/>
            <a:ext cx="2098224" cy="2556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7158" y="6427113"/>
            <a:ext cx="24096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Померанский </a:t>
            </a:r>
            <a:r>
              <a:rPr lang="ru-RU" sz="1100" b="1" dirty="0" smtClean="0"/>
              <a:t>шпиц</a:t>
            </a:r>
          </a:p>
          <a:p>
            <a:r>
              <a:rPr lang="ru-RU" sz="1100" dirty="0"/>
              <a:t>рост </a:t>
            </a:r>
            <a:r>
              <a:rPr lang="ru-RU" sz="1100" b="1" dirty="0"/>
              <a:t>13-28 см</a:t>
            </a:r>
            <a:r>
              <a:rPr lang="ru-RU" sz="1100" dirty="0"/>
              <a:t>, а вес </a:t>
            </a:r>
            <a:r>
              <a:rPr lang="ru-RU" sz="1100" b="1" dirty="0"/>
              <a:t>1,9-3,5 кг</a:t>
            </a:r>
            <a:endParaRPr lang="ru-RU" sz="1100" dirty="0"/>
          </a:p>
        </p:txBody>
      </p:sp>
      <p:pic>
        <p:nvPicPr>
          <p:cNvPr id="39946" name="Picture 10" descr="маленькая порода собак Болоньез (итальянская болонка). фото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488" y="4143380"/>
            <a:ext cx="3023324" cy="2304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428992" y="6427113"/>
            <a:ext cx="215475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Болонка</a:t>
            </a:r>
            <a:r>
              <a:rPr lang="ru-RU" sz="1100" dirty="0"/>
              <a:t> </a:t>
            </a:r>
            <a:r>
              <a:rPr lang="ru-RU" sz="1100" dirty="0" smtClean="0"/>
              <a:t> рост </a:t>
            </a:r>
            <a:r>
              <a:rPr lang="ru-RU" sz="1100" b="1" dirty="0" smtClean="0"/>
              <a:t>25 </a:t>
            </a:r>
            <a:r>
              <a:rPr lang="ru-RU" sz="1100" b="1" dirty="0"/>
              <a:t>до 30 см</a:t>
            </a:r>
            <a:r>
              <a:rPr lang="ru-RU" sz="1100" dirty="0"/>
              <a:t>, </a:t>
            </a:r>
            <a:endParaRPr lang="ru-RU" sz="1100" dirty="0" smtClean="0"/>
          </a:p>
          <a:p>
            <a:r>
              <a:rPr lang="ru-RU" sz="1100" dirty="0" smtClean="0"/>
              <a:t> </a:t>
            </a:r>
            <a:r>
              <a:rPr lang="ru-RU" sz="1100" dirty="0"/>
              <a:t>вес – от </a:t>
            </a:r>
            <a:r>
              <a:rPr lang="ru-RU" sz="1100" b="1" dirty="0"/>
              <a:t>2,5 до 4 кг</a:t>
            </a:r>
            <a:r>
              <a:rPr lang="ru-RU" sz="1100" dirty="0"/>
              <a:t>. </a:t>
            </a:r>
            <a:r>
              <a:rPr lang="ru-RU" sz="1100" b="1" dirty="0" smtClean="0"/>
              <a:t> </a:t>
            </a:r>
          </a:p>
          <a:p>
            <a:endParaRPr lang="ru-RU" sz="1100" b="1" dirty="0"/>
          </a:p>
        </p:txBody>
      </p:sp>
      <p:pic>
        <p:nvPicPr>
          <p:cNvPr id="39948" name="Picture 12" descr="самые маленькие породы собак: пекинес. фото"/>
          <p:cNvPicPr>
            <a:picLocks noChangeAspect="1" noChangeArrowheads="1"/>
          </p:cNvPicPr>
          <p:nvPr/>
        </p:nvPicPr>
        <p:blipFill>
          <a:blip r:embed="rId7" cstate="screen"/>
          <a:srcRect l="-14335" r="-11115"/>
          <a:stretch>
            <a:fillRect/>
          </a:stretch>
        </p:blipFill>
        <p:spPr bwMode="auto">
          <a:xfrm>
            <a:off x="5929322" y="4143380"/>
            <a:ext cx="2500330" cy="2160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286512" y="6319391"/>
            <a:ext cx="1923925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Пекинес</a:t>
            </a:r>
            <a:r>
              <a:rPr lang="ru-RU" dirty="0"/>
              <a:t> </a:t>
            </a:r>
            <a:r>
              <a:rPr lang="ru-RU" sz="1100" dirty="0" smtClean="0"/>
              <a:t> вес </a:t>
            </a:r>
            <a:r>
              <a:rPr lang="ru-RU" sz="1100" b="1" dirty="0" smtClean="0"/>
              <a:t>3,2-6,4 </a:t>
            </a:r>
            <a:r>
              <a:rPr lang="ru-RU" sz="1100" b="1" dirty="0"/>
              <a:t>кг</a:t>
            </a:r>
            <a:r>
              <a:rPr lang="ru-RU" sz="1100" dirty="0" smtClean="0"/>
              <a:t>,</a:t>
            </a:r>
          </a:p>
          <a:p>
            <a:r>
              <a:rPr lang="ru-RU" sz="1100" dirty="0" smtClean="0"/>
              <a:t> рост -</a:t>
            </a:r>
            <a:r>
              <a:rPr lang="ru-RU" sz="1100" dirty="0"/>
              <a:t> </a:t>
            </a:r>
            <a:r>
              <a:rPr lang="ru-RU" sz="1100" b="1" dirty="0"/>
              <a:t>15-23 см</a:t>
            </a:r>
            <a:r>
              <a:rPr lang="ru-RU" sz="1100" dirty="0" smtClean="0"/>
              <a:t> 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Где живут кошки и собаки?</a:t>
            </a:r>
            <a:endParaRPr lang="ru-RU" dirty="0"/>
          </a:p>
        </p:txBody>
      </p:sp>
      <p:pic>
        <p:nvPicPr>
          <p:cNvPr id="1026" name="Picture 2" descr="http://design-k2.ru/sites/default/files/styles/full/public/vhzji3ogi.jpg?itok=zLc7vLX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214422"/>
            <a:ext cx="3436380" cy="2592000"/>
          </a:xfrm>
          <a:prstGeom prst="rect">
            <a:avLst/>
          </a:prstGeom>
          <a:noFill/>
        </p:spPr>
      </p:pic>
      <p:pic>
        <p:nvPicPr>
          <p:cNvPr id="1028" name="Picture 4" descr="http://teradoska.ru/oc-content/uploads/549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214422"/>
            <a:ext cx="4377600" cy="2592000"/>
          </a:xfrm>
          <a:prstGeom prst="rect">
            <a:avLst/>
          </a:prstGeom>
          <a:noFill/>
        </p:spPr>
      </p:pic>
      <p:pic>
        <p:nvPicPr>
          <p:cNvPr id="1032" name="Picture 8" descr="http://1000dosk.com/s/20-05-4224903_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857628"/>
            <a:ext cx="4636841" cy="2592000"/>
          </a:xfrm>
          <a:prstGeom prst="rect">
            <a:avLst/>
          </a:prstGeom>
          <a:noFill/>
        </p:spPr>
      </p:pic>
      <p:pic>
        <p:nvPicPr>
          <p:cNvPr id="1034" name="Picture 10" descr="http://foto.myrybinsk.ru/f/120_b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4942" y="3929066"/>
            <a:ext cx="2915395" cy="24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142852"/>
            <a:ext cx="835824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Памятка по уходу за животными: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1.Надо иметь миску для воды и 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миску для еды.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2.Кормить взрослых животных нужно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2-3 раза в           день.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Надо расчесывать животных специальной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щеткой или гребнем.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4.У животного должно быть своё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место в доме.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AutoShape 3" descr="Миска Moderna для собак/кошек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C:\Users\Шурик\Desktop\AswtfzgQ8Q99DEVwr5npKQ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6644" y="1071546"/>
            <a:ext cx="1372121" cy="828000"/>
          </a:xfrm>
          <a:prstGeom prst="rect">
            <a:avLst/>
          </a:prstGeom>
          <a:noFill/>
        </p:spPr>
      </p:pic>
      <p:pic>
        <p:nvPicPr>
          <p:cNvPr id="29701" name="Picture 5" descr="C:\Users\Шурик\Desktop\Dry-Dog-Foo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58082" y="2143116"/>
            <a:ext cx="1255353" cy="972000"/>
          </a:xfrm>
          <a:prstGeom prst="rect">
            <a:avLst/>
          </a:prstGeom>
          <a:noFill/>
        </p:spPr>
      </p:pic>
      <p:pic>
        <p:nvPicPr>
          <p:cNvPr id="29702" name="Picture 6" descr="C:\Users\Шурик\Desktop\Hot-Pet-comb-Pet-comb-needle-Pet-grooming-tools-dog-com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86644" y="3857628"/>
            <a:ext cx="1583058" cy="972000"/>
          </a:xfrm>
          <a:prstGeom prst="rect">
            <a:avLst/>
          </a:prstGeom>
          <a:noFill/>
        </p:spPr>
      </p:pic>
      <p:pic>
        <p:nvPicPr>
          <p:cNvPr id="29703" name="Picture 7" descr="C:\Users\Шурик\Desktop\25127123456789101112131415161718_3473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57950" y="5214950"/>
            <a:ext cx="2246381" cy="1404000"/>
          </a:xfrm>
          <a:prstGeom prst="rect">
            <a:avLst/>
          </a:prstGeom>
          <a:noFill/>
        </p:spPr>
      </p:pic>
      <p:pic>
        <p:nvPicPr>
          <p:cNvPr id="29704" name="Picture 8" descr="C:\Users\Шурик\Desktop\Z_2Po82CGFvFu5W8j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0" y="5214950"/>
            <a:ext cx="1471680" cy="1512000"/>
          </a:xfrm>
          <a:prstGeom prst="rect">
            <a:avLst/>
          </a:prstGeom>
          <a:noFill/>
        </p:spPr>
      </p:pic>
      <p:pic>
        <p:nvPicPr>
          <p:cNvPr id="29705" name="Picture 9" descr="C:\Users\Шурик\Desktop\264668.jpg"/>
          <p:cNvPicPr>
            <a:picLocks noChangeAspect="1" noChangeArrowheads="1"/>
          </p:cNvPicPr>
          <p:nvPr/>
        </p:nvPicPr>
        <p:blipFill>
          <a:blip r:embed="rId7"/>
          <a:srcRect t="23350" b="11929"/>
          <a:stretch>
            <a:fillRect/>
          </a:stretch>
        </p:blipFill>
        <p:spPr bwMode="auto">
          <a:xfrm>
            <a:off x="2214546" y="5214950"/>
            <a:ext cx="1863799" cy="14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Бездомные животные</a:t>
            </a:r>
            <a:endParaRPr lang="ru-RU" dirty="0"/>
          </a:p>
        </p:txBody>
      </p:sp>
      <p:pic>
        <p:nvPicPr>
          <p:cNvPr id="33794" name="Picture 2" descr="C:\Users\Шурик\Desktop\f111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357298"/>
            <a:ext cx="2471150" cy="2232000"/>
          </a:xfrm>
          <a:prstGeom prst="rect">
            <a:avLst/>
          </a:prstGeom>
          <a:noFill/>
        </p:spPr>
      </p:pic>
      <p:pic>
        <p:nvPicPr>
          <p:cNvPr id="33795" name="Picture 3" descr="C:\Users\Шурик\Desktop\103217365_large_25920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14612" y="1357298"/>
            <a:ext cx="4295442" cy="2268000"/>
          </a:xfrm>
          <a:prstGeom prst="rect">
            <a:avLst/>
          </a:prstGeom>
          <a:noFill/>
        </p:spPr>
      </p:pic>
      <p:pic>
        <p:nvPicPr>
          <p:cNvPr id="33796" name="Picture 4" descr="C:\Users\Шурик\Desktop\57275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643314"/>
            <a:ext cx="3333207" cy="2196000"/>
          </a:xfrm>
          <a:prstGeom prst="rect">
            <a:avLst/>
          </a:prstGeom>
          <a:noFill/>
        </p:spPr>
      </p:pic>
      <p:pic>
        <p:nvPicPr>
          <p:cNvPr id="33797" name="Picture 5" descr="C:\Users\Шурик\Desktop\club_2011_na_zvonok_mobilnogo_electr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86182" y="3714752"/>
            <a:ext cx="3240000" cy="2160000"/>
          </a:xfrm>
          <a:prstGeom prst="rect">
            <a:avLst/>
          </a:prstGeom>
          <a:noFill/>
        </p:spPr>
      </p:pic>
      <p:pic>
        <p:nvPicPr>
          <p:cNvPr id="33798" name="Picture 6" descr="C:\Users\Шурик\Desktop\323FaLXxiK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1142984"/>
            <a:ext cx="2066807" cy="48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37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337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337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337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85" decel="100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85" decel="100000"/>
                                        <p:tgtEl>
                                          <p:spTgt spid="337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Ребята, давайте жить дружно!</a:t>
            </a:r>
            <a:endParaRPr lang="ru-RU" sz="3600" dirty="0"/>
          </a:p>
        </p:txBody>
      </p:sp>
      <p:pic>
        <p:nvPicPr>
          <p:cNvPr id="34818" name="Picture 2" descr="C:\Users\Шурик\Desktop\im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142984"/>
            <a:ext cx="3072000" cy="2304000"/>
          </a:xfrm>
          <a:prstGeom prst="rect">
            <a:avLst/>
          </a:prstGeom>
          <a:noFill/>
        </p:spPr>
      </p:pic>
      <p:pic>
        <p:nvPicPr>
          <p:cNvPr id="34819" name="Picture 3" descr="C:\Users\Шурик\Desktop\RCP101KittenPupp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0430" y="1214420"/>
            <a:ext cx="3996000" cy="2162221"/>
          </a:xfrm>
          <a:prstGeom prst="rect">
            <a:avLst/>
          </a:prstGeom>
          <a:noFill/>
        </p:spPr>
      </p:pic>
      <p:pic>
        <p:nvPicPr>
          <p:cNvPr id="34820" name="Picture 4" descr="C:\Users\Шурик\Desktop\14137914090-max-95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86182" y="3429000"/>
            <a:ext cx="3338683" cy="2088000"/>
          </a:xfrm>
          <a:prstGeom prst="rect">
            <a:avLst/>
          </a:prstGeom>
          <a:noFill/>
        </p:spPr>
      </p:pic>
      <p:pic>
        <p:nvPicPr>
          <p:cNvPr id="34821" name="Picture 5" descr="C:\Users\Шурик\Desktop\1295610486image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3500438"/>
            <a:ext cx="3407845" cy="2520000"/>
          </a:xfrm>
          <a:prstGeom prst="rect">
            <a:avLst/>
          </a:prstGeom>
          <a:noFill/>
        </p:spPr>
      </p:pic>
      <p:pic>
        <p:nvPicPr>
          <p:cNvPr id="34822" name="Picture 6" descr="C:\Users\Шурик\Desktop\1384530845_mordahi-3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286644" y="1214422"/>
            <a:ext cx="1714512" cy="1928826"/>
          </a:xfrm>
          <a:prstGeom prst="rect">
            <a:avLst/>
          </a:prstGeom>
          <a:noFill/>
        </p:spPr>
      </p:pic>
      <p:pic>
        <p:nvPicPr>
          <p:cNvPr id="34824" name="Picture 8" descr="C:\Users\Шурик\Desktop\228959889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010400" y="3214686"/>
            <a:ext cx="2133600" cy="1420368"/>
          </a:xfrm>
          <a:prstGeom prst="rect">
            <a:avLst/>
          </a:prstGeom>
          <a:noFill/>
        </p:spPr>
      </p:pic>
      <p:pic>
        <p:nvPicPr>
          <p:cNvPr id="34825" name="Picture 9" descr="C:\Users\Шурик\Desktop\219490__baby-love_p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600000" y="4714884"/>
            <a:ext cx="2544000" cy="2143116"/>
          </a:xfrm>
          <a:prstGeom prst="rect">
            <a:avLst/>
          </a:prstGeom>
          <a:noFill/>
        </p:spPr>
      </p:pic>
      <p:pic>
        <p:nvPicPr>
          <p:cNvPr id="34826" name="Picture 10" descr="C:\Users\Шурик\Desktop\getImage.jpg"/>
          <p:cNvPicPr>
            <a:picLocks noChangeAspect="1" noChangeArrowheads="1"/>
          </p:cNvPicPr>
          <p:nvPr/>
        </p:nvPicPr>
        <p:blipFill>
          <a:blip r:embed="rId9" cstate="screen"/>
          <a:srcRect l="-11151" r="-9841"/>
          <a:stretch>
            <a:fillRect/>
          </a:stretch>
        </p:blipFill>
        <p:spPr bwMode="auto">
          <a:xfrm>
            <a:off x="3571868" y="5454000"/>
            <a:ext cx="3214710" cy="14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285852" y="2143116"/>
            <a:ext cx="63579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Составить рассказ или фоторепортаж о своем питомце.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214422"/>
            <a:ext cx="917385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Животные, которые сами добывают себе пищу,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защищаются от врагов,сами устраивают себе жильё,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выводят потомство, называются…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Животные, которых разводят люди,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кормят и защищают их, строят для них жилища,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заботятся об их потомстве, называются 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9322" y="278605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дикие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86446" y="5357826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домашние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Рефлексия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C:\Users\Шурик\Desktop\421068183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71678"/>
            <a:ext cx="1872000" cy="1872000"/>
          </a:xfrm>
          <a:prstGeom prst="rect">
            <a:avLst/>
          </a:prstGeom>
          <a:noFill/>
        </p:spPr>
      </p:pic>
      <p:pic>
        <p:nvPicPr>
          <p:cNvPr id="36867" name="Picture 3" descr="C:\Users\Шурик\Desktop\4718824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571743"/>
            <a:ext cx="1819771" cy="1656000"/>
          </a:xfrm>
          <a:prstGeom prst="rect">
            <a:avLst/>
          </a:prstGeom>
          <a:noFill/>
        </p:spPr>
      </p:pic>
      <p:pic>
        <p:nvPicPr>
          <p:cNvPr id="36868" name="Picture 4" descr="C:\Users\Шурик\Desktop\1320463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500306"/>
            <a:ext cx="1836000" cy="18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Спасибо за урок!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План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14348" y="3000372"/>
            <a:ext cx="783252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и зачем приручил человек этих животных?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существуют породы кошек и собак?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живут кошки и собаки?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Кошка</a:t>
            </a:r>
            <a:r>
              <a:rPr lang="ru-RU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857232"/>
            <a:ext cx="785818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84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Рассмотрим   кошку  повнимательнее.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8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Голова у неё круглая, на голове — два небольших  очень  чутких  уха.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8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Замечательны глаза кошки: они как будто расколоты посередине, но эта узенькая щель широко раскрывается в темноте, что нужно кошке для  её  ночных  охот за  мышами.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8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Тело кошки мягко и гибко, хвост длинный и пушистый, а на каждой ноге по пять пальцев, и каждый палец вооружён острым изогнутым   когтем.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8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Кошка, однако же, умеет сделать свою лапку бархатной: ловко прячет свои втяжные когти, чтобы они не иступились даром, и мгновенно  выпускает  их,   когда  понадобится.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8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Забавные кошки (5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429000"/>
            <a:ext cx="4870409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Породы кошек</a:t>
            </a:r>
            <a:endParaRPr lang="ru-RU" dirty="0"/>
          </a:p>
        </p:txBody>
      </p:sp>
      <p:pic>
        <p:nvPicPr>
          <p:cNvPr id="31746" name="Picture 2" descr="http://www.zoovet.ru/pet/m4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3461915" cy="4212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5500702"/>
            <a:ext cx="3586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Британская короткошерстная</a:t>
            </a:r>
          </a:p>
        </p:txBody>
      </p:sp>
      <p:pic>
        <p:nvPicPr>
          <p:cNvPr id="31748" name="Picture 4" descr="http://www.zoovet.ru/pet/m2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571612"/>
            <a:ext cx="2583247" cy="2124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3643314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Сиамская</a:t>
            </a:r>
            <a:r>
              <a:rPr lang="ru-RU" b="1" dirty="0"/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6286520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Донской сфинкс</a:t>
            </a:r>
          </a:p>
        </p:txBody>
      </p:sp>
      <p:pic>
        <p:nvPicPr>
          <p:cNvPr id="31752" name="Picture 8" descr="Экзотическая короткошерстная кошка (EXO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785794"/>
            <a:ext cx="2382651" cy="1584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388" y="242886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ЭКЗОТИЧЕСКАЯ</a:t>
            </a:r>
          </a:p>
          <a:p>
            <a:r>
              <a:rPr lang="ru-RU" sz="1400" b="1" dirty="0" smtClean="0"/>
              <a:t> </a:t>
            </a:r>
            <a:r>
              <a:rPr lang="ru-RU" sz="1400" b="1" dirty="0"/>
              <a:t>КОРОТКОШЕРСТНАЯ КОШКА</a:t>
            </a:r>
            <a:r>
              <a:rPr lang="ru-RU" sz="1400" dirty="0"/>
              <a:t>,</a:t>
            </a:r>
          </a:p>
        </p:txBody>
      </p:sp>
      <p:pic>
        <p:nvPicPr>
          <p:cNvPr id="31754" name="Picture 10" descr="Бенгальская кошка (Бенгал) (BEN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071810"/>
            <a:ext cx="2183068" cy="298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858016" y="6143644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Бенгальская</a:t>
            </a:r>
          </a:p>
        </p:txBody>
      </p:sp>
      <p:pic>
        <p:nvPicPr>
          <p:cNvPr id="31756" name="Picture 12" descr="котенок донского сфинкс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000504"/>
            <a:ext cx="2857500" cy="194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Породы кошек</a:t>
            </a:r>
            <a:endParaRPr lang="ru-RU" sz="3200" dirty="0"/>
          </a:p>
        </p:txBody>
      </p:sp>
      <p:pic>
        <p:nvPicPr>
          <p:cNvPr id="32770" name="Picture 2" descr="фото кошки девон рек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2857500" cy="22479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2428868"/>
            <a:ext cx="10150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Девон-рекс</a:t>
            </a:r>
          </a:p>
        </p:txBody>
      </p:sp>
      <p:pic>
        <p:nvPicPr>
          <p:cNvPr id="32772" name="Picture 4" descr="порода кимрик фотограф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000108"/>
            <a:ext cx="2857500" cy="1752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2714620"/>
            <a:ext cx="7104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Кимрик</a:t>
            </a:r>
          </a:p>
        </p:txBody>
      </p:sp>
      <p:pic>
        <p:nvPicPr>
          <p:cNvPr id="32774" name="Picture 6" descr="фото котенка манчки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14290"/>
            <a:ext cx="2857500" cy="20669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929454" y="2285992"/>
            <a:ext cx="7986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Манчкин</a:t>
            </a:r>
          </a:p>
        </p:txBody>
      </p:sp>
      <p:pic>
        <p:nvPicPr>
          <p:cNvPr id="32780" name="Picture 12" descr="порода кошек наполеон на фотограф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643182"/>
            <a:ext cx="2857500" cy="149542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928662" y="4143380"/>
            <a:ext cx="8787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Наполеон</a:t>
            </a:r>
          </a:p>
        </p:txBody>
      </p:sp>
      <p:pic>
        <p:nvPicPr>
          <p:cNvPr id="32782" name="Picture 14" descr="ориентальная кошка фот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357694"/>
            <a:ext cx="2857500" cy="193357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0034" y="6488668"/>
            <a:ext cx="16578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Ориентальная кошка</a:t>
            </a:r>
          </a:p>
        </p:txBody>
      </p:sp>
      <p:pic>
        <p:nvPicPr>
          <p:cNvPr id="32784" name="Picture 16" descr="порода кошек оцикет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3000372"/>
            <a:ext cx="2857500" cy="193357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143372" y="4929198"/>
            <a:ext cx="6992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Оцикет</a:t>
            </a:r>
          </a:p>
        </p:txBody>
      </p:sp>
      <p:pic>
        <p:nvPicPr>
          <p:cNvPr id="32786" name="Picture 18" descr="Персидская кош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2571744"/>
            <a:ext cx="2190570" cy="15480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500826" y="4143380"/>
            <a:ext cx="14879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Персидская кошка</a:t>
            </a:r>
          </a:p>
        </p:txBody>
      </p:sp>
      <p:pic>
        <p:nvPicPr>
          <p:cNvPr id="32788" name="Picture 20" descr="1ftz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4500570"/>
            <a:ext cx="2110349" cy="18360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7358082" y="6357958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Тайская</a:t>
            </a:r>
            <a:endParaRPr lang="ru-RU" sz="1100" b="1" dirty="0"/>
          </a:p>
        </p:txBody>
      </p:sp>
      <p:pic>
        <p:nvPicPr>
          <p:cNvPr id="32790" name="Picture 22" descr="7f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06" y="5143512"/>
            <a:ext cx="2230431" cy="13680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3786182" y="6488668"/>
            <a:ext cx="11673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Селкирк-рекс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Весёлые коты</a:t>
            </a:r>
            <a:endParaRPr lang="ru-RU" dirty="0"/>
          </a:p>
        </p:txBody>
      </p:sp>
      <p:pic>
        <p:nvPicPr>
          <p:cNvPr id="30722" name="Picture 2" descr="������� ���� ���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31" y="1643050"/>
            <a:ext cx="3787812" cy="2772000"/>
          </a:xfrm>
          <a:prstGeom prst="rect">
            <a:avLst/>
          </a:prstGeom>
          <a:noFill/>
        </p:spPr>
      </p:pic>
      <p:pic>
        <p:nvPicPr>
          <p:cNvPr id="30724" name="Picture 4" descr="Забавные Кошк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6182" y="1714488"/>
            <a:ext cx="3648000" cy="2736000"/>
          </a:xfrm>
          <a:prstGeom prst="rect">
            <a:avLst/>
          </a:prstGeom>
          <a:noFill/>
        </p:spPr>
      </p:pic>
      <p:pic>
        <p:nvPicPr>
          <p:cNvPr id="30726" name="Picture 6" descr="Забавные Кош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929066"/>
            <a:ext cx="3838856" cy="2700000"/>
          </a:xfrm>
          <a:prstGeom prst="rect">
            <a:avLst/>
          </a:prstGeom>
          <a:noFill/>
        </p:spPr>
      </p:pic>
      <p:pic>
        <p:nvPicPr>
          <p:cNvPr id="30728" name="Picture 8" descr="Забавные Кошки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4" y="4714884"/>
            <a:ext cx="2799010" cy="1908000"/>
          </a:xfrm>
          <a:prstGeom prst="rect">
            <a:avLst/>
          </a:prstGeom>
          <a:noFill/>
        </p:spPr>
      </p:pic>
      <p:pic>
        <p:nvPicPr>
          <p:cNvPr id="30730" name="Picture 10" descr="http://www.doodoo.ru/uploads/posts/2010-11/funny-pic-04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71736" y="4643446"/>
            <a:ext cx="2654845" cy="1764000"/>
          </a:xfrm>
          <a:prstGeom prst="rect">
            <a:avLst/>
          </a:prstGeom>
          <a:noFill/>
        </p:spPr>
      </p:pic>
      <p:pic>
        <p:nvPicPr>
          <p:cNvPr id="30732" name="Picture 12" descr="http://www.zooblog.ru/uploads/posts/2011-03/1299085141_1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58016" y="2000240"/>
            <a:ext cx="2082165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Дикие родственники кошки</a:t>
            </a:r>
            <a:endParaRPr lang="ru-RU" dirty="0"/>
          </a:p>
        </p:txBody>
      </p:sp>
      <p:pic>
        <p:nvPicPr>
          <p:cNvPr id="1026" name="Picture 2" descr="C:\Users\Шурик\Desktop\leopard3_smal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3228750" cy="2952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4214818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леопард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28" name="Picture 4" descr="http://foto-zverey.ru/raznye/new_67_smal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6182" y="1214422"/>
            <a:ext cx="2165212" cy="298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4810" y="4214818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лев</a:t>
            </a:r>
            <a:endParaRPr lang="ru-RU" b="1" dirty="0"/>
          </a:p>
        </p:txBody>
      </p:sp>
      <p:pic>
        <p:nvPicPr>
          <p:cNvPr id="1030" name="Picture 6" descr="http://foto-zverey.ru/images/pantera_1_smal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1214422"/>
            <a:ext cx="2359269" cy="3024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500826" y="4286256"/>
            <a:ext cx="1978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чёрная пантера</a:t>
            </a:r>
            <a:endParaRPr lang="ru-RU" dirty="0"/>
          </a:p>
        </p:txBody>
      </p:sp>
      <p:pic>
        <p:nvPicPr>
          <p:cNvPr id="1032" name="Picture 8" descr="http://foto-zverey.ru/images/kot9_smal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4500570"/>
            <a:ext cx="2643206" cy="17859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596" y="6357958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снежные барсы</a:t>
            </a:r>
            <a:endParaRPr lang="ru-RU" dirty="0"/>
          </a:p>
        </p:txBody>
      </p:sp>
      <p:pic>
        <p:nvPicPr>
          <p:cNvPr id="1034" name="Picture 10" descr="Тигр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14678" y="4572008"/>
            <a:ext cx="2807999" cy="1872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071934" y="6357958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тигр</a:t>
            </a:r>
            <a:endParaRPr lang="ru-RU" b="1" dirty="0"/>
          </a:p>
        </p:txBody>
      </p:sp>
      <p:pic>
        <p:nvPicPr>
          <p:cNvPr id="1036" name="Picture 12" descr="Фото рыси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86512" y="4643446"/>
            <a:ext cx="2078875" cy="1800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000892" y="6357958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рысь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0" dirty="0" smtClean="0"/>
              <a:t>Собака –</a:t>
            </a:r>
            <a:r>
              <a:rPr lang="ru-RU" sz="2400" dirty="0" smtClean="0"/>
              <a:t> самый верный друг из домашних животных, и друг самый первый, приобретенный человеком еще в каменном веке. 15 тысяч лет назад.</a:t>
            </a:r>
            <a:endParaRPr lang="ru-RU" sz="2400" dirty="0"/>
          </a:p>
        </p:txBody>
      </p:sp>
      <p:pic>
        <p:nvPicPr>
          <p:cNvPr id="33794" name="Picture 2" descr="Сибирский хаски упряжная и охотничья порода собак, породы собак с фотографиям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571612"/>
            <a:ext cx="2538249" cy="2808000"/>
          </a:xfrm>
          <a:prstGeom prst="rect">
            <a:avLst/>
          </a:prstGeom>
          <a:noFill/>
        </p:spPr>
      </p:pic>
      <p:pic>
        <p:nvPicPr>
          <p:cNvPr id="33796" name="Picture 4" descr="Вельш-корги пемброк красивые фотографии породистых собак, породы собак с фотографиям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71802" y="1357298"/>
            <a:ext cx="2725149" cy="3168000"/>
          </a:xfrm>
          <a:prstGeom prst="rect">
            <a:avLst/>
          </a:prstGeom>
          <a:noFill/>
        </p:spPr>
      </p:pic>
      <p:pic>
        <p:nvPicPr>
          <p:cNvPr id="33798" name="Picture 6" descr="Лабрадор-ретривер  самые красивые породы собак, породы собак с фотографиями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8" y="1357298"/>
            <a:ext cx="3204483" cy="2952000"/>
          </a:xfrm>
          <a:prstGeom prst="rect">
            <a:avLst/>
          </a:prstGeom>
          <a:noFill/>
        </p:spPr>
      </p:pic>
      <p:pic>
        <p:nvPicPr>
          <p:cNvPr id="33800" name="Picture 8" descr="Тибетский мастиф самые красивые собаки с выставок, породы собак с фотографиями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57884" y="4194000"/>
            <a:ext cx="3113069" cy="2664000"/>
          </a:xfrm>
          <a:prstGeom prst="rect">
            <a:avLst/>
          </a:prstGeom>
          <a:noFill/>
        </p:spPr>
      </p:pic>
      <p:pic>
        <p:nvPicPr>
          <p:cNvPr id="33802" name="Picture 10" descr="Кавказская овчарка самая красивая собака, породы собак с фото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14678" y="4518000"/>
            <a:ext cx="2565782" cy="2340000"/>
          </a:xfrm>
          <a:prstGeom prst="rect">
            <a:avLst/>
          </a:prstGeom>
          <a:noFill/>
        </p:spPr>
      </p:pic>
      <p:pic>
        <p:nvPicPr>
          <p:cNvPr id="33804" name="Picture 12" descr="Акита-ину  красивые фото собак, породы собак с фот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3" y="4112835"/>
            <a:ext cx="2266093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590</TotalTime>
  <Words>428</Words>
  <Application>Microsoft Office PowerPoint</Application>
  <PresentationFormat>Экран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Выполнила учитель начальных классов  Иванова Татьяна Александровна  ГБОУ ООШ с.Четыровка  Лузановский филиал.</vt:lpstr>
      <vt:lpstr>Слайд 2</vt:lpstr>
      <vt:lpstr>План</vt:lpstr>
      <vt:lpstr>Кошка </vt:lpstr>
      <vt:lpstr>Породы кошек</vt:lpstr>
      <vt:lpstr>Породы кошек</vt:lpstr>
      <vt:lpstr>Весёлые коты</vt:lpstr>
      <vt:lpstr>Дикие родственники кошки</vt:lpstr>
      <vt:lpstr>Собака – самый верный друг из домашних животных, и друг самый первый, приобретенный человеком еще в каменном веке. 15 тысяч лет назад.</vt:lpstr>
      <vt:lpstr>А в дикой природе у собак остались родственники: серый волк, рыжая лиса, голубой песец. </vt:lpstr>
      <vt:lpstr>Сейчас известно около 400 пород собак. Они очень отличаются друг от друга размером, формой тела, шерстью, окрасом, своим поведением и предназначением. </vt:lpstr>
      <vt:lpstr>Охотничьи </vt:lpstr>
      <vt:lpstr>Служебные породы</vt:lpstr>
      <vt:lpstr>Декоративные собаки</vt:lpstr>
      <vt:lpstr>Где живут кошки и собаки?</vt:lpstr>
      <vt:lpstr>Слайд 16</vt:lpstr>
      <vt:lpstr>Бездомные животные</vt:lpstr>
      <vt:lpstr>Ребята, давайте жить дружно!</vt:lpstr>
      <vt:lpstr>Домашнее задание</vt:lpstr>
      <vt:lpstr>Рефлексия 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 учитель начальных классов  Иванова Татьяна Александровна  ГБОУ ООШ с.Четыровка  Лузановский филиал.</dc:title>
  <dc:creator>Шурик</dc:creator>
  <cp:lastModifiedBy>Шурик</cp:lastModifiedBy>
  <cp:revision>67</cp:revision>
  <dcterms:created xsi:type="dcterms:W3CDTF">2015-11-12T12:04:15Z</dcterms:created>
  <dcterms:modified xsi:type="dcterms:W3CDTF">2015-11-18T14:42:52Z</dcterms:modified>
</cp:coreProperties>
</file>