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2" r:id="rId2"/>
    <p:sldId id="308" r:id="rId3"/>
    <p:sldId id="323" r:id="rId4"/>
    <p:sldId id="304" r:id="rId5"/>
    <p:sldId id="330" r:id="rId6"/>
    <p:sldId id="332" r:id="rId7"/>
    <p:sldId id="331" r:id="rId8"/>
    <p:sldId id="333" r:id="rId9"/>
    <p:sldId id="334" r:id="rId10"/>
    <p:sldId id="335" r:id="rId11"/>
    <p:sldId id="337" r:id="rId12"/>
    <p:sldId id="336" r:id="rId13"/>
    <p:sldId id="338" r:id="rId14"/>
    <p:sldId id="307" r:id="rId15"/>
    <p:sldId id="315" r:id="rId16"/>
    <p:sldId id="309" r:id="rId17"/>
    <p:sldId id="326" r:id="rId18"/>
    <p:sldId id="282" r:id="rId19"/>
    <p:sldId id="281" r:id="rId20"/>
    <p:sldId id="294" r:id="rId21"/>
    <p:sldId id="278" r:id="rId22"/>
    <p:sldId id="280" r:id="rId23"/>
    <p:sldId id="292" r:id="rId24"/>
    <p:sldId id="293" r:id="rId25"/>
    <p:sldId id="295" r:id="rId26"/>
    <p:sldId id="324" r:id="rId27"/>
    <p:sldId id="296" r:id="rId28"/>
    <p:sldId id="297" r:id="rId29"/>
    <p:sldId id="300" r:id="rId30"/>
    <p:sldId id="299" r:id="rId31"/>
    <p:sldId id="30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00"/>
    <a:srgbClr val="CCFF99"/>
    <a:srgbClr val="FFFF66"/>
    <a:srgbClr val="FFCF21"/>
    <a:srgbClr val="FFCC00"/>
    <a:srgbClr val="E7C63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p:cViewPr varScale="1">
        <p:scale>
          <a:sx n="86" d="100"/>
          <a:sy n="86"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D727A-3BC6-4155-8D7E-21621C96A7C4}" type="datetimeFigureOut">
              <a:rPr lang="ru-RU" smtClean="0"/>
              <a:pPr/>
              <a:t>20.11.2015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814B3D-A9C7-4A8B-942C-36AB970CF84C}" type="slidenum">
              <a:rPr lang="ru-RU" smtClean="0"/>
              <a:pPr/>
              <a:t>‹#›</a:t>
            </a:fld>
            <a:endParaRPr lang="ru-RU"/>
          </a:p>
        </p:txBody>
      </p:sp>
    </p:spTree>
    <p:extLst>
      <p:ext uri="{BB962C8B-B14F-4D97-AF65-F5344CB8AC3E}">
        <p14:creationId xmlns:p14="http://schemas.microsoft.com/office/powerpoint/2010/main" val="67186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5814B3D-A9C7-4A8B-942C-36AB970CF84C}" type="slidenum">
              <a:rPr lang="ru-RU" smtClean="0"/>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5814B3D-A9C7-4A8B-942C-36AB970CF84C}"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1928802"/>
            <a:ext cx="7358114" cy="3500462"/>
          </a:xfrm>
          <a:ln>
            <a:noFill/>
          </a:ln>
        </p:spPr>
        <p:txBody>
          <a:bodyPr>
            <a:normAutofit fontScale="90000"/>
          </a:bodyPr>
          <a:lstStyle/>
          <a:p>
            <a:r>
              <a:rPr lang="ru-RU" sz="6000" b="1" i="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Паспорт</a:t>
            </a:r>
            <a:r>
              <a:rPr lang="ru-RU" sz="6000" b="1" i="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r>
            <a:b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второй младшей группы </a:t>
            </a:r>
            <a:r>
              <a:rPr lang="ru-RU"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a:r>
            <a:br>
              <a:rPr lang="ru-RU"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ru-RU" b="1" i="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a:t>
            </a:r>
            <a:r>
              <a:rPr lang="ru-RU"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Ц</a:t>
            </a:r>
            <a:r>
              <a:rPr lang="ru-RU" b="1" i="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в</a:t>
            </a:r>
            <a:r>
              <a:rPr lang="ru-RU"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е</a:t>
            </a: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т</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a:t>
            </a:r>
            <a:r>
              <a:rPr lang="ru-RU"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к </a:t>
            </a:r>
            <a:r>
              <a:rPr lang="ru-RU" b="1" i="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 </a:t>
            </a:r>
            <a:r>
              <a:rPr lang="ru-RU" b="1" i="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с</a:t>
            </a:r>
            <a:r>
              <a:rPr lang="ru-RU"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е</a:t>
            </a:r>
            <a:r>
              <a:rPr lang="ru-RU" b="1" i="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м</a:t>
            </a:r>
            <a:r>
              <a:rPr lang="ru-RU" b="1" i="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и</a:t>
            </a:r>
            <a:r>
              <a:rPr lang="ru-RU" b="1" i="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ц</a:t>
            </a: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a:t>
            </a:r>
            <a:r>
              <a:rPr lang="ru-RU" b="1" i="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е</a:t>
            </a:r>
            <a:r>
              <a:rPr lang="ru-RU" b="1" i="1"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т</a:t>
            </a:r>
            <a:r>
              <a:rPr lang="ru-RU" b="1" i="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и</a:t>
            </a:r>
            <a:r>
              <a:rPr lang="ru-RU" b="1" i="1" dirty="0" err="1"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к</a:t>
            </a:r>
            <a:r>
              <a:rPr lang="ru-RU" b="1" i="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a:t>
            </a:r>
            <a:r>
              <a:rPr lang="ru-RU"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a:r>
            <a:br>
              <a:rPr lang="ru-RU" b="1" i="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МБДОУ «Детский сад № 28» комбинированного вида</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pic>
        <p:nvPicPr>
          <p:cNvPr id="15362" name="Picture 2"/>
          <p:cNvPicPr>
            <a:picLocks noChangeAspect="1" noChangeArrowheads="1"/>
          </p:cNvPicPr>
          <p:nvPr/>
        </p:nvPicPr>
        <p:blipFill>
          <a:blip r:embed="rId3" cstate="screen">
            <a:lum contrast="30000"/>
            <a:extLst>
              <a:ext uri="{28A0092B-C50C-407E-A947-70E740481C1C}">
                <a14:useLocalDpi xmlns:a14="http://schemas.microsoft.com/office/drawing/2010/main"/>
              </a:ext>
            </a:extLst>
          </a:blip>
          <a:srcRect/>
          <a:stretch>
            <a:fillRect/>
          </a:stretch>
        </p:blipFill>
        <p:spPr bwMode="auto">
          <a:xfrm>
            <a:off x="1000100" y="1000108"/>
            <a:ext cx="1714512" cy="154597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7286676" cy="642942"/>
          </a:xfrm>
        </p:spPr>
        <p:txBody>
          <a:bodyPr>
            <a:normAutofit fontScale="90000"/>
          </a:bodyPr>
          <a:lstStyle/>
          <a:p>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Задачи воспитания и обучения</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642910" y="1571612"/>
            <a:ext cx="7500990" cy="4929222"/>
          </a:xfrm>
        </p:spPr>
        <p:txBody>
          <a:bodyPr>
            <a:normAutofit lnSpcReduction="10000"/>
          </a:bodyPr>
          <a:lstStyle/>
          <a:p>
            <a:r>
              <a:rPr lang="ru-RU" sz="1800" b="1" dirty="0" smtClean="0"/>
              <a:t> </a:t>
            </a:r>
            <a:r>
              <a:rPr lang="ru-RU" sz="1800" dirty="0" smtClean="0"/>
              <a:t> 	</a:t>
            </a:r>
            <a:r>
              <a:rPr lang="ru-RU" sz="1800" b="1" dirty="0" smtClean="0"/>
              <a:t>Создавать условия для формирования доброжелательности, доброты, дружелюбия.</a:t>
            </a:r>
            <a:endParaRPr lang="ru-RU" sz="1800" dirty="0" smtClean="0"/>
          </a:p>
          <a:p>
            <a:r>
              <a:rPr lang="ru-RU" sz="1800" b="1" dirty="0" smtClean="0"/>
              <a:t>Развивать эстетические чувства детей, художественное восприятие, вызывать эмоциональный отклик на литературные и музыкальные произведения, красоту окружающего мира, произведения искусства.</a:t>
            </a:r>
            <a:endParaRPr lang="ru-RU" sz="1800" dirty="0" smtClean="0"/>
          </a:p>
          <a:p>
            <a:r>
              <a:rPr lang="ru-RU" sz="1800" b="1" dirty="0" smtClean="0"/>
              <a:t>Учить передавать в рисунке, лепке, аппликации несложные образы предметов и явлений действительности.</a:t>
            </a:r>
            <a:endParaRPr lang="ru-RU" sz="1800" dirty="0" smtClean="0"/>
          </a:p>
          <a:p>
            <a:r>
              <a:rPr lang="ru-RU" sz="1800" b="1" dirty="0" smtClean="0"/>
              <a:t>Развивать музыкальный слух детей, приучать слушать песни, музыкальные произведения, замечать изменения в звучании музыки. Учить детей выразительному пению и ритмичным движениям под музыку.</a:t>
            </a:r>
            <a:endParaRPr lang="ru-RU" sz="1800" dirty="0" smtClean="0"/>
          </a:p>
          <a:p>
            <a:r>
              <a:rPr lang="ru-RU" sz="1800" b="1" dirty="0" smtClean="0"/>
              <a:t>Развивать интерес к различным видам игр. Помогать детям объединяться для игры в группы по 2-3 человека на основе личных симпатий. Приучать соблюдать в ходе игры элементарные правила. В процессе игр с игрушками, природными и строительными материалами развивать у детей интерес к окружающему миру. </a:t>
            </a:r>
            <a:endParaRPr lang="ru-RU" sz="1800" dirty="0" smtClean="0"/>
          </a:p>
          <a:p>
            <a:r>
              <a:rPr lang="ru-RU" sz="1800" b="1" dirty="0" smtClean="0"/>
              <a:t> </a:t>
            </a:r>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714356"/>
            <a:ext cx="6643734" cy="571504"/>
          </a:xfrm>
        </p:spPr>
        <p:txBody>
          <a:bodyPr>
            <a:normAutofit fontScale="90000"/>
          </a:bodyPr>
          <a:lstStyle/>
          <a:p>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Возрастные особенности</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00034" y="1428736"/>
            <a:ext cx="8001056" cy="5429264"/>
          </a:xfrm>
        </p:spPr>
        <p:txBody>
          <a:bodyPr>
            <a:normAutofit lnSpcReduction="10000"/>
          </a:bodyPr>
          <a:lstStyle/>
          <a:p>
            <a:r>
              <a:rPr lang="ru-RU" sz="1800" b="1" dirty="0" smtClean="0"/>
              <a:t> </a:t>
            </a:r>
            <a:r>
              <a:rPr lang="ru-RU" sz="1800" dirty="0" smtClean="0"/>
              <a:t> 	</a:t>
            </a:r>
            <a:r>
              <a:rPr lang="ru-RU" sz="1600" b="1" dirty="0" smtClean="0"/>
              <a:t>В возрасте 3-4 лет ребенок постепенно выходит за пределы семейного круга. Его общение становится </a:t>
            </a:r>
            <a:r>
              <a:rPr lang="ru-RU" sz="1600" b="1" dirty="0" err="1" smtClean="0"/>
              <a:t>внеситуативным</a:t>
            </a:r>
            <a:r>
              <a:rPr lang="ru-RU" sz="1600" b="1" dirty="0" smtClean="0"/>
              <a:t>. Взрослый становится для ребенка не только членом семьи, но и носителем определенной общественной функции. Желание ребенка выполнять такую же функцию приводит к противоречию с его реальными возможностями. Это противоречие разрешается через развитие игры, которая становится ведущим видом деятельности в дошкольном возрасте.</a:t>
            </a:r>
            <a:endParaRPr lang="ru-RU" sz="1600" dirty="0" smtClean="0"/>
          </a:p>
          <a:p>
            <a:r>
              <a:rPr lang="ru-RU" sz="1600" b="1" dirty="0" smtClean="0"/>
              <a:t>Главной особенностью игры является ее условность; выполнение одних действий с одними предметами предполагает их отнесенность к другим действиям с другими предметами. Основным содержанием игры младших дошкольников являются действия с игрушками и предметами-заместителями. Продолжительность игры небольшая. Игры с правилами в этом возрасте только начинают формироваться.</a:t>
            </a:r>
            <a:endParaRPr lang="ru-RU" sz="1600" dirty="0" smtClean="0"/>
          </a:p>
          <a:p>
            <a:r>
              <a:rPr lang="ru-RU" sz="1600" b="1" dirty="0" smtClean="0"/>
              <a:t>Изобразительная деятельность ребенка зависит от его представлений о предмете, которые только начинают формироваться. Графические образы бедны. У одних детей в изображениях отсутствуют детали, у других рисунки могут быть более детализированы. Дети уже могут использовать цвет.</a:t>
            </a:r>
            <a:endParaRPr lang="ru-RU" sz="1600" dirty="0" smtClean="0"/>
          </a:p>
          <a:p>
            <a:r>
              <a:rPr lang="ru-RU" sz="1600" b="1" dirty="0" smtClean="0"/>
              <a:t>Большое значение для развития мелкой моторики имеет лепка. Дети этого возраста способны под руководством взрослого вылепить простые предметы.</a:t>
            </a:r>
            <a:endParaRPr lang="ru-RU" sz="1600" dirty="0" smtClean="0"/>
          </a:p>
          <a:p>
            <a:r>
              <a:rPr lang="ru-RU" sz="1600" b="1" dirty="0" smtClean="0"/>
              <a:t>Аппликация оказывает положительное влияние на развитие восприятия. Конструктивная деятельность возрасте ограничена возведением несложных построек по образцу и по замысл</a:t>
            </a:r>
            <a:r>
              <a:rPr lang="ru-RU" sz="1700" b="1" dirty="0" smtClean="0"/>
              <a:t>у.</a:t>
            </a:r>
            <a:endParaRPr lang="ru-RU" sz="1700" dirty="0" smtClean="0"/>
          </a:p>
          <a:p>
            <a:r>
              <a:rPr lang="ru-RU" sz="1800" b="1" dirty="0" smtClean="0"/>
              <a:t> </a:t>
            </a:r>
            <a:endParaRPr lang="ru-RU"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571480"/>
            <a:ext cx="6429420" cy="785818"/>
          </a:xfrm>
        </p:spPr>
        <p:txBody>
          <a:bodyPr>
            <a:normAutofit fontScale="90000"/>
          </a:bodyPr>
          <a:lstStyle/>
          <a:p>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Возрастные особенности</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39552" y="1357298"/>
            <a:ext cx="7704856" cy="5384070"/>
          </a:xfrm>
        </p:spPr>
        <p:txBody>
          <a:bodyPr>
            <a:normAutofit/>
          </a:bodyPr>
          <a:lstStyle/>
          <a:p>
            <a:r>
              <a:rPr lang="ru-RU" sz="1800" b="1" dirty="0" smtClean="0"/>
              <a:t> </a:t>
            </a:r>
            <a:r>
              <a:rPr lang="ru-RU" sz="1800" dirty="0" smtClean="0"/>
              <a:t> 	</a:t>
            </a:r>
            <a:r>
              <a:rPr lang="ru-RU" sz="1800" b="1" dirty="0" smtClean="0"/>
              <a:t>К концу младшего дошкольного возраста дети могут воспринимать до пяти и более форм предметов и до семи и более цветов, способны дифференцировать предметы по величине, ориентироваться в пространстве группы и в помещении всего детского сада</a:t>
            </a:r>
            <a:endParaRPr lang="ru-RU" sz="1800" dirty="0" smtClean="0"/>
          </a:p>
          <a:p>
            <a:r>
              <a:rPr lang="ru-RU" sz="1800" b="1" dirty="0" smtClean="0"/>
              <a:t>Развиваются память и внимание. По просьбе взрослого дети могут за­помнить 3-4 слова и 5-6 названий предметов. К концу младшего дошколь­ного возраста они способны запомнить значительные отрывки из любимых произведений.</a:t>
            </a:r>
            <a:endParaRPr lang="ru-RU" sz="1800" dirty="0" smtClean="0"/>
          </a:p>
          <a:p>
            <a:r>
              <a:rPr lang="ru-RU" sz="1800" b="1" dirty="0" smtClean="0"/>
              <a:t>Продолжает развиваться наглядно-действенное мышление</a:t>
            </a:r>
            <a:endParaRPr lang="ru-RU" sz="1800" dirty="0" smtClean="0"/>
          </a:p>
          <a:p>
            <a:r>
              <a:rPr lang="ru-RU" sz="1800" b="1" dirty="0" smtClean="0"/>
              <a:t>В младшем дошкольном возрасте начинает развиваться воображение, которое особенно наглядно проявляется в игре, когда одни объекты высту­пают в качестве заместителей других.</a:t>
            </a:r>
            <a:endParaRPr lang="ru-RU" sz="1800" dirty="0" smtClean="0"/>
          </a:p>
          <a:p>
            <a:r>
              <a:rPr lang="ru-RU" sz="1800" b="1" dirty="0" smtClean="0"/>
              <a:t>Взаимоотношения детей обусловлены нормами и правилами. В резуль­тате целенаправленного воздействия они могут усвоить относительно большое количество норм, которые выступают основанием для оценки соб­ственных действий и действий других детей.</a:t>
            </a:r>
            <a:endParaRPr lang="ru-RU" sz="1800" dirty="0" smtClean="0"/>
          </a:p>
          <a:p>
            <a:pPr>
              <a:buNone/>
            </a:pPr>
            <a:endParaRPr lang="ru-RU" sz="1800" b="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36712"/>
            <a:ext cx="6429420" cy="936104"/>
          </a:xfrm>
        </p:spPr>
        <p:txBody>
          <a:bodyPr>
            <a:normAutofit fontScale="90000"/>
          </a:bodyPr>
          <a:lstStyle/>
          <a:p>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Возрастные особенности</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827584" y="1844824"/>
            <a:ext cx="7416824" cy="5013176"/>
          </a:xfrm>
        </p:spPr>
        <p:txBody>
          <a:bodyPr>
            <a:normAutofit/>
          </a:bodyPr>
          <a:lstStyle/>
          <a:p>
            <a:r>
              <a:rPr lang="ru-RU" sz="1800" b="1" dirty="0" smtClean="0"/>
              <a:t> </a:t>
            </a:r>
            <a:r>
              <a:rPr lang="ru-RU" sz="1800" dirty="0" smtClean="0"/>
              <a:t> </a:t>
            </a:r>
            <a:r>
              <a:rPr lang="ru-RU" sz="1800" b="1" dirty="0" smtClean="0"/>
              <a:t>Взаимоотношения </a:t>
            </a:r>
            <a:r>
              <a:rPr lang="ru-RU" sz="1800" b="1" dirty="0" smtClean="0"/>
              <a:t>детей ярко проявляются в игровой деятельности. Они скорее играют рядом, чем активно вступают во взаимодействие. Одна­ко уже в этом возрасте могут наблюдаться устойчивые избирательные вза­имоотношения. Конфликты возникают в основном  по поводу игру­шек. Положение ребенка в группе сверстников во многом определяется мнением воспитателя.</a:t>
            </a:r>
            <a:endParaRPr lang="ru-RU" sz="1800" dirty="0" smtClean="0"/>
          </a:p>
          <a:p>
            <a:endParaRPr lang="ru-RU" sz="1800" b="1" dirty="0" smtClean="0"/>
          </a:p>
          <a:p>
            <a:r>
              <a:rPr lang="ru-RU" sz="1800" b="1" dirty="0" smtClean="0"/>
              <a:t>Сознательное </a:t>
            </a:r>
            <a:r>
              <a:rPr lang="ru-RU" sz="1800" b="1" dirty="0" smtClean="0"/>
              <a:t>управле­ние поведением только начинает складываться; во многом поведение ре­бенка еще ситуативно. Вместе с тем можно наблюдать и случаи ограничения собственных побуждений самим ребенком, сопровождаемые словесными указаниями. Начинает развиваться самооценка, при этом дети в значительной мере ориентируются на оценку воспитателя.</a:t>
            </a:r>
            <a:endParaRPr lang="ru-RU" sz="1800" dirty="0" smtClean="0"/>
          </a:p>
          <a:p>
            <a:pPr>
              <a:buNone/>
            </a:pPr>
            <a:endParaRPr lang="ru-RU" sz="1800" b="1" dirty="0">
              <a:latin typeface="Arial" pitchFamily="34" charset="0"/>
              <a:cs typeface="Arial" pitchFamily="34" charset="0"/>
            </a:endParaRPr>
          </a:p>
        </p:txBody>
      </p:sp>
    </p:spTree>
    <p:extLst>
      <p:ext uri="{BB962C8B-B14F-4D97-AF65-F5344CB8AC3E}">
        <p14:creationId xmlns:p14="http://schemas.microsoft.com/office/powerpoint/2010/main" val="207559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785794"/>
            <a:ext cx="6143668" cy="1428760"/>
          </a:xfrm>
        </p:spPr>
        <p:txBody>
          <a:bodyPr>
            <a:normAutofit fontScale="90000"/>
          </a:bodyPr>
          <a:lstStyle/>
          <a:p>
            <a:r>
              <a:rPr lang="ru-RU" sz="2200" b="1" i="1" dirty="0" smtClean="0">
                <a:solidFill>
                  <a:srgbClr val="C00000"/>
                </a:solidFill>
              </a:rPr>
              <a:t>Детский сад – одна семья, будем вместе – ты и я -  </a:t>
            </a:r>
            <a:br>
              <a:rPr lang="ru-RU" sz="2200" b="1" i="1" dirty="0" smtClean="0">
                <a:solidFill>
                  <a:srgbClr val="C00000"/>
                </a:solidFill>
              </a:rPr>
            </a:br>
            <a:r>
              <a:rPr lang="ru-RU" sz="2200" b="1" i="1" dirty="0" smtClean="0">
                <a:solidFill>
                  <a:srgbClr val="C00000"/>
                </a:solidFill>
              </a:rPr>
              <a:t>радостно трудиться и всему учиться.</a:t>
            </a:r>
            <a:r>
              <a:rPr lang="ru-RU" sz="2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a:r>
            <a:br>
              <a:rPr lang="ru-RU" sz="2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t>
            </a:r>
            <a:r>
              <a:rPr lang="ru-RU" sz="1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РАСПИСАНИЕ </a:t>
            </a:r>
            <a:br>
              <a:rPr lang="ru-RU" sz="1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1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НЕПОСРЕДСТВЕННО ОБРАЗОВАТЕЛЬНОЙ ДЕЯТЕЛЬНОСТИ :</a:t>
            </a:r>
            <a:endParaRPr lang="ru-RU" sz="18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929190" y="2214554"/>
            <a:ext cx="3714776" cy="4071966"/>
          </a:xfrm>
        </p:spPr>
        <p:txBody>
          <a:bodyPr>
            <a:noAutofit/>
          </a:bodyPr>
          <a:lstStyle/>
          <a:p>
            <a:pPr>
              <a:buNone/>
            </a:pPr>
            <a:r>
              <a:rPr lang="ru-RU" sz="1200" b="1" i="1" u="sng" dirty="0" smtClean="0">
                <a:solidFill>
                  <a:srgbClr val="C00000"/>
                </a:solidFill>
                <a:latin typeface="Arial" pitchFamily="34" charset="0"/>
                <a:cs typeface="Arial" pitchFamily="34" charset="0"/>
              </a:rPr>
              <a:t>Понедельник </a:t>
            </a:r>
            <a:endParaRPr lang="ru-RU" sz="1200" b="1" i="1" dirty="0" smtClean="0">
              <a:solidFill>
                <a:srgbClr val="C00000"/>
              </a:solidFill>
              <a:latin typeface="Arial" pitchFamily="34" charset="0"/>
              <a:cs typeface="Arial" pitchFamily="34" charset="0"/>
            </a:endParaRPr>
          </a:p>
          <a:p>
            <a:pPr>
              <a:buNone/>
            </a:pPr>
            <a:r>
              <a:rPr lang="ru-RU" sz="1200" b="1" i="1" dirty="0" smtClean="0">
                <a:latin typeface="Arial" pitchFamily="34" charset="0"/>
                <a:cs typeface="Arial" pitchFamily="34" charset="0"/>
              </a:rPr>
              <a:t>Физическая культура (9.05 – 9.20)</a:t>
            </a:r>
          </a:p>
          <a:p>
            <a:pPr>
              <a:buNone/>
            </a:pPr>
            <a:r>
              <a:rPr lang="ru-RU" sz="1200" b="1" i="1" dirty="0" smtClean="0">
                <a:latin typeface="Arial" pitchFamily="34" charset="0"/>
                <a:cs typeface="Arial" pitchFamily="34" charset="0"/>
              </a:rPr>
              <a:t>Речевое развитие (9.25 – 9.40)</a:t>
            </a:r>
          </a:p>
          <a:p>
            <a:pPr>
              <a:buNone/>
            </a:pPr>
            <a:r>
              <a:rPr lang="ru-RU" sz="1200" b="1" i="1" u="sng" dirty="0" smtClean="0">
                <a:solidFill>
                  <a:srgbClr val="C00000"/>
                </a:solidFill>
                <a:latin typeface="Arial" pitchFamily="34" charset="0"/>
                <a:cs typeface="Arial" pitchFamily="34" charset="0"/>
              </a:rPr>
              <a:t>Вторник</a:t>
            </a:r>
          </a:p>
          <a:p>
            <a:pPr>
              <a:buNone/>
            </a:pPr>
            <a:r>
              <a:rPr lang="ru-RU" sz="1200" b="1" i="1" dirty="0" smtClean="0">
                <a:latin typeface="Arial" pitchFamily="34" charset="0"/>
                <a:cs typeface="Arial" pitchFamily="34" charset="0"/>
              </a:rPr>
              <a:t>Музыка(9.00 – 9.15)</a:t>
            </a:r>
          </a:p>
          <a:p>
            <a:pPr>
              <a:buNone/>
            </a:pPr>
            <a:r>
              <a:rPr lang="ru-RU" sz="1200" b="1" i="1" dirty="0" smtClean="0">
                <a:latin typeface="Arial" pitchFamily="34" charset="0"/>
                <a:cs typeface="Arial" pitchFamily="34" charset="0"/>
              </a:rPr>
              <a:t>Познание (ФЦКМ) (9.25 -9.40) </a:t>
            </a:r>
          </a:p>
          <a:p>
            <a:pPr>
              <a:buNone/>
            </a:pPr>
            <a:r>
              <a:rPr lang="ru-RU" sz="1200" b="1" i="1" u="sng" dirty="0" smtClean="0">
                <a:solidFill>
                  <a:srgbClr val="C00000"/>
                </a:solidFill>
                <a:latin typeface="Arial" pitchFamily="34" charset="0"/>
                <a:cs typeface="Arial" pitchFamily="34" charset="0"/>
              </a:rPr>
              <a:t>Среда</a:t>
            </a:r>
          </a:p>
          <a:p>
            <a:pPr>
              <a:buNone/>
            </a:pPr>
            <a:r>
              <a:rPr lang="ru-RU" sz="1200" b="1" i="1" dirty="0" smtClean="0">
                <a:latin typeface="Arial" pitchFamily="34" charset="0"/>
                <a:cs typeface="Arial" pitchFamily="34" charset="0"/>
              </a:rPr>
              <a:t>Познавательное развитие (Ребёнок и окружающий мир) (9.10 – 9.25)</a:t>
            </a:r>
          </a:p>
          <a:p>
            <a:pPr>
              <a:buNone/>
            </a:pPr>
            <a:r>
              <a:rPr lang="ru-RU" sz="1200" b="1" i="1" dirty="0" smtClean="0">
                <a:latin typeface="Arial" pitchFamily="34" charset="0"/>
                <a:cs typeface="Arial" pitchFamily="34" charset="0"/>
              </a:rPr>
              <a:t>Физическая культура (на прогулке)</a:t>
            </a:r>
          </a:p>
          <a:p>
            <a:pPr>
              <a:buNone/>
            </a:pPr>
            <a:r>
              <a:rPr lang="ru-RU" sz="1200" b="1" i="1" u="sng" dirty="0" smtClean="0">
                <a:solidFill>
                  <a:srgbClr val="C00000"/>
                </a:solidFill>
                <a:latin typeface="Arial" pitchFamily="34" charset="0"/>
                <a:cs typeface="Arial" pitchFamily="34" charset="0"/>
              </a:rPr>
              <a:t>Четверг</a:t>
            </a:r>
          </a:p>
          <a:p>
            <a:pPr>
              <a:buNone/>
            </a:pPr>
            <a:r>
              <a:rPr lang="ru-RU" sz="1200" b="1" i="1" dirty="0" smtClean="0">
                <a:latin typeface="Arial" pitchFamily="34" charset="0"/>
                <a:cs typeface="Arial" pitchFamily="34" charset="0"/>
              </a:rPr>
              <a:t>Художественное творчество (9.00 – 9.15)  (рисование 1-3, аппликация 4)</a:t>
            </a:r>
            <a:endParaRPr lang="ru-RU" sz="1200" b="1" i="1" dirty="0" smtClean="0">
              <a:solidFill>
                <a:srgbClr val="C00000"/>
              </a:solidFill>
              <a:latin typeface="Arial" pitchFamily="34" charset="0"/>
              <a:cs typeface="Arial" pitchFamily="34" charset="0"/>
            </a:endParaRPr>
          </a:p>
          <a:p>
            <a:pPr>
              <a:buNone/>
            </a:pPr>
            <a:r>
              <a:rPr lang="ru-RU" sz="1200" b="1" i="1" dirty="0" smtClean="0">
                <a:latin typeface="Arial" pitchFamily="34" charset="0"/>
                <a:cs typeface="Arial" pitchFamily="34" charset="0"/>
              </a:rPr>
              <a:t>Музыка (9.25 -9.40)</a:t>
            </a:r>
          </a:p>
          <a:p>
            <a:pPr>
              <a:buNone/>
            </a:pPr>
            <a:r>
              <a:rPr lang="ru-RU" sz="1200" b="1" i="1" u="sng" dirty="0" smtClean="0">
                <a:solidFill>
                  <a:srgbClr val="C00000"/>
                </a:solidFill>
                <a:latin typeface="Arial" pitchFamily="34" charset="0"/>
                <a:cs typeface="Arial" pitchFamily="34" charset="0"/>
              </a:rPr>
              <a:t>Пятница</a:t>
            </a:r>
          </a:p>
          <a:p>
            <a:pPr>
              <a:buNone/>
            </a:pPr>
            <a:r>
              <a:rPr lang="ru-RU" sz="1200" b="1" i="1" dirty="0" smtClean="0">
                <a:latin typeface="Arial" pitchFamily="34" charset="0"/>
                <a:cs typeface="Arial" pitchFamily="34" charset="0"/>
              </a:rPr>
              <a:t>Художественное творчество (конструирование, лепка) (8.55 – 9.10)</a:t>
            </a:r>
          </a:p>
          <a:p>
            <a:pPr>
              <a:buNone/>
            </a:pPr>
            <a:r>
              <a:rPr lang="ru-RU" sz="1200" b="1" i="1" dirty="0" smtClean="0">
                <a:latin typeface="Arial" pitchFamily="34" charset="0"/>
                <a:cs typeface="Arial" pitchFamily="34" charset="0"/>
              </a:rPr>
              <a:t>Физическая культура (9.20 -9.35)</a:t>
            </a:r>
          </a:p>
          <a:p>
            <a:pPr>
              <a:buNone/>
            </a:pPr>
            <a:r>
              <a:rPr lang="ru-RU" sz="1200" dirty="0" smtClean="0">
                <a:latin typeface="Arial" pitchFamily="34" charset="0"/>
                <a:cs typeface="Arial" pitchFamily="34" charset="0"/>
              </a:rPr>
              <a:t> </a:t>
            </a:r>
          </a:p>
          <a:p>
            <a:endParaRPr lang="ru-RU" sz="1200" dirty="0"/>
          </a:p>
        </p:txBody>
      </p:sp>
      <p:pic>
        <p:nvPicPr>
          <p:cNvPr id="6" name="Picture 3"/>
          <p:cNvPicPr>
            <a:picLocks noChangeAspect="1" noChangeArrowheads="1"/>
          </p:cNvPicPr>
          <p:nvPr/>
        </p:nvPicPr>
        <p:blipFill>
          <a:blip r:embed="rId4"/>
          <a:srcRect/>
          <a:stretch>
            <a:fillRect/>
          </a:stretch>
        </p:blipFill>
        <p:spPr bwMode="auto">
          <a:xfrm>
            <a:off x="1000100" y="2214554"/>
            <a:ext cx="3857652" cy="400052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928670"/>
            <a:ext cx="6929486" cy="3000396"/>
          </a:xfrm>
        </p:spPr>
        <p:txBody>
          <a:bodyPr anchor="ctr">
            <a:normAutofit fontScale="90000"/>
          </a:bodyPr>
          <a:lstStyle/>
          <a:p>
            <a:pPr algn="l"/>
            <a:r>
              <a:rPr lang="ru-RU" sz="3200" b="1" dirty="0" smtClean="0">
                <a:ln>
                  <a:solidFill>
                    <a:schemeClr val="accent6">
                      <a:lumMod val="75000"/>
                    </a:schemeClr>
                  </a:solidFill>
                </a:ln>
                <a:solidFill>
                  <a:srgbClr val="FF9900"/>
                </a:solidFill>
              </a:rPr>
              <a:t>                            </a:t>
            </a:r>
            <a:br>
              <a:rPr lang="ru-RU" sz="3200" b="1" dirty="0" smtClean="0">
                <a:ln>
                  <a:solidFill>
                    <a:schemeClr val="accent6">
                      <a:lumMod val="75000"/>
                    </a:schemeClr>
                  </a:solidFill>
                </a:ln>
                <a:solidFill>
                  <a:srgbClr val="FF9900"/>
                </a:solidFill>
              </a:rPr>
            </a:br>
            <a:r>
              <a:rPr lang="ru-RU" sz="3200" b="1" dirty="0" smtClean="0">
                <a:ln>
                  <a:solidFill>
                    <a:schemeClr val="accent6">
                      <a:lumMod val="75000"/>
                    </a:schemeClr>
                  </a:solidFill>
                </a:ln>
                <a:solidFill>
                  <a:srgbClr val="FF9900"/>
                </a:solidFill>
              </a:rPr>
              <a:t/>
            </a:r>
            <a:br>
              <a:rPr lang="ru-RU" sz="3200" b="1" dirty="0" smtClean="0">
                <a:ln>
                  <a:solidFill>
                    <a:schemeClr val="accent6">
                      <a:lumMod val="75000"/>
                    </a:schemeClr>
                  </a:solidFill>
                </a:ln>
                <a:solidFill>
                  <a:srgbClr val="FF9900"/>
                </a:solidFill>
              </a:rPr>
            </a:br>
            <a:r>
              <a:rPr lang="ru-RU" sz="3200" b="1" dirty="0" smtClean="0">
                <a:ln>
                  <a:solidFill>
                    <a:schemeClr val="accent6">
                      <a:lumMod val="75000"/>
                    </a:schemeClr>
                  </a:solidFill>
                </a:ln>
                <a:solidFill>
                  <a:srgbClr val="FF9900"/>
                </a:solidFill>
              </a:rPr>
              <a:t>                                 </a:t>
            </a:r>
            <a:r>
              <a:rPr lang="ru-RU" sz="3600" b="1" dirty="0" smtClean="0">
                <a:ln>
                  <a:solidFill>
                    <a:schemeClr val="accent6">
                      <a:lumMod val="75000"/>
                    </a:schemeClr>
                  </a:solidFill>
                </a:ln>
                <a:solidFill>
                  <a:srgbClr val="FF9900"/>
                </a:solidFill>
              </a:rPr>
              <a:t>РАЗДЕВАЛКА </a:t>
            </a:r>
            <a:r>
              <a:rPr lang="ru-RU" sz="1600" dirty="0" smtClean="0">
                <a:solidFill>
                  <a:srgbClr val="002060"/>
                </a:solidFill>
              </a:rPr>
              <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2000" b="1" dirty="0" smtClean="0">
                <a:solidFill>
                  <a:schemeClr val="tx2">
                    <a:lumMod val="75000"/>
                  </a:schemeClr>
                </a:solidFill>
              </a:rPr>
              <a:t>1. Информационный стенд «Для Вас, родители» («Расписание организованной образовательной деятельности, режим дня,  права и обязанности родителей, заповеди поведения и т.д.);</a:t>
            </a:r>
            <a:br>
              <a:rPr lang="ru-RU" sz="2000" b="1" dirty="0" smtClean="0">
                <a:solidFill>
                  <a:schemeClr val="tx2">
                    <a:lumMod val="75000"/>
                  </a:schemeClr>
                </a:solidFill>
              </a:rPr>
            </a:br>
            <a:r>
              <a:rPr lang="ru-RU" sz="2000" b="1" dirty="0" smtClean="0">
                <a:solidFill>
                  <a:schemeClr val="tx2">
                    <a:lumMod val="75000"/>
                  </a:schemeClr>
                </a:solidFill>
              </a:rPr>
              <a:t>2. Информационный стенд по ПДД «Детям знать положено»; </a:t>
            </a:r>
            <a:br>
              <a:rPr lang="ru-RU" sz="2000" b="1" dirty="0" smtClean="0">
                <a:solidFill>
                  <a:schemeClr val="tx2">
                    <a:lumMod val="75000"/>
                  </a:schemeClr>
                </a:solidFill>
              </a:rPr>
            </a:br>
            <a:r>
              <a:rPr lang="ru-RU" sz="2000" b="1" dirty="0" smtClean="0">
                <a:solidFill>
                  <a:schemeClr val="tx2">
                    <a:lumMod val="75000"/>
                  </a:schemeClr>
                </a:solidFill>
              </a:rPr>
              <a:t>3. Стенд «Жизнь детей в детском саду»;</a:t>
            </a:r>
            <a:br>
              <a:rPr lang="ru-RU" sz="2000" b="1" dirty="0" smtClean="0">
                <a:solidFill>
                  <a:schemeClr val="tx2">
                    <a:lumMod val="75000"/>
                  </a:schemeClr>
                </a:solidFill>
              </a:rPr>
            </a:br>
            <a:r>
              <a:rPr lang="ru-RU" sz="2000" b="1" dirty="0" smtClean="0">
                <a:solidFill>
                  <a:schemeClr val="tx2">
                    <a:lumMod val="75000"/>
                  </a:schemeClr>
                </a:solidFill>
              </a:rPr>
              <a:t>4. Папка «Консультации для родителей»;</a:t>
            </a:r>
            <a:br>
              <a:rPr lang="ru-RU" sz="2000" b="1" dirty="0" smtClean="0">
                <a:solidFill>
                  <a:schemeClr val="tx2">
                    <a:lumMod val="75000"/>
                  </a:schemeClr>
                </a:solidFill>
              </a:rPr>
            </a:br>
            <a:r>
              <a:rPr lang="ru-RU" sz="1600" dirty="0" smtClean="0">
                <a:solidFill>
                  <a:schemeClr val="tx2">
                    <a:lumMod val="75000"/>
                  </a:schemeClr>
                </a:solidFill>
              </a:rPr>
              <a:t/>
            </a:r>
            <a:br>
              <a:rPr lang="ru-RU" sz="1600" dirty="0" smtClean="0">
                <a:solidFill>
                  <a:schemeClr val="tx2">
                    <a:lumMod val="75000"/>
                  </a:schemeClr>
                </a:solidFill>
              </a:rPr>
            </a:br>
            <a:r>
              <a:rPr lang="ru-RU" sz="1600" dirty="0" smtClean="0">
                <a:solidFill>
                  <a:srgbClr val="C00000"/>
                </a:solidFill>
              </a:rPr>
              <a:t/>
            </a:r>
            <a:br>
              <a:rPr lang="ru-RU" sz="1600" dirty="0" smtClean="0">
                <a:solidFill>
                  <a:srgbClr val="C00000"/>
                </a:solidFill>
              </a:rPr>
            </a:br>
            <a:endParaRPr lang="ru-RU" dirty="0">
              <a:solidFill>
                <a:srgbClr val="C00000"/>
              </a:solidFill>
            </a:endParaRPr>
          </a:p>
        </p:txBody>
      </p:sp>
      <p:pic>
        <p:nvPicPr>
          <p:cNvPr id="102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3504" y="4000504"/>
            <a:ext cx="3041707" cy="2219327"/>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7224" y="4000504"/>
            <a:ext cx="4143404" cy="2231064"/>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14414" y="1000108"/>
            <a:ext cx="1928826" cy="881346"/>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7286676" cy="1143008"/>
          </a:xfrm>
        </p:spPr>
        <p:txBody>
          <a:bodyPr>
            <a:noAutofit/>
          </a:bodyPr>
          <a:lstStyle/>
          <a:p>
            <a:r>
              <a:rPr lang="ru-RU" sz="3200" b="1" dirty="0" smtClean="0">
                <a:ln>
                  <a:solidFill>
                    <a:schemeClr val="accent6">
                      <a:lumMod val="75000"/>
                    </a:schemeClr>
                  </a:solidFill>
                </a:ln>
                <a:solidFill>
                  <a:srgbClr val="FF9900"/>
                </a:solidFill>
              </a:rPr>
              <a:t>      РАЗДЕВАЛКА </a:t>
            </a:r>
            <a:endParaRPr lang="ru-RU" sz="3200" dirty="0"/>
          </a:p>
        </p:txBody>
      </p:sp>
      <p:sp>
        <p:nvSpPr>
          <p:cNvPr id="3" name="Содержимое 2"/>
          <p:cNvSpPr>
            <a:spLocks noGrp="1"/>
          </p:cNvSpPr>
          <p:nvPr>
            <p:ph idx="1"/>
          </p:nvPr>
        </p:nvSpPr>
        <p:spPr>
          <a:xfrm>
            <a:off x="857224" y="2000240"/>
            <a:ext cx="7358114" cy="3000396"/>
          </a:xfrm>
        </p:spPr>
        <p:txBody>
          <a:bodyPr anchor="t">
            <a:normAutofit/>
          </a:bodyPr>
          <a:lstStyle/>
          <a:p>
            <a:pPr indent="0">
              <a:spcBef>
                <a:spcPts val="0"/>
              </a:spcBef>
              <a:buNone/>
            </a:pPr>
            <a:r>
              <a:rPr lang="ru-RU" sz="1800" b="1" dirty="0" smtClean="0">
                <a:solidFill>
                  <a:srgbClr val="002060"/>
                </a:solidFill>
              </a:rPr>
              <a:t>5. Выставка детского творчества (рисунки, аппликации, поделки из пластилина, посезонные выставки творчества родителей и совместные выставки родителей и детей)</a:t>
            </a:r>
          </a:p>
          <a:p>
            <a:pPr indent="0">
              <a:spcBef>
                <a:spcPts val="0"/>
              </a:spcBef>
              <a:buNone/>
            </a:pPr>
            <a:r>
              <a:rPr lang="ru-RU" sz="1800" b="1" dirty="0" smtClean="0">
                <a:solidFill>
                  <a:srgbClr val="002060"/>
                </a:solidFill>
              </a:rPr>
              <a:t>6. Информационный стенд «Объявление»; </a:t>
            </a:r>
          </a:p>
          <a:p>
            <a:pPr indent="0">
              <a:spcBef>
                <a:spcPts val="0"/>
              </a:spcBef>
              <a:buNone/>
            </a:pPr>
            <a:r>
              <a:rPr lang="ru-RU" sz="1800" b="1" dirty="0" smtClean="0">
                <a:solidFill>
                  <a:srgbClr val="002060"/>
                </a:solidFill>
              </a:rPr>
              <a:t>7. Стенд  «Меню»»;</a:t>
            </a:r>
          </a:p>
          <a:p>
            <a:pPr indent="0">
              <a:spcBef>
                <a:spcPts val="0"/>
              </a:spcBef>
              <a:buNone/>
            </a:pPr>
            <a:r>
              <a:rPr lang="ru-RU" sz="1800" b="1" dirty="0" smtClean="0">
                <a:solidFill>
                  <a:srgbClr val="002060"/>
                </a:solidFill>
              </a:rPr>
              <a:t>8. Циклограмма «Последовательность одевания»; </a:t>
            </a:r>
          </a:p>
          <a:p>
            <a:pPr indent="0">
              <a:spcBef>
                <a:spcPts val="0"/>
              </a:spcBef>
              <a:buNone/>
            </a:pPr>
            <a:r>
              <a:rPr lang="ru-RU" sz="1800" b="1" dirty="0" smtClean="0">
                <a:solidFill>
                  <a:srgbClr val="002060"/>
                </a:solidFill>
              </a:rPr>
              <a:t>9. Тетрадь отзывов и предложений;</a:t>
            </a:r>
          </a:p>
          <a:p>
            <a:pPr indent="0">
              <a:spcBef>
                <a:spcPts val="0"/>
              </a:spcBef>
              <a:buNone/>
            </a:pPr>
            <a:r>
              <a:rPr lang="ru-RU" sz="1800" b="1" dirty="0" smtClean="0">
                <a:solidFill>
                  <a:srgbClr val="002060"/>
                </a:solidFill>
              </a:rPr>
              <a:t>10. Индивидуальные шкафчики для раздевания;</a:t>
            </a:r>
          </a:p>
          <a:p>
            <a:pPr indent="0">
              <a:spcBef>
                <a:spcPts val="0"/>
              </a:spcBef>
              <a:buNone/>
            </a:pPr>
            <a:r>
              <a:rPr lang="ru-RU" sz="1800" b="1" dirty="0" smtClean="0">
                <a:solidFill>
                  <a:srgbClr val="002060"/>
                </a:solidFill>
              </a:rPr>
              <a:t>11. Скамейки для переодевания детей;</a:t>
            </a:r>
          </a:p>
          <a:p>
            <a:pPr indent="0">
              <a:spcBef>
                <a:spcPts val="0"/>
              </a:spcBef>
              <a:buNone/>
            </a:pPr>
            <a:r>
              <a:rPr lang="ru-RU" sz="1800" b="1" dirty="0" smtClean="0">
                <a:solidFill>
                  <a:srgbClr val="002060"/>
                </a:solidFill>
              </a:rPr>
              <a:t>12. «Растеряшка».</a:t>
            </a:r>
            <a:endParaRPr lang="ru-RU" sz="1800" b="1" dirty="0"/>
          </a:p>
        </p:txBody>
      </p:sp>
      <p:pic>
        <p:nvPicPr>
          <p:cNvPr id="7"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2066" y="5000636"/>
            <a:ext cx="928694" cy="1238259"/>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15074" y="3857628"/>
            <a:ext cx="1768092" cy="235745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0100" y="1019948"/>
            <a:ext cx="2000264" cy="913988"/>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00364" y="5000636"/>
            <a:ext cx="857256" cy="1223792"/>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71934" y="5000636"/>
            <a:ext cx="804309" cy="1206247"/>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00100" y="5000636"/>
            <a:ext cx="1781179" cy="118662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785786" y="857232"/>
            <a:ext cx="6429420" cy="1214446"/>
          </a:xfrm>
        </p:spPr>
        <p:txBody>
          <a:bodyPr>
            <a:normAutofit fontScale="90000"/>
          </a:bodyPr>
          <a:lstStyle/>
          <a:p>
            <a:r>
              <a:rPr lang="ru-RU" b="1" i="1" dirty="0" smtClean="0"/>
              <a:t/>
            </a:r>
            <a:br>
              <a:rPr lang="ru-RU" b="1" i="1" dirty="0" smtClean="0"/>
            </a:br>
            <a:r>
              <a:rPr lang="ru-RU" b="1" i="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Физкультурно</a:t>
            </a: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 оздоровительный уголок</a:t>
            </a:r>
            <a:r>
              <a:rPr lang="ru-RU" dirty="0" smtClean="0"/>
              <a:t/>
            </a:r>
            <a:br>
              <a:rPr lang="ru-RU" dirty="0" smtClean="0"/>
            </a:br>
            <a:endParaRPr lang="ru-RU" dirty="0"/>
          </a:p>
        </p:txBody>
      </p:sp>
      <p:sp>
        <p:nvSpPr>
          <p:cNvPr id="3" name="Содержимое 2"/>
          <p:cNvSpPr>
            <a:spLocks noGrp="1"/>
          </p:cNvSpPr>
          <p:nvPr>
            <p:ph idx="1"/>
          </p:nvPr>
        </p:nvSpPr>
        <p:spPr>
          <a:xfrm>
            <a:off x="857224" y="2071678"/>
            <a:ext cx="7286676" cy="3071835"/>
          </a:xfrm>
        </p:spPr>
        <p:txBody>
          <a:bodyPr>
            <a:noAutofit/>
          </a:bodyPr>
          <a:lstStyle/>
          <a:p>
            <a:pPr>
              <a:spcBef>
                <a:spcPts val="0"/>
              </a:spcBef>
              <a:buNone/>
            </a:pPr>
            <a:r>
              <a:rPr lang="ru-RU" sz="1800" b="1" dirty="0" smtClean="0"/>
              <a:t>1. Мячи резиновые, мячи пластмассовые (разного размера);</a:t>
            </a:r>
          </a:p>
          <a:p>
            <a:pPr>
              <a:spcBef>
                <a:spcPts val="0"/>
              </a:spcBef>
              <a:buNone/>
            </a:pPr>
            <a:r>
              <a:rPr lang="ru-RU" sz="1800" b="1" dirty="0" smtClean="0"/>
              <a:t>2. Бубен 1 большой и 1 маленький;</a:t>
            </a:r>
          </a:p>
          <a:p>
            <a:pPr>
              <a:spcBef>
                <a:spcPts val="0"/>
              </a:spcBef>
              <a:buNone/>
            </a:pPr>
            <a:r>
              <a:rPr lang="ru-RU" sz="1800" b="1" dirty="0" smtClean="0"/>
              <a:t>3. </a:t>
            </a:r>
            <a:r>
              <a:rPr lang="ru-RU" sz="1800" b="1" dirty="0" err="1" smtClean="0"/>
              <a:t>Кольцеброс</a:t>
            </a:r>
            <a:r>
              <a:rPr lang="ru-RU" sz="1800" b="1" dirty="0" smtClean="0"/>
              <a:t> «Зайчики»;</a:t>
            </a:r>
          </a:p>
          <a:p>
            <a:pPr>
              <a:spcBef>
                <a:spcPts val="0"/>
              </a:spcBef>
              <a:buNone/>
            </a:pPr>
            <a:r>
              <a:rPr lang="ru-RU" sz="1800" b="1" dirty="0" smtClean="0"/>
              <a:t>4. Кегли (большие и маленькие) – 2 набора;</a:t>
            </a:r>
          </a:p>
          <a:p>
            <a:pPr>
              <a:spcBef>
                <a:spcPts val="0"/>
              </a:spcBef>
              <a:buNone/>
            </a:pPr>
            <a:r>
              <a:rPr lang="ru-RU" sz="1800" b="1" dirty="0" smtClean="0"/>
              <a:t>5. Кубики, флажки, ленты (по количеству детей);</a:t>
            </a:r>
          </a:p>
          <a:p>
            <a:pPr>
              <a:spcBef>
                <a:spcPts val="0"/>
              </a:spcBef>
              <a:buNone/>
            </a:pPr>
            <a:r>
              <a:rPr lang="ru-RU" sz="1800" b="1" dirty="0" smtClean="0"/>
              <a:t>6. Мешочки с песком (7 </a:t>
            </a:r>
            <a:r>
              <a:rPr lang="ru-RU" sz="1800" b="1" dirty="0" err="1" smtClean="0"/>
              <a:t>шт</a:t>
            </a:r>
            <a:r>
              <a:rPr lang="ru-RU" sz="1800" b="1" dirty="0"/>
              <a:t>)</a:t>
            </a:r>
            <a:r>
              <a:rPr lang="ru-RU" sz="1800" b="1" dirty="0" smtClean="0"/>
              <a:t>; </a:t>
            </a:r>
          </a:p>
          <a:p>
            <a:pPr>
              <a:spcBef>
                <a:spcPts val="0"/>
              </a:spcBef>
              <a:buNone/>
            </a:pPr>
            <a:r>
              <a:rPr lang="ru-RU" sz="1800" b="1" dirty="0" smtClean="0"/>
              <a:t>7. Дидактический материал – открытки «Спорт»;</a:t>
            </a:r>
          </a:p>
          <a:p>
            <a:pPr>
              <a:spcBef>
                <a:spcPts val="0"/>
              </a:spcBef>
              <a:buNone/>
            </a:pPr>
            <a:r>
              <a:rPr lang="ru-RU" sz="1800" b="1" dirty="0" smtClean="0"/>
              <a:t>8. Обручи -3шт</a:t>
            </a:r>
          </a:p>
          <a:p>
            <a:pPr>
              <a:spcBef>
                <a:spcPts val="0"/>
              </a:spcBef>
              <a:buNone/>
            </a:pPr>
            <a:r>
              <a:rPr lang="ru-RU" sz="1800" b="1" dirty="0" smtClean="0"/>
              <a:t>9. Гимнастические палки 3 шт.;</a:t>
            </a:r>
          </a:p>
          <a:p>
            <a:pPr>
              <a:spcBef>
                <a:spcPts val="0"/>
              </a:spcBef>
              <a:buNone/>
            </a:pPr>
            <a:r>
              <a:rPr lang="ru-RU" sz="1800" b="1" dirty="0" smtClean="0"/>
              <a:t>10. Массажная дорожка -1</a:t>
            </a:r>
          </a:p>
          <a:p>
            <a:pPr>
              <a:spcBef>
                <a:spcPts val="0"/>
              </a:spcBef>
              <a:buNone/>
            </a:pPr>
            <a:endParaRPr lang="ru-RU" sz="1800" b="1" dirty="0" smtClean="0"/>
          </a:p>
          <a:p>
            <a:pPr>
              <a:spcBef>
                <a:spcPts val="0"/>
              </a:spcBef>
              <a:buNone/>
            </a:pPr>
            <a:endParaRPr lang="ru-RU" sz="1800" b="1" dirty="0" smtClean="0"/>
          </a:p>
          <a:p>
            <a:pPr lvl="0">
              <a:spcBef>
                <a:spcPts val="0"/>
              </a:spcBef>
              <a:buNone/>
            </a:pPr>
            <a:endParaRPr lang="ru-RU" sz="1800" dirty="0" smtClean="0"/>
          </a:p>
          <a:p>
            <a:pPr>
              <a:spcBef>
                <a:spcPts val="0"/>
              </a:spcBef>
              <a:buNone/>
            </a:pPr>
            <a:endParaRPr lang="ru-RU" sz="1800" b="1" dirty="0" smtClean="0"/>
          </a:p>
          <a:p>
            <a:pPr>
              <a:spcBef>
                <a:spcPts val="0"/>
              </a:spcBef>
              <a:buNone/>
            </a:pPr>
            <a:r>
              <a:rPr lang="ru-RU" sz="1800" b="1" dirty="0" smtClean="0"/>
              <a:t> </a:t>
            </a:r>
          </a:p>
          <a:p>
            <a:pPr>
              <a:spcBef>
                <a:spcPts val="0"/>
              </a:spcBef>
              <a:buNone/>
            </a:pPr>
            <a:r>
              <a:rPr lang="ru-RU" sz="1800" b="1" dirty="0" smtClean="0"/>
              <a:t> </a:t>
            </a:r>
          </a:p>
          <a:p>
            <a:pPr>
              <a:spcBef>
                <a:spcPts val="0"/>
              </a:spcBef>
            </a:pPr>
            <a:endParaRPr lang="ru-RU" sz="1800" b="1" dirty="0"/>
          </a:p>
        </p:txBody>
      </p:sp>
      <p:pic>
        <p:nvPicPr>
          <p:cNvPr id="133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00364" y="4929198"/>
            <a:ext cx="1571636" cy="125787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6314" y="4214818"/>
            <a:ext cx="1298201" cy="198146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ChangeAspect="1" noChangeArrowheads="1"/>
          </p:cNvPicPr>
          <p:nvPr/>
        </p:nvPicPr>
        <p:blipFill>
          <a:blip r:embed="rId5" cstate="screen">
            <a:lum contrast="10000"/>
            <a:extLst>
              <a:ext uri="{28A0092B-C50C-407E-A947-70E740481C1C}">
                <a14:useLocalDpi xmlns:a14="http://schemas.microsoft.com/office/drawing/2010/main"/>
              </a:ext>
            </a:extLst>
          </a:blip>
          <a:srcRect/>
          <a:stretch>
            <a:fillRect/>
          </a:stretch>
        </p:blipFill>
        <p:spPr bwMode="auto">
          <a:xfrm>
            <a:off x="998672" y="5000636"/>
            <a:ext cx="1736656" cy="121444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86512" y="3000372"/>
            <a:ext cx="1714512" cy="321549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5786478" cy="928694"/>
          </a:xfrm>
        </p:spPr>
        <p:txBody>
          <a:bodyPr>
            <a:normAutofit/>
          </a:bodyPr>
          <a:lstStyle/>
          <a:p>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Уголок </a:t>
            </a:r>
            <a:r>
              <a:rPr lang="ru-RU" sz="4000" b="1" i="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сенсорики</a:t>
            </a:r>
            <a:endPar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1142976" y="1714488"/>
            <a:ext cx="6786610" cy="1928826"/>
          </a:xfrm>
        </p:spPr>
        <p:txBody>
          <a:bodyPr>
            <a:normAutofit fontScale="92500" lnSpcReduction="20000"/>
          </a:bodyPr>
          <a:lstStyle/>
          <a:p>
            <a:pPr>
              <a:spcBef>
                <a:spcPts val="0"/>
              </a:spcBef>
              <a:buNone/>
            </a:pPr>
            <a:r>
              <a:rPr lang="ru-RU" sz="1900" b="1" dirty="0" smtClean="0"/>
              <a:t>1. Матрешки – 1 набор;</a:t>
            </a:r>
          </a:p>
          <a:p>
            <a:pPr>
              <a:spcBef>
                <a:spcPts val="0"/>
              </a:spcBef>
              <a:buNone/>
            </a:pPr>
            <a:r>
              <a:rPr lang="ru-RU" sz="1900" b="1" dirty="0" smtClean="0"/>
              <a:t>2. Пирамидки разного размера – 7 шт. ;</a:t>
            </a:r>
          </a:p>
          <a:p>
            <a:pPr>
              <a:spcBef>
                <a:spcPts val="0"/>
              </a:spcBef>
              <a:buNone/>
            </a:pPr>
            <a:r>
              <a:rPr lang="ru-RU" sz="1900" b="1" dirty="0" smtClean="0"/>
              <a:t>3. Мозаика – 2 набора крупной, 4 мелкой;</a:t>
            </a:r>
          </a:p>
          <a:p>
            <a:pPr>
              <a:spcBef>
                <a:spcPts val="0"/>
              </a:spcBef>
              <a:buNone/>
            </a:pPr>
            <a:r>
              <a:rPr lang="ru-RU" sz="1900" b="1" dirty="0" smtClean="0"/>
              <a:t>4. Домино на разную тематику – 8 шт.;</a:t>
            </a:r>
          </a:p>
          <a:p>
            <a:pPr>
              <a:spcBef>
                <a:spcPts val="0"/>
              </a:spcBef>
              <a:buNone/>
            </a:pPr>
            <a:r>
              <a:rPr lang="ru-RU" sz="1900" b="1" dirty="0" smtClean="0"/>
              <a:t>5. Шнуровка 1 набор;</a:t>
            </a:r>
          </a:p>
          <a:p>
            <a:pPr>
              <a:spcBef>
                <a:spcPts val="0"/>
              </a:spcBef>
              <a:buNone/>
            </a:pPr>
            <a:r>
              <a:rPr lang="ru-RU" sz="1900" b="1" dirty="0" smtClean="0"/>
              <a:t>6. Лото на разные темы -6 шт.;</a:t>
            </a:r>
          </a:p>
          <a:p>
            <a:pPr>
              <a:spcBef>
                <a:spcPts val="0"/>
              </a:spcBef>
              <a:buNone/>
            </a:pPr>
            <a:r>
              <a:rPr lang="ru-RU" sz="1900" b="1" dirty="0" smtClean="0"/>
              <a:t>7. Предметные  и сюжетные картинки.</a:t>
            </a:r>
          </a:p>
          <a:p>
            <a:pPr>
              <a:spcBef>
                <a:spcPts val="0"/>
              </a:spcBef>
              <a:buNone/>
            </a:pPr>
            <a:r>
              <a:rPr lang="ru-RU" sz="1900" b="1" dirty="0" smtClean="0"/>
              <a:t>8. Рамки - вкладыши - 3 набора.</a:t>
            </a:r>
            <a:endParaRPr lang="ru-RU" sz="1900" b="1"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1538" y="3714752"/>
            <a:ext cx="3302512" cy="247688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3714752"/>
            <a:ext cx="3432095" cy="2493632"/>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785786" y="857232"/>
            <a:ext cx="6429420" cy="1500198"/>
          </a:xfrm>
        </p:spPr>
        <p:txBody>
          <a:bodyPr>
            <a:normAutofit/>
          </a:bodyPr>
          <a:lstStyle/>
          <a:p>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Уголок </a:t>
            </a:r>
            <a:b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«Наша библиотека»</a:t>
            </a:r>
          </a:p>
        </p:txBody>
      </p:sp>
      <p:sp>
        <p:nvSpPr>
          <p:cNvPr id="3" name="Содержимое 2"/>
          <p:cNvSpPr>
            <a:spLocks noGrp="1"/>
          </p:cNvSpPr>
          <p:nvPr>
            <p:ph idx="1"/>
          </p:nvPr>
        </p:nvSpPr>
        <p:spPr>
          <a:xfrm>
            <a:off x="3857620" y="2500306"/>
            <a:ext cx="3929090" cy="1143008"/>
          </a:xfrm>
        </p:spPr>
        <p:txBody>
          <a:bodyPr>
            <a:normAutofit/>
          </a:bodyPr>
          <a:lstStyle/>
          <a:p>
            <a:pPr>
              <a:buNone/>
            </a:pPr>
            <a:r>
              <a:rPr lang="ru-RU" sz="1800" b="1" dirty="0" smtClean="0"/>
              <a:t>1. Тематическая подборка детской художественной литературы;</a:t>
            </a:r>
          </a:p>
          <a:p>
            <a:pPr>
              <a:buNone/>
            </a:pPr>
            <a:r>
              <a:rPr lang="ru-RU" sz="1800" b="1" dirty="0" smtClean="0"/>
              <a:t>2. Портреты писателей и поэтов;</a:t>
            </a:r>
            <a:endParaRPr lang="ru-RU" sz="1800" b="1" dirty="0"/>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2976" y="2500306"/>
            <a:ext cx="2466538" cy="3701132"/>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3"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7620" y="3929066"/>
            <a:ext cx="4031324" cy="221457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1071538" y="857232"/>
            <a:ext cx="6500858" cy="1714512"/>
          </a:xfrm>
        </p:spPr>
        <p:txBody>
          <a:bodyPr>
            <a:noAutofit/>
          </a:bodyPr>
          <a:lstStyle/>
          <a:p>
            <a:r>
              <a:rPr lang="ru-RU" sz="4000" b="1" i="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Наш девиз: </a:t>
            </a:r>
            <a:br>
              <a:rPr lang="ru-RU" sz="4000" b="1" i="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"Воспитывать и обучать,  удивляя и радуя!"</a:t>
            </a:r>
            <a:endParaRPr lang="ru-RU" sz="4000" i="1" dirty="0"/>
          </a:p>
        </p:txBody>
      </p:sp>
      <p:pic>
        <p:nvPicPr>
          <p:cNvPr id="1026" name="Picture 2" descr="C:\Documents and Settings\Администратор\Мои документы\Фотографии\НОВЫЕ ДЕТИ\Новый год, декабрь 2014.bmp"/>
          <p:cNvPicPr>
            <a:picLocks noGrp="1" noChangeAspect="1" noChangeArrowheads="1"/>
          </p:cNvPicPr>
          <p:nvPr>
            <p:ph idx="1"/>
          </p:nvPr>
        </p:nvPicPr>
        <p:blipFill>
          <a:blip r:embed="rId3" cstate="screen">
            <a:lum contrast="10000"/>
            <a:extLst>
              <a:ext uri="{28A0092B-C50C-407E-A947-70E740481C1C}">
                <a14:useLocalDpi xmlns:a14="http://schemas.microsoft.com/office/drawing/2010/main"/>
              </a:ext>
            </a:extLst>
          </a:blip>
          <a:srcRect/>
          <a:stretch>
            <a:fillRect/>
          </a:stretch>
        </p:blipFill>
        <p:spPr bwMode="auto">
          <a:xfrm>
            <a:off x="1928794" y="2786058"/>
            <a:ext cx="4763728" cy="3377167"/>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928670"/>
            <a:ext cx="6000792" cy="857256"/>
          </a:xfrm>
        </p:spPr>
        <p:txBody>
          <a:bodyPr>
            <a:noAutofit/>
          </a:bodyPr>
          <a:lstStyle/>
          <a:p>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Уголок </a:t>
            </a:r>
            <a:b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детского творчества</a:t>
            </a:r>
          </a:p>
        </p:txBody>
      </p:sp>
      <p:sp>
        <p:nvSpPr>
          <p:cNvPr id="3" name="Содержимое 2"/>
          <p:cNvSpPr>
            <a:spLocks noGrp="1"/>
          </p:cNvSpPr>
          <p:nvPr>
            <p:ph idx="1"/>
          </p:nvPr>
        </p:nvSpPr>
        <p:spPr>
          <a:xfrm>
            <a:off x="785786" y="1928802"/>
            <a:ext cx="7429552" cy="4429156"/>
          </a:xfrm>
        </p:spPr>
        <p:txBody>
          <a:bodyPr>
            <a:normAutofit/>
          </a:bodyPr>
          <a:lstStyle/>
          <a:p>
            <a:pPr>
              <a:spcBef>
                <a:spcPts val="0"/>
              </a:spcBef>
              <a:buNone/>
            </a:pPr>
            <a:r>
              <a:rPr lang="ru-RU" sz="1800" b="1" dirty="0" smtClean="0"/>
              <a:t> 1. Материал для рисования: альбомы, гуашевые краски, </a:t>
            </a:r>
          </a:p>
          <a:p>
            <a:pPr>
              <a:spcBef>
                <a:spcPts val="0"/>
              </a:spcBef>
              <a:buNone/>
            </a:pPr>
            <a:r>
              <a:rPr lang="ru-RU" sz="1800" b="1" dirty="0" smtClean="0"/>
              <a:t>простые и цветные карандаши, мелки, пастель, баночки для воды,</a:t>
            </a:r>
          </a:p>
          <a:p>
            <a:pPr>
              <a:spcBef>
                <a:spcPts val="0"/>
              </a:spcBef>
              <a:buNone/>
            </a:pPr>
            <a:r>
              <a:rPr lang="ru-RU" sz="1800" b="1" dirty="0" smtClean="0"/>
              <a:t> трафареты для рисования;</a:t>
            </a:r>
          </a:p>
          <a:p>
            <a:pPr>
              <a:spcBef>
                <a:spcPts val="0"/>
              </a:spcBef>
              <a:buNone/>
            </a:pPr>
            <a:r>
              <a:rPr lang="ru-RU" sz="1800" b="1" dirty="0" smtClean="0"/>
              <a:t>2. Материал для лепки: пластилин, стеки, индивидуальные клеёнки;</a:t>
            </a:r>
          </a:p>
          <a:p>
            <a:pPr>
              <a:spcBef>
                <a:spcPts val="0"/>
              </a:spcBef>
              <a:buNone/>
            </a:pPr>
            <a:r>
              <a:rPr lang="ru-RU" sz="1800" b="1" dirty="0" smtClean="0"/>
              <a:t>3. Материал для ручного труда: клей ПВА, кисти для клея, ёмкость под </a:t>
            </a:r>
          </a:p>
          <a:p>
            <a:pPr>
              <a:spcBef>
                <a:spcPts val="0"/>
              </a:spcBef>
              <a:buNone/>
            </a:pPr>
            <a:r>
              <a:rPr lang="ru-RU" sz="1800" b="1" dirty="0" smtClean="0"/>
              <a:t>клей, салфетки, цветная бумага и картон, белый картон, гофрированная</a:t>
            </a:r>
          </a:p>
          <a:p>
            <a:pPr>
              <a:spcBef>
                <a:spcPts val="0"/>
              </a:spcBef>
              <a:buNone/>
            </a:pPr>
            <a:r>
              <a:rPr lang="ru-RU" sz="1800" b="1" dirty="0" smtClean="0"/>
              <a:t> бумага;</a:t>
            </a:r>
          </a:p>
          <a:p>
            <a:pPr>
              <a:spcBef>
                <a:spcPts val="0"/>
              </a:spcBef>
              <a:buNone/>
            </a:pPr>
            <a:r>
              <a:rPr lang="ru-RU" sz="1800" b="1" dirty="0" smtClean="0"/>
              <a:t>4. Образцы по аппликации и рисованию;</a:t>
            </a:r>
          </a:p>
          <a:p>
            <a:pPr>
              <a:spcBef>
                <a:spcPts val="0"/>
              </a:spcBef>
              <a:buNone/>
            </a:pPr>
            <a:r>
              <a:rPr lang="ru-RU" sz="1800" b="1" dirty="0" smtClean="0"/>
              <a:t>5. Виды живописи: портрет, пейзаж, </a:t>
            </a:r>
          </a:p>
          <a:p>
            <a:pPr>
              <a:spcBef>
                <a:spcPts val="0"/>
              </a:spcBef>
              <a:buNone/>
            </a:pPr>
            <a:r>
              <a:rPr lang="ru-RU" sz="1800" b="1" dirty="0" smtClean="0"/>
              <a:t>натюрморт, художественные </a:t>
            </a:r>
          </a:p>
          <a:p>
            <a:pPr>
              <a:spcBef>
                <a:spcPts val="0"/>
              </a:spcBef>
              <a:buNone/>
            </a:pPr>
            <a:r>
              <a:rPr lang="ru-RU" sz="1800" b="1" dirty="0" smtClean="0"/>
              <a:t>картины;</a:t>
            </a:r>
          </a:p>
          <a:p>
            <a:pPr>
              <a:spcBef>
                <a:spcPts val="0"/>
              </a:spcBef>
              <a:buNone/>
            </a:pPr>
            <a:r>
              <a:rPr lang="ru-RU" sz="1800" b="1" dirty="0" smtClean="0"/>
              <a:t>7. Материал для нетрадиционной </a:t>
            </a:r>
          </a:p>
          <a:p>
            <a:pPr>
              <a:spcBef>
                <a:spcPts val="0"/>
              </a:spcBef>
              <a:buNone/>
            </a:pPr>
            <a:r>
              <a:rPr lang="ru-RU" sz="1800" b="1" dirty="0" smtClean="0"/>
              <a:t>техники рисования: </a:t>
            </a:r>
            <a:r>
              <a:rPr lang="ru-RU" sz="1800" b="1" dirty="0"/>
              <a:t>печатки</a:t>
            </a:r>
            <a:r>
              <a:rPr lang="ru-RU" sz="1800" b="1" dirty="0" smtClean="0"/>
              <a:t>, трафареты,</a:t>
            </a:r>
          </a:p>
          <a:p>
            <a:pPr>
              <a:spcBef>
                <a:spcPts val="0"/>
              </a:spcBef>
              <a:buNone/>
            </a:pPr>
            <a:r>
              <a:rPr lang="ru-RU" sz="1800" b="1" dirty="0" smtClean="0"/>
              <a:t>Ватные палочки, поролоновые кисточки,</a:t>
            </a:r>
          </a:p>
          <a:p>
            <a:pPr>
              <a:spcBef>
                <a:spcPts val="0"/>
              </a:spcBef>
              <a:buNone/>
            </a:pPr>
            <a:r>
              <a:rPr lang="ru-RU" sz="1800" b="1" dirty="0" smtClean="0"/>
              <a:t>крупы, кисти для </a:t>
            </a:r>
            <a:r>
              <a:rPr lang="ru-RU" sz="1800" b="1" dirty="0" err="1" smtClean="0"/>
              <a:t>набрызг</a:t>
            </a:r>
            <a:r>
              <a:rPr lang="ru-RU" sz="1800" b="1" dirty="0" err="1"/>
              <a:t>а</a:t>
            </a:r>
            <a:r>
              <a:rPr lang="ru-RU" sz="1800" b="1" dirty="0" smtClean="0"/>
              <a:t>. </a:t>
            </a:r>
          </a:p>
          <a:p>
            <a:endParaRPr lang="ru-RU" sz="1800" b="1" dirty="0"/>
          </a:p>
        </p:txBody>
      </p:sp>
      <p:pic>
        <p:nvPicPr>
          <p:cNvPr id="2457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0628" y="3857628"/>
            <a:ext cx="3040573" cy="228043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3071802" y="928670"/>
            <a:ext cx="3857652" cy="1571636"/>
          </a:xfrm>
        </p:spPr>
        <p:txBody>
          <a:bodyPr>
            <a:normAutofit fontScale="90000"/>
          </a:bodyPr>
          <a:lstStyle/>
          <a:p>
            <a:r>
              <a:rPr lang="ru-RU" b="1" dirty="0" smtClean="0"/>
              <a:t/>
            </a:r>
            <a:br>
              <a:rPr lang="ru-RU" b="1" dirty="0" smtClean="0"/>
            </a:b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Музыкальный уголок</a:t>
            </a:r>
            <a:r>
              <a:rPr lang="ru-RU" i="1" dirty="0" smtClean="0"/>
              <a:t/>
            </a:r>
            <a:br>
              <a:rPr lang="ru-RU" i="1" dirty="0" smtClean="0"/>
            </a:br>
            <a:endParaRPr lang="ru-RU" i="1" dirty="0"/>
          </a:p>
        </p:txBody>
      </p:sp>
      <p:sp>
        <p:nvSpPr>
          <p:cNvPr id="3" name="Содержимое 2"/>
          <p:cNvSpPr>
            <a:spLocks noGrp="1"/>
          </p:cNvSpPr>
          <p:nvPr>
            <p:ph idx="1"/>
          </p:nvPr>
        </p:nvSpPr>
        <p:spPr>
          <a:xfrm>
            <a:off x="928662" y="1714488"/>
            <a:ext cx="7215238" cy="4411675"/>
          </a:xfrm>
        </p:spPr>
        <p:txBody>
          <a:bodyPr>
            <a:normAutofit/>
          </a:bodyPr>
          <a:lstStyle/>
          <a:p>
            <a:pPr>
              <a:buNone/>
            </a:pPr>
            <a:endParaRPr lang="ru-RU" sz="1800" b="1" dirty="0" smtClean="0"/>
          </a:p>
          <a:p>
            <a:pPr>
              <a:buNone/>
            </a:pPr>
            <a:endParaRPr lang="ru-RU" sz="1800" b="1" dirty="0" smtClean="0"/>
          </a:p>
          <a:p>
            <a:pPr>
              <a:buNone/>
            </a:pPr>
            <a:endParaRPr lang="ru-RU" sz="1800" b="1" dirty="0" smtClean="0"/>
          </a:p>
          <a:p>
            <a:pPr>
              <a:buNone/>
            </a:pPr>
            <a:r>
              <a:rPr lang="ru-RU" sz="1800" b="1" dirty="0" smtClean="0"/>
              <a:t>1. Барабаны</a:t>
            </a:r>
          </a:p>
          <a:p>
            <a:pPr>
              <a:buNone/>
            </a:pPr>
            <a:r>
              <a:rPr lang="ru-RU" sz="1800" b="1" dirty="0" smtClean="0"/>
              <a:t>2. Дудочки;</a:t>
            </a:r>
          </a:p>
          <a:p>
            <a:pPr>
              <a:buNone/>
            </a:pPr>
            <a:r>
              <a:rPr lang="ru-RU" sz="1800" b="1" dirty="0" smtClean="0"/>
              <a:t>3.Погремушки;</a:t>
            </a:r>
          </a:p>
          <a:p>
            <a:pPr>
              <a:buNone/>
            </a:pPr>
            <a:r>
              <a:rPr lang="ru-RU" sz="1800" b="1" dirty="0" smtClean="0"/>
              <a:t>4. Маракасы</a:t>
            </a:r>
          </a:p>
          <a:p>
            <a:pPr>
              <a:buNone/>
            </a:pPr>
            <a:r>
              <a:rPr lang="ru-RU" sz="1800" b="1" dirty="0" smtClean="0"/>
              <a:t>5. Металлофоны</a:t>
            </a:r>
          </a:p>
          <a:p>
            <a:pPr>
              <a:buNone/>
            </a:pPr>
            <a:r>
              <a:rPr lang="ru-RU" sz="1800" b="1" dirty="0" smtClean="0"/>
              <a:t>6. Бубны;</a:t>
            </a:r>
          </a:p>
          <a:p>
            <a:pPr>
              <a:buNone/>
            </a:pPr>
            <a:r>
              <a:rPr lang="ru-RU" sz="1800" b="1" dirty="0" smtClean="0"/>
              <a:t>7. Микрофон;</a:t>
            </a:r>
          </a:p>
          <a:p>
            <a:pPr>
              <a:buNone/>
            </a:pPr>
            <a:r>
              <a:rPr lang="ru-RU" sz="1800" b="1" dirty="0" smtClean="0"/>
              <a:t>8. Колокольчики</a:t>
            </a:r>
          </a:p>
          <a:p>
            <a:pPr>
              <a:buNone/>
            </a:pPr>
            <a:r>
              <a:rPr lang="ru-RU" sz="1800" b="1" dirty="0" smtClean="0"/>
              <a:t>9. Музыкальные игрушки: неваляшка, молоточки, </a:t>
            </a:r>
            <a:r>
              <a:rPr lang="ru-RU" sz="1800" b="1" dirty="0" err="1" smtClean="0"/>
              <a:t>шумелки</a:t>
            </a:r>
            <a:endParaRPr lang="ru-RU" sz="1800" b="1" dirty="0" smtClean="0"/>
          </a:p>
          <a:p>
            <a:pPr>
              <a:buNone/>
            </a:pPr>
            <a:r>
              <a:rPr lang="ru-RU" sz="1800" b="1" dirty="0" smtClean="0"/>
              <a:t>10. Атрибуты для ряженья: шляпы, бусы, сарафаны, юбки, косынки.  </a:t>
            </a:r>
          </a:p>
          <a:p>
            <a:endParaRPr lang="ru-RU" sz="1800" dirty="0"/>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00364" y="2928934"/>
            <a:ext cx="4740456" cy="2288389"/>
          </a:xfrm>
          <a:prstGeom prst="rect">
            <a:avLst/>
          </a:prstGeom>
          <a:solidFill>
            <a:srgbClr val="FFFFFF">
              <a:shade val="85000"/>
            </a:srgbClr>
          </a:solidFill>
          <a:ln w="88900" cap="sq">
            <a:solidFill>
              <a:srgbClr val="FFCF2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8662" y="1071546"/>
            <a:ext cx="2032000" cy="15240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928670"/>
            <a:ext cx="5715040" cy="857256"/>
          </a:xfrm>
        </p:spPr>
        <p:txBody>
          <a:bodyPr>
            <a:normAutofit fontScale="90000"/>
          </a:bodyPr>
          <a:lstStyle/>
          <a:p>
            <a:r>
              <a:rPr lang="ru-RU" b="1" dirty="0" smtClean="0"/>
              <a:t/>
            </a:r>
            <a:br>
              <a:rPr lang="ru-RU" b="1" dirty="0" smtClean="0"/>
            </a:b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Театральный уголок</a:t>
            </a:r>
            <a:r>
              <a:rPr lang="ru-RU" i="1" dirty="0" smtClean="0"/>
              <a:t/>
            </a:r>
            <a:br>
              <a:rPr lang="ru-RU" i="1" dirty="0" smtClean="0"/>
            </a:br>
            <a:endParaRPr lang="ru-RU" i="1" dirty="0"/>
          </a:p>
        </p:txBody>
      </p:sp>
      <p:sp>
        <p:nvSpPr>
          <p:cNvPr id="3" name="Содержимое 2"/>
          <p:cNvSpPr>
            <a:spLocks noGrp="1"/>
          </p:cNvSpPr>
          <p:nvPr>
            <p:ph idx="1"/>
          </p:nvPr>
        </p:nvSpPr>
        <p:spPr>
          <a:xfrm>
            <a:off x="857224" y="1928802"/>
            <a:ext cx="7286676" cy="1928826"/>
          </a:xfrm>
        </p:spPr>
        <p:txBody>
          <a:bodyPr>
            <a:normAutofit/>
          </a:bodyPr>
          <a:lstStyle/>
          <a:p>
            <a:pPr>
              <a:buNone/>
            </a:pPr>
            <a:r>
              <a:rPr lang="ru-RU" sz="1800" b="1" dirty="0" smtClean="0"/>
              <a:t>1. Ширма маленькая для настольного и кукольного театра;</a:t>
            </a:r>
          </a:p>
          <a:p>
            <a:pPr>
              <a:buNone/>
            </a:pPr>
            <a:r>
              <a:rPr lang="ru-RU" sz="1800" b="1" dirty="0" smtClean="0"/>
              <a:t>2. Кукольный театр;</a:t>
            </a:r>
          </a:p>
          <a:p>
            <a:pPr>
              <a:buNone/>
            </a:pPr>
            <a:r>
              <a:rPr lang="ru-RU" sz="1800" b="1" dirty="0" smtClean="0"/>
              <a:t>3. Настольный театр (Три поросёнка, Репка, Колобок);</a:t>
            </a:r>
          </a:p>
          <a:p>
            <a:pPr>
              <a:buNone/>
            </a:pPr>
            <a:r>
              <a:rPr lang="ru-RU" sz="1800" b="1" dirty="0" smtClean="0"/>
              <a:t>4. Театр на </a:t>
            </a:r>
            <a:r>
              <a:rPr lang="ru-RU" sz="1800" b="1" dirty="0" err="1" smtClean="0"/>
              <a:t>фланелеграфе</a:t>
            </a:r>
            <a:r>
              <a:rPr lang="ru-RU" sz="1800" b="1" dirty="0" smtClean="0"/>
              <a:t>;</a:t>
            </a:r>
          </a:p>
          <a:p>
            <a:pPr>
              <a:buNone/>
            </a:pPr>
            <a:r>
              <a:rPr lang="ru-RU" sz="1800" b="1" dirty="0" smtClean="0"/>
              <a:t>5. Шапочки, ободки;</a:t>
            </a:r>
          </a:p>
          <a:p>
            <a:pPr>
              <a:buNone/>
            </a:pPr>
            <a:endParaRPr lang="ru-RU" sz="1800" dirty="0"/>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71934" y="3286124"/>
            <a:ext cx="3775963" cy="2230837"/>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0100" y="3929066"/>
            <a:ext cx="2835399" cy="212655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7215238" cy="928694"/>
          </a:xfrm>
        </p:spPr>
        <p:txBody>
          <a:bodyPr>
            <a:normAutofit fontScale="90000"/>
          </a:bodyPr>
          <a:lstStyle/>
          <a:p>
            <a:r>
              <a:rPr lang="ru-RU" b="1" dirty="0" smtClean="0"/>
              <a:t/>
            </a:r>
            <a:br>
              <a:rPr lang="ru-RU" b="1" dirty="0" smtClean="0"/>
            </a:b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Уголок природы</a:t>
            </a:r>
            <a:r>
              <a:rPr lang="ru-RU" dirty="0" smtClean="0"/>
              <a:t/>
            </a:r>
            <a:br>
              <a:rPr lang="ru-RU" dirty="0" smtClean="0"/>
            </a:br>
            <a:endParaRPr lang="ru-RU" dirty="0"/>
          </a:p>
        </p:txBody>
      </p:sp>
      <p:sp>
        <p:nvSpPr>
          <p:cNvPr id="3" name="Содержимое 2"/>
          <p:cNvSpPr>
            <a:spLocks noGrp="1"/>
          </p:cNvSpPr>
          <p:nvPr>
            <p:ph idx="1"/>
          </p:nvPr>
        </p:nvSpPr>
        <p:spPr>
          <a:xfrm>
            <a:off x="928662" y="1500174"/>
            <a:ext cx="4363418" cy="4857784"/>
          </a:xfrm>
        </p:spPr>
        <p:txBody>
          <a:bodyPr>
            <a:noAutofit/>
          </a:bodyPr>
          <a:lstStyle/>
          <a:p>
            <a:pPr marL="457200" indent="-457200">
              <a:spcBef>
                <a:spcPts val="0"/>
              </a:spcBef>
              <a:buNone/>
            </a:pPr>
            <a:endParaRPr lang="ru-RU" sz="1800" b="1" dirty="0" smtClean="0"/>
          </a:p>
          <a:p>
            <a:pPr marL="457200" indent="-457200">
              <a:spcBef>
                <a:spcPts val="0"/>
              </a:spcBef>
              <a:buNone/>
            </a:pPr>
            <a:r>
              <a:rPr lang="ru-RU" sz="1600" b="1" dirty="0" smtClean="0"/>
              <a:t>1. Комнатные растения (герань, колеус, </a:t>
            </a:r>
          </a:p>
          <a:p>
            <a:pPr marL="457200" indent="-457200">
              <a:spcBef>
                <a:spcPts val="0"/>
              </a:spcBef>
              <a:buNone/>
            </a:pPr>
            <a:r>
              <a:rPr lang="ru-RU" sz="1600" b="1" dirty="0" err="1" smtClean="0"/>
              <a:t>сенполия</a:t>
            </a:r>
            <a:r>
              <a:rPr lang="ru-RU" sz="1600" b="1" dirty="0" smtClean="0"/>
              <a:t>, фикус, </a:t>
            </a:r>
            <a:r>
              <a:rPr lang="ru-RU" sz="1600" b="1" dirty="0" err="1" smtClean="0"/>
              <a:t>хлорофитум</a:t>
            </a:r>
            <a:r>
              <a:rPr lang="ru-RU" sz="1600" b="1" dirty="0" smtClean="0"/>
              <a:t>, </a:t>
            </a:r>
            <a:r>
              <a:rPr lang="ru-RU" sz="1600" b="1" dirty="0" err="1" smtClean="0"/>
              <a:t>нефролепис</a:t>
            </a:r>
            <a:r>
              <a:rPr lang="ru-RU" sz="1600" b="1" dirty="0" smtClean="0"/>
              <a:t> и</a:t>
            </a:r>
          </a:p>
          <a:p>
            <a:pPr marL="457200" indent="-457200">
              <a:spcBef>
                <a:spcPts val="0"/>
              </a:spcBef>
              <a:buNone/>
            </a:pPr>
            <a:r>
              <a:rPr lang="ru-RU" sz="1600" b="1" dirty="0" smtClean="0"/>
              <a:t>другие;</a:t>
            </a:r>
          </a:p>
          <a:p>
            <a:pPr marL="457200" indent="-457200">
              <a:spcBef>
                <a:spcPts val="0"/>
              </a:spcBef>
              <a:buNone/>
            </a:pPr>
            <a:r>
              <a:rPr lang="ru-RU" sz="1600" b="1" dirty="0" smtClean="0"/>
              <a:t>2. Календарь природы.</a:t>
            </a:r>
          </a:p>
          <a:p>
            <a:pPr>
              <a:spcBef>
                <a:spcPts val="0"/>
              </a:spcBef>
              <a:buNone/>
            </a:pPr>
            <a:r>
              <a:rPr lang="ru-RU" sz="1600" b="1" dirty="0" smtClean="0"/>
              <a:t>3. Природный материал (шишки, семена</a:t>
            </a:r>
          </a:p>
          <a:p>
            <a:pPr>
              <a:spcBef>
                <a:spcPts val="0"/>
              </a:spcBef>
              <a:buNone/>
            </a:pPr>
            <a:r>
              <a:rPr lang="ru-RU" sz="1600" b="1" dirty="0" smtClean="0"/>
              <a:t>овощей, фруктов, деревьев, </a:t>
            </a:r>
            <a:r>
              <a:rPr lang="ru-RU" sz="1600" b="1" dirty="0" smtClean="0"/>
              <a:t>скорлупки</a:t>
            </a:r>
            <a:endParaRPr lang="ru-RU" sz="1600" b="1" dirty="0" smtClean="0"/>
          </a:p>
          <a:p>
            <a:pPr>
              <a:spcBef>
                <a:spcPts val="0"/>
              </a:spcBef>
              <a:buNone/>
            </a:pPr>
            <a:r>
              <a:rPr lang="ru-RU" sz="1600" b="1" dirty="0" smtClean="0"/>
              <a:t> грецкого ореха; фисташек)</a:t>
            </a:r>
          </a:p>
          <a:p>
            <a:pPr>
              <a:spcBef>
                <a:spcPts val="0"/>
              </a:spcBef>
              <a:buNone/>
            </a:pPr>
            <a:r>
              <a:rPr lang="ru-RU" sz="1600" b="1" dirty="0" smtClean="0"/>
              <a:t>4. Паспорт комнатных растений;</a:t>
            </a:r>
          </a:p>
          <a:p>
            <a:pPr>
              <a:spcBef>
                <a:spcPts val="0"/>
              </a:spcBef>
              <a:buNone/>
            </a:pPr>
            <a:r>
              <a:rPr lang="ru-RU" sz="1600" b="1" dirty="0" smtClean="0"/>
              <a:t>5. Инвентарь для ухода за комнатными</a:t>
            </a:r>
          </a:p>
          <a:p>
            <a:pPr>
              <a:spcBef>
                <a:spcPts val="0"/>
              </a:spcBef>
              <a:buNone/>
            </a:pPr>
            <a:r>
              <a:rPr lang="ru-RU" sz="1600" b="1" dirty="0" smtClean="0"/>
              <a:t>растениями;</a:t>
            </a:r>
          </a:p>
          <a:p>
            <a:pPr>
              <a:spcBef>
                <a:spcPts val="0"/>
              </a:spcBef>
              <a:buNone/>
            </a:pPr>
            <a:r>
              <a:rPr lang="ru-RU" sz="1600" b="1" dirty="0" smtClean="0"/>
              <a:t>6. Вазы для цветов;</a:t>
            </a:r>
          </a:p>
          <a:p>
            <a:pPr>
              <a:spcBef>
                <a:spcPts val="0"/>
              </a:spcBef>
              <a:buNone/>
            </a:pPr>
            <a:r>
              <a:rPr lang="ru-RU" sz="1600" b="1" dirty="0" smtClean="0"/>
              <a:t>7. Дидактические игры по экологии, в том</a:t>
            </a:r>
          </a:p>
          <a:p>
            <a:pPr>
              <a:spcBef>
                <a:spcPts val="0"/>
              </a:spcBef>
              <a:buNone/>
            </a:pPr>
            <a:r>
              <a:rPr lang="ru-RU" sz="1600" b="1" dirty="0" smtClean="0"/>
              <a:t>числе </a:t>
            </a:r>
            <a:r>
              <a:rPr lang="ru-RU" sz="1600" b="1" dirty="0" smtClean="0"/>
              <a:t>3 </a:t>
            </a:r>
            <a:r>
              <a:rPr lang="ru-RU" sz="1600" b="1" dirty="0" smtClean="0"/>
              <a:t>набора  «Береги природу»;</a:t>
            </a:r>
          </a:p>
          <a:p>
            <a:pPr>
              <a:spcBef>
                <a:spcPts val="0"/>
              </a:spcBef>
              <a:buNone/>
            </a:pPr>
            <a:r>
              <a:rPr lang="ru-RU" sz="1600" b="1" dirty="0" smtClean="0"/>
              <a:t>8. Альбомы и наборы картин на темы:</a:t>
            </a:r>
          </a:p>
          <a:p>
            <a:pPr>
              <a:spcBef>
                <a:spcPts val="0"/>
              </a:spcBef>
              <a:buNone/>
            </a:pPr>
            <a:r>
              <a:rPr lang="ru-RU" sz="1600" b="1" dirty="0" smtClean="0"/>
              <a:t>«Времена года», «Рыбы», «Насекомые»,</a:t>
            </a:r>
          </a:p>
          <a:p>
            <a:pPr>
              <a:spcBef>
                <a:spcPts val="0"/>
              </a:spcBef>
              <a:buNone/>
            </a:pPr>
            <a:r>
              <a:rPr lang="ru-RU" sz="1600" b="1" dirty="0" smtClean="0"/>
              <a:t>«Домашние животные», «Птицы», </a:t>
            </a:r>
          </a:p>
          <a:p>
            <a:pPr>
              <a:spcBef>
                <a:spcPts val="0"/>
              </a:spcBef>
              <a:buNone/>
            </a:pPr>
            <a:r>
              <a:rPr lang="ru-RU" sz="1600" b="1" dirty="0" smtClean="0"/>
              <a:t>«Дикие животные», «В мире растений» </a:t>
            </a:r>
            <a:r>
              <a:rPr lang="ru-RU" sz="1600" b="1" dirty="0" smtClean="0"/>
              <a:t>и другие.</a:t>
            </a:r>
            <a:endParaRPr lang="ru-RU" sz="1600" b="1" dirty="0" smtClean="0"/>
          </a:p>
          <a:p>
            <a:pPr>
              <a:spcBef>
                <a:spcPts val="0"/>
              </a:spcBef>
            </a:pPr>
            <a:endParaRPr lang="ru-RU" sz="1800" dirty="0"/>
          </a:p>
        </p:txBody>
      </p:sp>
      <p:pic>
        <p:nvPicPr>
          <p:cNvPr id="3075" name="Picture 3"/>
          <p:cNvPicPr>
            <a:picLocks noChangeAspect="1" noChangeArrowheads="1"/>
          </p:cNvPicPr>
          <p:nvPr/>
        </p:nvPicPr>
        <p:blipFill>
          <a:blip r:embed="rId3" cstate="screen">
            <a:lum contrast="20000"/>
            <a:extLst>
              <a:ext uri="{28A0092B-C50C-407E-A947-70E740481C1C}">
                <a14:useLocalDpi xmlns:a14="http://schemas.microsoft.com/office/drawing/2010/main"/>
              </a:ext>
            </a:extLst>
          </a:blip>
          <a:srcRect/>
          <a:stretch>
            <a:fillRect/>
          </a:stretch>
        </p:blipFill>
        <p:spPr bwMode="auto">
          <a:xfrm>
            <a:off x="5129990" y="2010617"/>
            <a:ext cx="2898227" cy="1891181"/>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29990" y="4071942"/>
            <a:ext cx="2898227" cy="217367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5786478" cy="1000132"/>
          </a:xfrm>
        </p:spPr>
        <p:txBody>
          <a:bodyPr>
            <a:normAutofit fontScale="90000"/>
          </a:bodyPr>
          <a:lstStyle/>
          <a:p>
            <a:r>
              <a:rPr lang="ru-RU" b="1" dirty="0" smtClean="0"/>
              <a:t/>
            </a:r>
            <a:br>
              <a:rPr lang="ru-RU" b="1" dirty="0" smtClean="0"/>
            </a:b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Уголок труда</a:t>
            </a:r>
            <a:r>
              <a:rPr lang="ru-RU" dirty="0" smtClean="0"/>
              <a:t/>
            </a:r>
            <a:br>
              <a:rPr lang="ru-RU" dirty="0" smtClean="0"/>
            </a:br>
            <a:endParaRPr lang="ru-RU" dirty="0"/>
          </a:p>
        </p:txBody>
      </p:sp>
      <p:sp>
        <p:nvSpPr>
          <p:cNvPr id="3" name="Содержимое 2"/>
          <p:cNvSpPr>
            <a:spLocks noGrp="1"/>
          </p:cNvSpPr>
          <p:nvPr>
            <p:ph idx="1"/>
          </p:nvPr>
        </p:nvSpPr>
        <p:spPr>
          <a:xfrm>
            <a:off x="785786" y="1714488"/>
            <a:ext cx="4929222" cy="2214578"/>
          </a:xfrm>
        </p:spPr>
        <p:txBody>
          <a:bodyPr>
            <a:noAutofit/>
          </a:bodyPr>
          <a:lstStyle/>
          <a:p>
            <a:pPr>
              <a:buNone/>
            </a:pPr>
            <a:r>
              <a:rPr lang="ru-RU" sz="1800" dirty="0" smtClean="0"/>
              <a:t> </a:t>
            </a:r>
            <a:r>
              <a:rPr lang="ru-RU" sz="1800" b="1" dirty="0" smtClean="0"/>
              <a:t>1. Инвентарь для ухода за комнатными растениями: тряпочки, палочки для рыхления, лейки, салфетки для протирания пыли, кисточки, </a:t>
            </a:r>
            <a:r>
              <a:rPr lang="ru-RU" sz="1800" b="1" dirty="0" err="1" smtClean="0"/>
              <a:t>пульвизаторы</a:t>
            </a:r>
            <a:r>
              <a:rPr lang="ru-RU" sz="1800" b="1" dirty="0" smtClean="0"/>
              <a:t>, клеёнки большие и маленькие;</a:t>
            </a:r>
          </a:p>
          <a:p>
            <a:pPr>
              <a:buNone/>
            </a:pPr>
            <a:r>
              <a:rPr lang="ru-RU" sz="1800" b="1" dirty="0" smtClean="0"/>
              <a:t>2. Инвентарь для мытья игрушек и стирки кукольной одежды: тазики, бельевая верёвка, прищепки, мыло, фартуки клеёнчатые.</a:t>
            </a:r>
          </a:p>
          <a:p>
            <a:endParaRPr lang="ru-RU" sz="1800" dirty="0"/>
          </a:p>
        </p:txBody>
      </p:sp>
      <p:pic>
        <p:nvPicPr>
          <p:cNvPr id="1126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8992" y="4286256"/>
            <a:ext cx="2323628" cy="185738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2198" y="2857496"/>
            <a:ext cx="1857388" cy="330797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6" name="Picture 2" descr="Дети играют дома игрушки Моделирование Cleaning Kit очистки труд любви ребенка 0,25 - Товары из Китая с Таобао(Taobao) - китайск"/>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1538" y="4357694"/>
            <a:ext cx="2082120" cy="1817123"/>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785786" y="857232"/>
            <a:ext cx="6215106" cy="1357322"/>
          </a:xfrm>
        </p:spPr>
        <p:txBody>
          <a:bodyPr>
            <a:normAutofit/>
          </a:bodyPr>
          <a:lstStyle/>
          <a:p>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Уголок </a:t>
            </a:r>
            <a:r>
              <a:rPr lang="ru-RU" sz="4000" b="1" i="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строительно</a:t>
            </a:r>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  конструктивных игр</a:t>
            </a:r>
            <a:endParaRPr lang="ru-RU" sz="40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857224" y="2285992"/>
            <a:ext cx="7286676" cy="2357454"/>
          </a:xfrm>
        </p:spPr>
        <p:txBody>
          <a:bodyPr>
            <a:normAutofit fontScale="25000" lnSpcReduction="20000"/>
          </a:bodyPr>
          <a:lstStyle/>
          <a:p>
            <a:pPr>
              <a:buNone/>
            </a:pPr>
            <a:r>
              <a:rPr lang="ru-RU" sz="7200" b="1" dirty="0" smtClean="0"/>
              <a:t>1. Конструктор мелкий и крупный «</a:t>
            </a:r>
            <a:r>
              <a:rPr lang="ru-RU" sz="7200" b="1" dirty="0" err="1" smtClean="0"/>
              <a:t>Лего</a:t>
            </a:r>
            <a:r>
              <a:rPr lang="ru-RU" sz="7200" b="1" dirty="0" smtClean="0"/>
              <a:t>»;</a:t>
            </a:r>
          </a:p>
          <a:p>
            <a:pPr>
              <a:buNone/>
            </a:pPr>
            <a:r>
              <a:rPr lang="ru-RU" sz="7200" b="1" dirty="0" smtClean="0"/>
              <a:t>2. Пластмассовый напольный конструктор</a:t>
            </a:r>
            <a:r>
              <a:rPr lang="ru-RU" sz="7200" b="1" dirty="0" smtClean="0"/>
              <a:t>;</a:t>
            </a:r>
          </a:p>
          <a:p>
            <a:pPr>
              <a:buNone/>
            </a:pPr>
            <a:r>
              <a:rPr lang="ru-RU" sz="7200" b="1" dirty="0" smtClean="0"/>
              <a:t>3. Деревянный напольный конструктор;</a:t>
            </a:r>
            <a:endParaRPr lang="ru-RU" sz="7200" b="1" dirty="0" smtClean="0"/>
          </a:p>
          <a:p>
            <a:pPr>
              <a:buNone/>
            </a:pPr>
            <a:r>
              <a:rPr lang="ru-RU" sz="7200" b="1" dirty="0" smtClean="0"/>
              <a:t>4. </a:t>
            </a:r>
            <a:r>
              <a:rPr lang="ru-RU" sz="7200" b="1" dirty="0" smtClean="0"/>
              <a:t>Транспорт мелкий, средний, крупный: машины легковые и грузовые.</a:t>
            </a:r>
          </a:p>
          <a:p>
            <a:pPr>
              <a:buNone/>
            </a:pPr>
            <a:r>
              <a:rPr lang="ru-RU" sz="7200" b="1" dirty="0" smtClean="0"/>
              <a:t>5. </a:t>
            </a:r>
            <a:r>
              <a:rPr lang="ru-RU" sz="7200" b="1" dirty="0" smtClean="0"/>
              <a:t>Небольшие игрушки для обыгрывания построек: фигурки людей и животных, макеты деревьев; </a:t>
            </a:r>
          </a:p>
          <a:p>
            <a:pPr>
              <a:buNone/>
            </a:pPr>
            <a:r>
              <a:rPr lang="ru-RU" sz="7200" b="1" dirty="0" smtClean="0"/>
              <a:t>6. </a:t>
            </a:r>
            <a:r>
              <a:rPr lang="ru-RU" sz="7200" b="1" dirty="0" smtClean="0"/>
              <a:t>Игрушки со шнуровками и застёжками;</a:t>
            </a:r>
          </a:p>
          <a:p>
            <a:pPr>
              <a:buNone/>
            </a:pPr>
            <a:r>
              <a:rPr lang="ru-RU" sz="7200" b="1" dirty="0" smtClean="0"/>
              <a:t>7. </a:t>
            </a:r>
            <a:r>
              <a:rPr lang="ru-RU" sz="7200" b="1" dirty="0" err="1" smtClean="0"/>
              <a:t>Пазлы</a:t>
            </a:r>
            <a:r>
              <a:rPr lang="ru-RU" sz="7200" b="1" dirty="0" smtClean="0"/>
              <a:t>; </a:t>
            </a:r>
          </a:p>
          <a:p>
            <a:pPr>
              <a:buNone/>
            </a:pPr>
            <a:r>
              <a:rPr lang="ru-RU" sz="7200" b="1" dirty="0" smtClean="0"/>
              <a:t>8. </a:t>
            </a:r>
            <a:r>
              <a:rPr lang="ru-RU" sz="7200" b="1" dirty="0" smtClean="0"/>
              <a:t>Мозаика; </a:t>
            </a:r>
            <a:endParaRPr lang="ru-RU" dirty="0"/>
          </a:p>
        </p:txBody>
      </p:sp>
      <p:pic>
        <p:nvPicPr>
          <p:cNvPr id="92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6380" y="4365104"/>
            <a:ext cx="2643207" cy="183212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5984" y="4365104"/>
            <a:ext cx="2714644" cy="181858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7286676" cy="1857388"/>
          </a:xfrm>
        </p:spPr>
        <p:txBody>
          <a:bodyPr>
            <a:normAutofit fontScale="90000"/>
          </a:bodyPr>
          <a:lstStyle/>
          <a:p>
            <a:r>
              <a:rPr lang="ru-RU" sz="36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УГОЛОК «МЫ ИГРАЕМ» </a:t>
            </a:r>
            <a:br>
              <a:rPr lang="ru-RU" sz="36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br>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Сюжетно-ролевая игра «Магазин»:</a:t>
            </a:r>
            <a:endParaRPr lang="ru-RU"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85786" y="2786057"/>
            <a:ext cx="3714776" cy="3500463"/>
          </a:xfrm>
        </p:spPr>
        <p:txBody>
          <a:bodyPr>
            <a:noAutofit/>
          </a:bodyPr>
          <a:lstStyle/>
          <a:p>
            <a:pPr>
              <a:lnSpc>
                <a:spcPct val="150000"/>
              </a:lnSpc>
              <a:spcBef>
                <a:spcPts val="0"/>
              </a:spcBef>
              <a:buNone/>
            </a:pPr>
            <a:r>
              <a:rPr lang="ru-RU" sz="1800" b="1" dirty="0" smtClean="0"/>
              <a:t>1. Касса, весы, калькулятор, счёты;</a:t>
            </a:r>
          </a:p>
          <a:p>
            <a:pPr>
              <a:lnSpc>
                <a:spcPct val="150000"/>
              </a:lnSpc>
              <a:spcBef>
                <a:spcPts val="0"/>
              </a:spcBef>
              <a:buNone/>
            </a:pPr>
            <a:r>
              <a:rPr lang="ru-RU" sz="1800" b="1" dirty="0" smtClean="0"/>
              <a:t>2. Кондитерские изделия;</a:t>
            </a:r>
          </a:p>
          <a:p>
            <a:pPr>
              <a:lnSpc>
                <a:spcPct val="150000"/>
              </a:lnSpc>
              <a:spcBef>
                <a:spcPts val="0"/>
              </a:spcBef>
              <a:buNone/>
            </a:pPr>
            <a:r>
              <a:rPr lang="ru-RU" sz="1800" b="1" dirty="0" smtClean="0"/>
              <a:t>3. Хлебобулочные изделия;</a:t>
            </a:r>
          </a:p>
          <a:p>
            <a:pPr>
              <a:lnSpc>
                <a:spcPct val="150000"/>
              </a:lnSpc>
              <a:spcBef>
                <a:spcPts val="0"/>
              </a:spcBef>
              <a:buNone/>
            </a:pPr>
            <a:r>
              <a:rPr lang="ru-RU" sz="1800" b="1" dirty="0" smtClean="0"/>
              <a:t>4. Изделия бытовой химии;</a:t>
            </a:r>
          </a:p>
          <a:p>
            <a:pPr>
              <a:lnSpc>
                <a:spcPct val="150000"/>
              </a:lnSpc>
              <a:spcBef>
                <a:spcPts val="0"/>
              </a:spcBef>
              <a:buNone/>
            </a:pPr>
            <a:r>
              <a:rPr lang="ru-RU" sz="1800" b="1" dirty="0" smtClean="0"/>
              <a:t>5. </a:t>
            </a:r>
            <a:r>
              <a:rPr lang="ru-RU" sz="1800" b="1" dirty="0" smtClean="0"/>
              <a:t>Корзины, сумки;</a:t>
            </a:r>
            <a:endParaRPr lang="ru-RU" sz="1800" b="1" dirty="0" smtClean="0"/>
          </a:p>
          <a:p>
            <a:pPr>
              <a:lnSpc>
                <a:spcPct val="150000"/>
              </a:lnSpc>
              <a:spcBef>
                <a:spcPts val="0"/>
              </a:spcBef>
              <a:buNone/>
            </a:pPr>
            <a:r>
              <a:rPr lang="ru-RU" sz="1800" b="1" dirty="0" smtClean="0"/>
              <a:t>6. Предметы-заместители;</a:t>
            </a:r>
          </a:p>
          <a:p>
            <a:pPr>
              <a:lnSpc>
                <a:spcPct val="150000"/>
              </a:lnSpc>
              <a:spcBef>
                <a:spcPts val="0"/>
              </a:spcBef>
              <a:buNone/>
            </a:pPr>
            <a:r>
              <a:rPr lang="ru-RU" sz="1800" b="1" dirty="0" smtClean="0"/>
              <a:t>7. Овощи, фрукты. </a:t>
            </a:r>
          </a:p>
          <a:p>
            <a:pPr>
              <a:lnSpc>
                <a:spcPct val="150000"/>
              </a:lnSpc>
              <a:buNone/>
            </a:pPr>
            <a:r>
              <a:rPr lang="ru-RU" sz="1800" b="1" dirty="0" smtClean="0"/>
              <a:t> </a:t>
            </a:r>
            <a:endParaRPr lang="ru-RU" sz="1800" b="1" dirty="0"/>
          </a:p>
        </p:txBody>
      </p:sp>
      <p:pic>
        <p:nvPicPr>
          <p:cNvPr id="2048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00562" y="3143248"/>
            <a:ext cx="3500462" cy="280117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1928794" y="857232"/>
            <a:ext cx="5500726" cy="1785950"/>
          </a:xfrm>
        </p:spPr>
        <p:txBody>
          <a:bodyPr>
            <a:normAutofit fontScale="90000"/>
          </a:bodyPr>
          <a:lstStyle/>
          <a:p>
            <a:pPr>
              <a:spcBef>
                <a:spcPts val="0"/>
              </a:spcBef>
            </a:pPr>
            <a:r>
              <a:rPr lang="ru-RU" b="1" dirty="0" smtClean="0"/>
              <a:t/>
            </a:r>
            <a:br>
              <a:rPr lang="ru-RU" b="1" dirty="0" smtClean="0"/>
            </a:br>
            <a:r>
              <a:rPr lang="ru-RU" b="1" dirty="0" smtClean="0"/>
              <a:t/>
            </a:r>
            <a:br>
              <a:rPr lang="ru-RU" b="1" dirty="0" smtClean="0"/>
            </a:br>
            <a:r>
              <a:rPr lang="ru-RU" b="1" dirty="0" smtClean="0"/>
              <a:t/>
            </a:r>
            <a:br>
              <a:rPr lang="ru-RU" b="1" dirty="0" smtClean="0"/>
            </a:br>
            <a:r>
              <a:rPr lang="ru-RU" sz="36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УГОЛОК «МЫ ИГРАЕМ»</a:t>
            </a:r>
            <a:r>
              <a:rPr lang="ru-RU"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r>
            <a:br>
              <a:rPr lang="ru-RU"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Сюжетно-ролевая игра </a:t>
            </a:r>
            <a:b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4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«Салон красоты»:</a:t>
            </a:r>
            <a:r>
              <a:rPr lang="ru-RU"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dirty="0" smtClean="0"/>
              <a:t/>
            </a:r>
            <a:br>
              <a:rPr lang="ru-RU" dirty="0" smtClean="0"/>
            </a:br>
            <a:r>
              <a:rPr lang="ru-RU" b="1"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857224" y="2571744"/>
            <a:ext cx="4643470" cy="2143140"/>
          </a:xfrm>
        </p:spPr>
        <p:txBody>
          <a:bodyPr>
            <a:normAutofit/>
          </a:bodyPr>
          <a:lstStyle/>
          <a:p>
            <a:endParaRPr lang="ru-RU" sz="1800" dirty="0" smtClean="0"/>
          </a:p>
          <a:p>
            <a:pPr>
              <a:buNone/>
            </a:pPr>
            <a:r>
              <a:rPr lang="ru-RU" sz="1800" b="1" dirty="0" smtClean="0"/>
              <a:t>1. Накидки пелерины для кукол и детей;</a:t>
            </a:r>
          </a:p>
          <a:p>
            <a:pPr>
              <a:buNone/>
            </a:pPr>
            <a:r>
              <a:rPr lang="ru-RU" sz="1800" b="1" dirty="0" smtClean="0"/>
              <a:t>2. Набор </a:t>
            </a:r>
          </a:p>
          <a:p>
            <a:pPr>
              <a:buNone/>
            </a:pPr>
            <a:r>
              <a:rPr lang="ru-RU" sz="1800" b="1" dirty="0" smtClean="0"/>
              <a:t>парикмахера;</a:t>
            </a:r>
          </a:p>
          <a:p>
            <a:pPr>
              <a:buNone/>
            </a:pPr>
            <a:r>
              <a:rPr lang="ru-RU" sz="1800" b="1" dirty="0" smtClean="0"/>
              <a:t>3. Журналы </a:t>
            </a:r>
          </a:p>
          <a:p>
            <a:pPr>
              <a:buNone/>
            </a:pPr>
            <a:r>
              <a:rPr lang="ru-RU" sz="1800" b="1" dirty="0" smtClean="0"/>
              <a:t>причёсок</a:t>
            </a:r>
            <a:r>
              <a:rPr lang="ru-RU" sz="1800" dirty="0" smtClean="0"/>
              <a:t>.</a:t>
            </a:r>
            <a:endParaRPr lang="ru-RU" sz="1800" dirty="0"/>
          </a:p>
        </p:txBody>
      </p:sp>
      <p:pic>
        <p:nvPicPr>
          <p:cNvPr id="4813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0100" y="928670"/>
            <a:ext cx="1214446" cy="1692864"/>
          </a:xfrm>
          <a:prstGeom prst="ellipse">
            <a:avLst/>
          </a:prstGeom>
          <a:ln w="63500" cap="rnd">
            <a:solidFill>
              <a:srgbClr val="FF99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4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6380" y="2714620"/>
            <a:ext cx="2757496" cy="344719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44"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5984" y="3286124"/>
            <a:ext cx="2786082" cy="2972881"/>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785786" y="857232"/>
            <a:ext cx="6072230" cy="1785950"/>
          </a:xfrm>
        </p:spPr>
        <p:txBody>
          <a:bodyPr>
            <a:normAutofit fontScale="90000"/>
          </a:bodyPr>
          <a:lstStyle/>
          <a:p>
            <a:r>
              <a:rPr lang="ru-RU" sz="36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УГОЛОК «МЫ ИГРАЕМ» </a:t>
            </a:r>
            <a:r>
              <a:rPr lang="ru-RU" b="1" i="1"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Сюжетно-ролевая игра «Стройка»:</a:t>
            </a:r>
            <a:endParaRPr lang="ru-RU"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857224" y="2714621"/>
            <a:ext cx="3143272" cy="1928826"/>
          </a:xfrm>
        </p:spPr>
        <p:txBody>
          <a:bodyPr>
            <a:normAutofit/>
          </a:bodyPr>
          <a:lstStyle/>
          <a:p>
            <a:pPr>
              <a:buNone/>
            </a:pPr>
            <a:r>
              <a:rPr lang="ru-RU" sz="1800" b="1" dirty="0" smtClean="0"/>
              <a:t>1. Строительный  материал:  крупный и мелкий;</a:t>
            </a:r>
          </a:p>
          <a:p>
            <a:pPr>
              <a:buNone/>
            </a:pPr>
            <a:r>
              <a:rPr lang="ru-RU" sz="1800" b="1" dirty="0" smtClean="0"/>
              <a:t>2. Строительные инструменты;</a:t>
            </a:r>
          </a:p>
          <a:p>
            <a:endParaRPr lang="ru-RU" b="1"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71934" y="2958288"/>
            <a:ext cx="3963722" cy="318535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1538" y="4071942"/>
            <a:ext cx="2728704" cy="2071702"/>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714348" y="857232"/>
            <a:ext cx="6572296" cy="1500198"/>
          </a:xfrm>
        </p:spPr>
        <p:txBody>
          <a:bodyPr>
            <a:normAutofit fontScale="90000"/>
          </a:bodyPr>
          <a:lstStyle/>
          <a:p>
            <a:r>
              <a:rPr lang="ru-RU" b="1" i="1" u="sng" dirty="0" smtClean="0"/>
              <a:t/>
            </a:r>
            <a:br>
              <a:rPr lang="ru-RU" b="1" i="1" u="sng" dirty="0" smtClean="0"/>
            </a:br>
            <a:r>
              <a:rPr lang="ru-RU"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t>
            </a:r>
            <a:r>
              <a:rPr lang="ru-RU" sz="36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УГОЛОК «МЫ ИГРАЕМ» </a:t>
            </a:r>
            <a:r>
              <a:rPr lang="ru-RU" b="1" i="1"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Сюжетно-ролевая игра «Семья»:</a:t>
            </a:r>
            <a:r>
              <a:rPr lang="ru-RU" dirty="0" smtClean="0"/>
              <a:t/>
            </a:r>
            <a:br>
              <a:rPr lang="ru-RU" dirty="0" smtClean="0"/>
            </a:br>
            <a:r>
              <a:rPr lang="ru-RU" dirty="0" smtClean="0"/>
              <a:t> </a:t>
            </a:r>
            <a:endParaRPr lang="ru-RU" dirty="0"/>
          </a:p>
        </p:txBody>
      </p:sp>
      <p:sp>
        <p:nvSpPr>
          <p:cNvPr id="3" name="Содержимое 2"/>
          <p:cNvSpPr>
            <a:spLocks noGrp="1"/>
          </p:cNvSpPr>
          <p:nvPr>
            <p:ph idx="1"/>
          </p:nvPr>
        </p:nvSpPr>
        <p:spPr>
          <a:xfrm>
            <a:off x="857224" y="2500307"/>
            <a:ext cx="7286676" cy="2571767"/>
          </a:xfrm>
        </p:spPr>
        <p:txBody>
          <a:bodyPr>
            <a:normAutofit fontScale="77500" lnSpcReduction="20000"/>
          </a:bodyPr>
          <a:lstStyle/>
          <a:p>
            <a:pPr>
              <a:buNone/>
            </a:pPr>
            <a:r>
              <a:rPr lang="ru-RU" sz="2600" b="1" dirty="0" smtClean="0"/>
              <a:t>1. Комплект кукольной мебели; </a:t>
            </a:r>
          </a:p>
          <a:p>
            <a:pPr>
              <a:buNone/>
            </a:pPr>
            <a:r>
              <a:rPr lang="ru-RU" sz="2600" b="1" dirty="0" smtClean="0"/>
              <a:t>2. Игрушечная посуда: кухонная, чайная, столовая;</a:t>
            </a:r>
          </a:p>
          <a:p>
            <a:pPr>
              <a:buNone/>
            </a:pPr>
            <a:r>
              <a:rPr lang="ru-RU" sz="2600" b="1" dirty="0" smtClean="0"/>
              <a:t>3. Куклы, одежда для кукол;</a:t>
            </a:r>
          </a:p>
          <a:p>
            <a:pPr>
              <a:buNone/>
            </a:pPr>
            <a:r>
              <a:rPr lang="ru-RU" sz="2600" b="1" dirty="0" smtClean="0"/>
              <a:t>4. Гладильная доска, утюг; </a:t>
            </a:r>
          </a:p>
          <a:p>
            <a:pPr>
              <a:buNone/>
            </a:pPr>
            <a:r>
              <a:rPr lang="ru-RU" sz="2600" b="1" dirty="0" smtClean="0"/>
              <a:t>5. Комплект постельных принадлежностей </a:t>
            </a:r>
          </a:p>
          <a:p>
            <a:pPr>
              <a:buNone/>
            </a:pPr>
            <a:r>
              <a:rPr lang="ru-RU" sz="2600" b="1" dirty="0" smtClean="0"/>
              <a:t>для кукол;</a:t>
            </a:r>
          </a:p>
          <a:p>
            <a:pPr>
              <a:buNone/>
            </a:pPr>
            <a:r>
              <a:rPr lang="ru-RU" sz="2600" b="1" dirty="0" smtClean="0"/>
              <a:t>6. Коляски.</a:t>
            </a:r>
          </a:p>
          <a:p>
            <a:pPr>
              <a:buNone/>
            </a:pPr>
            <a:r>
              <a:rPr lang="ru-RU" dirty="0" smtClean="0"/>
              <a:t> </a:t>
            </a:r>
            <a:endParaRPr lang="ru-RU" dirty="0"/>
          </a:p>
        </p:txBody>
      </p:sp>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86116" y="4714884"/>
            <a:ext cx="2250170" cy="150189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09"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86446" y="3357562"/>
            <a:ext cx="2109121" cy="285752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1538" y="4786322"/>
            <a:ext cx="1952638" cy="1464479"/>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7286676" cy="1857388"/>
          </a:xfrm>
        </p:spPr>
        <p:txBody>
          <a:bodyPr>
            <a:normAutofit/>
          </a:bodyPr>
          <a:lstStyle/>
          <a:p>
            <a:r>
              <a:rPr lang="ru-RU" sz="2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 детьми работают :</a:t>
            </a:r>
            <a:br>
              <a:rPr lang="ru-RU" sz="2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воспитатели </a:t>
            </a:r>
            <a:r>
              <a:rPr lang="ru-RU" sz="2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r>
            <a:br>
              <a:rPr lang="ru-RU" sz="2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2000" b="1" i="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Голенок</a:t>
            </a:r>
            <a:r>
              <a:rPr lang="ru-RU" sz="2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Валентина Ивановна, </a:t>
            </a:r>
            <a:r>
              <a:rPr lang="ru-RU" sz="2000" b="1" i="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Жиенова</a:t>
            </a:r>
            <a:r>
              <a:rPr lang="ru-RU" sz="2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Ольга Анатольевна</a:t>
            </a:r>
            <a:br>
              <a:rPr lang="ru-RU" sz="2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помощник воспитателя </a:t>
            </a:r>
            <a:r>
              <a:rPr lang="ru-RU" sz="2000" b="1" i="1"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Матис</a:t>
            </a:r>
            <a:r>
              <a:rPr lang="ru-RU" sz="2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Ольга Андреевна </a:t>
            </a:r>
            <a:br>
              <a:rPr lang="ru-RU" sz="2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музыкальный руководитель </a:t>
            </a:r>
            <a:r>
              <a:rPr lang="ru-RU" sz="20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Мартынова Ирина Юрьевна</a:t>
            </a:r>
            <a:endParaRPr lang="ru-RU" sz="20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1857356" y="2643182"/>
            <a:ext cx="5715040" cy="3714776"/>
          </a:xfrm>
        </p:spPr>
        <p:txBody>
          <a:bodyPr>
            <a:normAutofit fontScale="25000" lnSpcReduction="20000"/>
          </a:bodyPr>
          <a:lstStyle/>
          <a:p>
            <a:pPr>
              <a:buNone/>
            </a:pPr>
            <a:endParaRPr lang="ru-RU" sz="2600" b="1" dirty="0" smtClean="0">
              <a:solidFill>
                <a:schemeClr val="tx2">
                  <a:lumMod val="60000"/>
                  <a:lumOff val="40000"/>
                </a:schemeClr>
              </a:solidFill>
            </a:endParaRPr>
          </a:p>
          <a:p>
            <a:pPr>
              <a:buNone/>
            </a:pPr>
            <a:r>
              <a:rPr lang="ru-RU" sz="7200" b="1" dirty="0" smtClean="0">
                <a:solidFill>
                  <a:srgbClr val="C00000"/>
                </a:solidFill>
              </a:rPr>
              <a:t>Веселое солнце в окошке сияет,</a:t>
            </a:r>
          </a:p>
          <a:p>
            <a:pPr>
              <a:buNone/>
            </a:pPr>
            <a:r>
              <a:rPr lang="ru-RU" sz="7200" b="1" dirty="0" smtClean="0">
                <a:solidFill>
                  <a:srgbClr val="C00000"/>
                </a:solidFill>
              </a:rPr>
              <a:t>Детишки смеются и в прятки играют. </a:t>
            </a:r>
          </a:p>
          <a:p>
            <a:pPr>
              <a:buNone/>
            </a:pPr>
            <a:r>
              <a:rPr lang="ru-RU" sz="7200" b="1" dirty="0" smtClean="0">
                <a:solidFill>
                  <a:srgbClr val="C00000"/>
                </a:solidFill>
              </a:rPr>
              <a:t>Их в садик с утра принимают с улыбкой, </a:t>
            </a:r>
          </a:p>
          <a:p>
            <a:pPr>
              <a:buNone/>
            </a:pPr>
            <a:r>
              <a:rPr lang="ru-RU" sz="7200" b="1" dirty="0" smtClean="0">
                <a:solidFill>
                  <a:srgbClr val="C00000"/>
                </a:solidFill>
              </a:rPr>
              <a:t>И с ней провожают домой за калитку.</a:t>
            </a:r>
          </a:p>
          <a:p>
            <a:pPr>
              <a:buNone/>
            </a:pPr>
            <a:r>
              <a:rPr lang="ru-RU" sz="7200" b="1" dirty="0" smtClean="0">
                <a:solidFill>
                  <a:srgbClr val="C00000"/>
                </a:solidFill>
              </a:rPr>
              <a:t>          Им весело прыгать и бегать весь день.</a:t>
            </a:r>
          </a:p>
          <a:p>
            <a:pPr>
              <a:buNone/>
            </a:pPr>
            <a:r>
              <a:rPr lang="ru-RU" sz="7200" b="1" dirty="0" smtClean="0">
                <a:solidFill>
                  <a:srgbClr val="C00000"/>
                </a:solidFill>
              </a:rPr>
              <a:t>          Учиться наукам им тоже не лень.</a:t>
            </a:r>
          </a:p>
          <a:p>
            <a:pPr>
              <a:buNone/>
            </a:pPr>
            <a:r>
              <a:rPr lang="ru-RU" sz="7200" b="1" dirty="0" smtClean="0">
                <a:solidFill>
                  <a:srgbClr val="C00000"/>
                </a:solidFill>
              </a:rPr>
              <a:t>          Считают, рисуют и пишут они.</a:t>
            </a:r>
          </a:p>
          <a:p>
            <a:pPr>
              <a:buNone/>
            </a:pPr>
            <a:r>
              <a:rPr lang="ru-RU" sz="7200" b="1" dirty="0" smtClean="0">
                <a:solidFill>
                  <a:srgbClr val="C00000"/>
                </a:solidFill>
              </a:rPr>
              <a:t>          Цветы поливают, читают стихи.</a:t>
            </a:r>
          </a:p>
          <a:p>
            <a:pPr>
              <a:buNone/>
            </a:pPr>
            <a:r>
              <a:rPr lang="ru-RU" sz="7200" b="1" dirty="0" smtClean="0">
                <a:solidFill>
                  <a:srgbClr val="C00000"/>
                </a:solidFill>
              </a:rPr>
              <a:t>                    Им в группе не скучно весь день провести. </a:t>
            </a:r>
          </a:p>
          <a:p>
            <a:pPr>
              <a:buNone/>
            </a:pPr>
            <a:r>
              <a:rPr lang="ru-RU" sz="7200" b="1" dirty="0" smtClean="0">
                <a:solidFill>
                  <a:srgbClr val="C00000"/>
                </a:solidFill>
              </a:rPr>
              <a:t>                    Здесь кормят прекрасно, чтоб быстро расти.</a:t>
            </a:r>
          </a:p>
          <a:p>
            <a:pPr>
              <a:buNone/>
            </a:pPr>
            <a:r>
              <a:rPr lang="ru-RU" sz="7200" b="1" dirty="0" smtClean="0">
                <a:solidFill>
                  <a:srgbClr val="C00000"/>
                </a:solidFill>
              </a:rPr>
              <a:t>                    Здесь спать их уложат, читают им сказки, </a:t>
            </a:r>
          </a:p>
          <a:p>
            <a:pPr>
              <a:buNone/>
            </a:pPr>
            <a:r>
              <a:rPr lang="ru-RU" sz="7200" b="1" dirty="0" smtClean="0">
                <a:solidFill>
                  <a:srgbClr val="C00000"/>
                </a:solidFill>
              </a:rPr>
              <a:t>                    Заботятся, любят и дарят им ласку.</a:t>
            </a:r>
          </a:p>
          <a:p>
            <a:pPr>
              <a:buNone/>
            </a:pPr>
            <a:r>
              <a:rPr lang="ru-RU" b="1" dirty="0" smtClean="0">
                <a:solidFill>
                  <a:schemeClr val="tx2">
                    <a:lumMod val="60000"/>
                    <a:lumOff val="40000"/>
                  </a:schemeClr>
                </a:solidFill>
              </a:rPr>
              <a:t> </a:t>
            </a:r>
            <a:endParaRPr lang="ru-RU" b="1" dirty="0">
              <a:solidFill>
                <a:schemeClr val="tx2">
                  <a:lumMod val="60000"/>
                  <a:lumOff val="4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785786" y="857232"/>
            <a:ext cx="6357982" cy="1785950"/>
          </a:xfrm>
        </p:spPr>
        <p:txBody>
          <a:bodyPr>
            <a:normAutofit fontScale="90000"/>
          </a:bodyPr>
          <a:lstStyle/>
          <a:p>
            <a:r>
              <a:rPr lang="ru-RU" b="1" i="1"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r>
            <a:br>
              <a:rPr lang="ru-RU" b="1" i="1"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t>
            </a:r>
            <a:r>
              <a:rPr lang="ru-RU" sz="36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УГОЛОК «МЫ ИГРАЕМ» </a:t>
            </a:r>
            <a:r>
              <a:rPr lang="ru-RU" b="1" i="1"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Сюжетно-ролевая игра «Больница»:</a:t>
            </a:r>
            <a:r>
              <a:rPr lang="ru-RU" dirty="0" smtClean="0"/>
              <a:t/>
            </a:r>
            <a:br>
              <a:rPr lang="ru-RU" dirty="0" smtClean="0"/>
            </a:br>
            <a:endParaRPr lang="ru-RU" dirty="0"/>
          </a:p>
        </p:txBody>
      </p:sp>
      <p:sp>
        <p:nvSpPr>
          <p:cNvPr id="3" name="Содержимое 2"/>
          <p:cNvSpPr>
            <a:spLocks noGrp="1"/>
          </p:cNvSpPr>
          <p:nvPr>
            <p:ph idx="1"/>
          </p:nvPr>
        </p:nvSpPr>
        <p:spPr>
          <a:xfrm>
            <a:off x="928662" y="2643182"/>
            <a:ext cx="7215238" cy="1928826"/>
          </a:xfrm>
        </p:spPr>
        <p:txBody>
          <a:bodyPr>
            <a:normAutofit fontScale="77500" lnSpcReduction="20000"/>
          </a:bodyPr>
          <a:lstStyle/>
          <a:p>
            <a:pPr>
              <a:buNone/>
            </a:pPr>
            <a:r>
              <a:rPr lang="ru-RU" sz="2300" b="1" dirty="0" smtClean="0"/>
              <a:t>1</a:t>
            </a:r>
            <a:r>
              <a:rPr lang="ru-RU" sz="2300" b="1" dirty="0" smtClean="0"/>
              <a:t>. Медицинские халаты и шапочки;</a:t>
            </a:r>
          </a:p>
          <a:p>
            <a:pPr>
              <a:buNone/>
            </a:pPr>
            <a:r>
              <a:rPr lang="ru-RU" sz="2300" b="1" dirty="0" smtClean="0"/>
              <a:t>2. Набор </a:t>
            </a:r>
            <a:r>
              <a:rPr lang="ru-RU" sz="2300" b="1" dirty="0" smtClean="0"/>
              <a:t>доктора – 2 </a:t>
            </a:r>
            <a:r>
              <a:rPr lang="ru-RU" sz="2300" b="1" dirty="0" err="1" smtClean="0"/>
              <a:t>шт</a:t>
            </a:r>
            <a:r>
              <a:rPr lang="ru-RU" sz="2300" b="1" dirty="0" smtClean="0"/>
              <a:t>;</a:t>
            </a:r>
            <a:endParaRPr lang="ru-RU" sz="2300" b="1" dirty="0" smtClean="0"/>
          </a:p>
          <a:p>
            <a:pPr>
              <a:buNone/>
            </a:pPr>
            <a:r>
              <a:rPr lang="ru-RU" sz="2300" b="1" dirty="0" smtClean="0"/>
              <a:t>3. «Аптека»: вата, бинты, лекарства, градусники, мерные ложечки, пипетки, стаканчики, шпатели. </a:t>
            </a:r>
          </a:p>
          <a:p>
            <a:pPr>
              <a:buNone/>
            </a:pPr>
            <a:r>
              <a:rPr lang="ru-RU" sz="2300" b="1" dirty="0" smtClean="0"/>
              <a:t>4. </a:t>
            </a:r>
            <a:r>
              <a:rPr lang="ru-RU" sz="2300" b="1" dirty="0" smtClean="0"/>
              <a:t>Телефоны;</a:t>
            </a:r>
            <a:endParaRPr lang="ru-RU" sz="2300" b="1" dirty="0" smtClean="0"/>
          </a:p>
          <a:p>
            <a:pPr>
              <a:buNone/>
            </a:pPr>
            <a:r>
              <a:rPr lang="ru-RU" sz="2300" b="1" dirty="0" smtClean="0"/>
              <a:t>5</a:t>
            </a:r>
            <a:r>
              <a:rPr lang="ru-RU" sz="2300" b="1" dirty="0" smtClean="0"/>
              <a:t>. Баночки</a:t>
            </a:r>
            <a:r>
              <a:rPr lang="ru-RU" sz="2300" b="1" dirty="0" smtClean="0"/>
              <a:t>.</a:t>
            </a:r>
          </a:p>
          <a:p>
            <a:pPr>
              <a:buNone/>
            </a:pPr>
            <a:r>
              <a:rPr lang="ru-RU" sz="2300" b="1" dirty="0" smtClean="0"/>
              <a:t>6. Ростомер;</a:t>
            </a:r>
          </a:p>
          <a:p>
            <a:endParaRPr lang="ru-RU" dirty="0"/>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28860" y="4643446"/>
            <a:ext cx="2018016" cy="161376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4876" y="3804048"/>
            <a:ext cx="3278700" cy="245902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429256" y="2143116"/>
            <a:ext cx="2714644" cy="4214842"/>
          </a:xfrm>
        </p:spPr>
        <p:txBody>
          <a:bodyPr>
            <a:normAutofit/>
          </a:bodyPr>
          <a:lstStyle/>
          <a:p>
            <a:r>
              <a:rPr lang="ru-RU" sz="2800" b="1" i="1" dirty="0" smtClean="0">
                <a:solidFill>
                  <a:srgbClr val="C00000"/>
                </a:solidFill>
              </a:rPr>
              <a:t>«Лети, лети лепесток,</a:t>
            </a:r>
            <a:r>
              <a:rPr lang="ru-RU" sz="2800" dirty="0" smtClean="0">
                <a:solidFill>
                  <a:srgbClr val="C00000"/>
                </a:solidFill>
              </a:rPr>
              <a:t/>
            </a:r>
            <a:br>
              <a:rPr lang="ru-RU" sz="2800" dirty="0" smtClean="0">
                <a:solidFill>
                  <a:srgbClr val="C00000"/>
                </a:solidFill>
              </a:rPr>
            </a:br>
            <a:r>
              <a:rPr lang="ru-RU" sz="2800" b="1" i="1" dirty="0" smtClean="0">
                <a:solidFill>
                  <a:srgbClr val="C00000"/>
                </a:solidFill>
              </a:rPr>
              <a:t>   Через запад на восток,</a:t>
            </a:r>
            <a:r>
              <a:rPr lang="ru-RU" sz="2800" dirty="0" smtClean="0">
                <a:solidFill>
                  <a:srgbClr val="C00000"/>
                </a:solidFill>
              </a:rPr>
              <a:t/>
            </a:r>
            <a:br>
              <a:rPr lang="ru-RU" sz="2800" dirty="0" smtClean="0">
                <a:solidFill>
                  <a:srgbClr val="C00000"/>
                </a:solidFill>
              </a:rPr>
            </a:br>
            <a:r>
              <a:rPr lang="ru-RU" sz="2800" b="1" i="1" dirty="0" smtClean="0">
                <a:solidFill>
                  <a:srgbClr val="C00000"/>
                </a:solidFill>
              </a:rPr>
              <a:t>   Через север, через юг,</a:t>
            </a:r>
            <a:r>
              <a:rPr lang="ru-RU" sz="2800" dirty="0" smtClean="0">
                <a:solidFill>
                  <a:srgbClr val="C00000"/>
                </a:solidFill>
              </a:rPr>
              <a:t/>
            </a:r>
            <a:br>
              <a:rPr lang="ru-RU" sz="2800" dirty="0" smtClean="0">
                <a:solidFill>
                  <a:srgbClr val="C00000"/>
                </a:solidFill>
              </a:rPr>
            </a:br>
            <a:r>
              <a:rPr lang="ru-RU" sz="2800" b="1" i="1" dirty="0" smtClean="0">
                <a:solidFill>
                  <a:srgbClr val="C00000"/>
                </a:solidFill>
              </a:rPr>
              <a:t>   Будь по-прежнему мне друг!»</a:t>
            </a:r>
            <a:endParaRPr lang="ru-RU" sz="2800" dirty="0"/>
          </a:p>
        </p:txBody>
      </p:sp>
      <p:pic>
        <p:nvPicPr>
          <p:cNvPr id="5" name="Picture 2"/>
          <p:cNvPicPr>
            <a:picLocks noGrp="1" noChangeAspect="1" noChangeArrowheads="1"/>
          </p:cNvPicPr>
          <p:nvPr>
            <p:ph idx="1"/>
          </p:nvPr>
        </p:nvPicPr>
        <p:blipFill>
          <a:blip r:embed="rId3">
            <a:lum contrast="10000"/>
          </a:blip>
          <a:srcRect/>
          <a:stretch>
            <a:fillRect/>
          </a:stretch>
        </p:blipFill>
        <p:spPr bwMode="auto">
          <a:xfrm>
            <a:off x="857223" y="857232"/>
            <a:ext cx="4564856" cy="545753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928662" y="857232"/>
            <a:ext cx="6000792" cy="1071570"/>
          </a:xfrm>
        </p:spPr>
        <p:txBody>
          <a:bodyPr>
            <a:normAutofit/>
          </a:bodyPr>
          <a:lstStyle/>
          <a:p>
            <a:r>
              <a:rPr lang="ru-RU" sz="2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Список детей 2 младшей группы</a:t>
            </a:r>
            <a:r>
              <a:rPr lang="ru-RU" sz="24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r>
            <a:br>
              <a:rPr lang="ru-RU" sz="24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br>
            <a:r>
              <a:rPr lang="ru-RU" sz="24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В группе 8 мальчиков,  13 девочек</a:t>
            </a:r>
            <a:endParaRPr lang="ru-RU" sz="2400"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85786" y="1600200"/>
            <a:ext cx="7358114" cy="4757758"/>
          </a:xfrm>
        </p:spPr>
        <p:txBody>
          <a:bodyPr>
            <a:normAutofit/>
          </a:bodyPr>
          <a:lstStyle/>
          <a:p>
            <a:pPr>
              <a:buNone/>
            </a:pPr>
            <a:r>
              <a:rPr lang="ru-RU" b="1" i="1" dirty="0" smtClean="0"/>
              <a:t>    </a:t>
            </a:r>
            <a:endParaRPr lang="ru-RU" dirty="0" smtClean="0"/>
          </a:p>
          <a:p>
            <a:pPr>
              <a:buNone/>
            </a:pPr>
            <a:endParaRPr lang="ru-RU" b="1" i="1" dirty="0" smtClean="0"/>
          </a:p>
          <a:p>
            <a:pPr>
              <a:buNone/>
            </a:pPr>
            <a:endParaRPr lang="ru-RU" b="1" i="1" dirty="0" smtClean="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482440420"/>
              </p:ext>
            </p:extLst>
          </p:nvPr>
        </p:nvGraphicFramePr>
        <p:xfrm>
          <a:off x="857224" y="2143116"/>
          <a:ext cx="6286544" cy="4143404"/>
        </p:xfrm>
        <a:graphic>
          <a:graphicData uri="http://schemas.openxmlformats.org/drawingml/2006/table">
            <a:tbl>
              <a:tblPr firstRow="1" bandRow="1">
                <a:tableStyleId>{5C22544A-7EE6-4342-B048-85BDC9FD1C3A}</a:tableStyleId>
              </a:tblPr>
              <a:tblGrid>
                <a:gridCol w="2930619"/>
                <a:gridCol w="3355925"/>
              </a:tblGrid>
              <a:tr h="4143404">
                <a:tc>
                  <a:txBody>
                    <a:bodyPr/>
                    <a:lstStyle/>
                    <a:p>
                      <a:pPr>
                        <a:buNone/>
                      </a:pPr>
                      <a:r>
                        <a:rPr lang="ru-RU" sz="2000" b="1" i="1" dirty="0" smtClean="0">
                          <a:solidFill>
                            <a:schemeClr val="tx2">
                              <a:lumMod val="75000"/>
                            </a:schemeClr>
                          </a:solidFill>
                        </a:rPr>
                        <a:t>1. </a:t>
                      </a:r>
                      <a:r>
                        <a:rPr lang="ru-RU" sz="2000" b="1" i="1" dirty="0" err="1" smtClean="0">
                          <a:solidFill>
                            <a:schemeClr val="tx2">
                              <a:lumMod val="75000"/>
                            </a:schemeClr>
                          </a:solidFill>
                        </a:rPr>
                        <a:t>Айдарбеков</a:t>
                      </a:r>
                      <a:r>
                        <a:rPr lang="ru-RU" sz="2000" b="1" i="1" dirty="0" smtClean="0">
                          <a:solidFill>
                            <a:schemeClr val="tx2">
                              <a:lumMod val="75000"/>
                            </a:schemeClr>
                          </a:solidFill>
                        </a:rPr>
                        <a:t> Артём</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2. </a:t>
                      </a:r>
                      <a:r>
                        <a:rPr lang="ru-RU" sz="2000" b="1" i="1" dirty="0" err="1" smtClean="0">
                          <a:solidFill>
                            <a:schemeClr val="tx2">
                              <a:lumMod val="75000"/>
                            </a:schemeClr>
                          </a:solidFill>
                        </a:rPr>
                        <a:t>Амбурцева</a:t>
                      </a:r>
                      <a:r>
                        <a:rPr lang="ru-RU" sz="2000" b="1" i="1" dirty="0" smtClean="0">
                          <a:solidFill>
                            <a:schemeClr val="tx2">
                              <a:lumMod val="75000"/>
                            </a:schemeClr>
                          </a:solidFill>
                        </a:rPr>
                        <a:t> Аня</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3. </a:t>
                      </a:r>
                      <a:r>
                        <a:rPr lang="ru-RU" sz="2000" b="1" i="1" dirty="0" err="1" smtClean="0">
                          <a:solidFill>
                            <a:schemeClr val="tx2">
                              <a:lumMod val="75000"/>
                            </a:schemeClr>
                          </a:solidFill>
                        </a:rPr>
                        <a:t>Бельтюкова</a:t>
                      </a:r>
                      <a:r>
                        <a:rPr lang="ru-RU" sz="2000" b="1" i="1" dirty="0" smtClean="0">
                          <a:solidFill>
                            <a:schemeClr val="tx2">
                              <a:lumMod val="75000"/>
                            </a:schemeClr>
                          </a:solidFill>
                        </a:rPr>
                        <a:t> Валерия </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4. Богданова Лиза</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5. </a:t>
                      </a:r>
                      <a:r>
                        <a:rPr lang="ru-RU" sz="2000" b="1" i="1" dirty="0" err="1" smtClean="0">
                          <a:solidFill>
                            <a:schemeClr val="tx2">
                              <a:lumMod val="75000"/>
                            </a:schemeClr>
                          </a:solidFill>
                        </a:rPr>
                        <a:t>Бускомбаева</a:t>
                      </a:r>
                      <a:r>
                        <a:rPr lang="ru-RU" sz="2000" b="1" i="1" dirty="0" smtClean="0">
                          <a:solidFill>
                            <a:schemeClr val="tx2">
                              <a:lumMod val="75000"/>
                            </a:schemeClr>
                          </a:solidFill>
                        </a:rPr>
                        <a:t> Руслана</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6. </a:t>
                      </a:r>
                      <a:r>
                        <a:rPr lang="ru-RU" sz="2000" b="1" i="1" dirty="0" err="1" smtClean="0">
                          <a:solidFill>
                            <a:schemeClr val="tx2">
                              <a:lumMod val="75000"/>
                            </a:schemeClr>
                          </a:solidFill>
                        </a:rPr>
                        <a:t>Габитова</a:t>
                      </a:r>
                      <a:r>
                        <a:rPr lang="ru-RU" sz="2000" b="1" i="1" dirty="0" smtClean="0">
                          <a:solidFill>
                            <a:schemeClr val="tx2">
                              <a:lumMod val="75000"/>
                            </a:schemeClr>
                          </a:solidFill>
                        </a:rPr>
                        <a:t> Ева</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7. Герман Максим</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8. </a:t>
                      </a:r>
                      <a:r>
                        <a:rPr lang="ru-RU" sz="2000" b="1" i="1" dirty="0" err="1" smtClean="0">
                          <a:solidFill>
                            <a:schemeClr val="tx2">
                              <a:lumMod val="75000"/>
                            </a:schemeClr>
                          </a:solidFill>
                        </a:rPr>
                        <a:t>Даниовских</a:t>
                      </a:r>
                      <a:r>
                        <a:rPr lang="ru-RU" sz="2000" b="1" i="1" dirty="0" smtClean="0">
                          <a:solidFill>
                            <a:schemeClr val="tx2">
                              <a:lumMod val="75000"/>
                            </a:schemeClr>
                          </a:solidFill>
                        </a:rPr>
                        <a:t> Лиза</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9. </a:t>
                      </a:r>
                      <a:r>
                        <a:rPr lang="ru-RU" sz="2000" b="1" i="1" dirty="0" err="1" smtClean="0">
                          <a:solidFill>
                            <a:schemeClr val="tx2">
                              <a:lumMod val="75000"/>
                            </a:schemeClr>
                          </a:solidFill>
                        </a:rPr>
                        <a:t>Залялиев</a:t>
                      </a:r>
                      <a:r>
                        <a:rPr lang="ru-RU" sz="2000" b="1" i="1" dirty="0" smtClean="0">
                          <a:solidFill>
                            <a:schemeClr val="tx2">
                              <a:lumMod val="75000"/>
                            </a:schemeClr>
                          </a:solidFill>
                        </a:rPr>
                        <a:t> Руслан</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10. </a:t>
                      </a:r>
                      <a:r>
                        <a:rPr lang="ru-RU" sz="2000" b="1" i="1" dirty="0" err="1" smtClean="0">
                          <a:solidFill>
                            <a:schemeClr val="tx2">
                              <a:lumMod val="75000"/>
                            </a:schemeClr>
                          </a:solidFill>
                        </a:rPr>
                        <a:t>Коломейцева</a:t>
                      </a:r>
                      <a:r>
                        <a:rPr lang="ru-RU" sz="2000" b="1" i="1" dirty="0" smtClean="0">
                          <a:solidFill>
                            <a:schemeClr val="tx2">
                              <a:lumMod val="75000"/>
                            </a:schemeClr>
                          </a:solidFill>
                        </a:rPr>
                        <a:t> Маша</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11. Марчук Полина</a:t>
                      </a:r>
                      <a:endParaRPr lang="ru-RU" sz="2000" b="1" dirty="0" smtClean="0">
                        <a:solidFill>
                          <a:schemeClr val="tx2">
                            <a:lumMod val="75000"/>
                          </a:schemeClr>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i="1" dirty="0" smtClean="0">
                          <a:solidFill>
                            <a:schemeClr val="tx2">
                              <a:lumMod val="75000"/>
                            </a:schemeClr>
                          </a:solidFill>
                        </a:rPr>
                        <a:t>12. Некрасов Матвей</a:t>
                      </a:r>
                    </a:p>
                    <a:p>
                      <a:pPr>
                        <a:buNone/>
                      </a:pPr>
                      <a:r>
                        <a:rPr lang="ru-RU" sz="2000" b="1" i="1" dirty="0" smtClean="0">
                          <a:solidFill>
                            <a:schemeClr val="tx2">
                              <a:lumMod val="75000"/>
                            </a:schemeClr>
                          </a:solidFill>
                        </a:rPr>
                        <a:t>13. </a:t>
                      </a:r>
                      <a:r>
                        <a:rPr lang="ru-RU" sz="2000" b="1" i="1" dirty="0" err="1" smtClean="0">
                          <a:solidFill>
                            <a:schemeClr val="tx2">
                              <a:lumMod val="75000"/>
                            </a:schemeClr>
                          </a:solidFill>
                        </a:rPr>
                        <a:t>Овейчук</a:t>
                      </a:r>
                      <a:r>
                        <a:rPr lang="ru-RU" sz="2000" b="1" i="1" dirty="0" smtClean="0">
                          <a:solidFill>
                            <a:schemeClr val="tx2">
                              <a:lumMod val="75000"/>
                            </a:schemeClr>
                          </a:solidFill>
                        </a:rPr>
                        <a:t> Максим</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14. Пахомова Таня</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15. Пшеничная Даша</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16. Седов Вова</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17. Труфанова Ева</a:t>
                      </a:r>
                      <a:endParaRPr lang="ru-RU" sz="2000" b="1" dirty="0" smtClean="0">
                        <a:solidFill>
                          <a:schemeClr val="tx2">
                            <a:lumMod val="75000"/>
                          </a:schemeClr>
                        </a:solidFill>
                      </a:endParaRPr>
                    </a:p>
                    <a:p>
                      <a:pPr>
                        <a:buNone/>
                      </a:pPr>
                      <a:r>
                        <a:rPr lang="ru-RU" sz="2000" b="1" i="1" dirty="0" smtClean="0">
                          <a:solidFill>
                            <a:schemeClr val="tx2">
                              <a:lumMod val="75000"/>
                            </a:schemeClr>
                          </a:solidFill>
                        </a:rPr>
                        <a:t>18. </a:t>
                      </a:r>
                      <a:r>
                        <a:rPr lang="ru-RU" sz="2000" b="1" i="1" dirty="0" err="1" smtClean="0">
                          <a:solidFill>
                            <a:schemeClr val="tx2">
                              <a:lumMod val="75000"/>
                            </a:schemeClr>
                          </a:solidFill>
                        </a:rPr>
                        <a:t>Хохотва</a:t>
                      </a:r>
                      <a:r>
                        <a:rPr lang="ru-RU" sz="2000" b="1" i="1" dirty="0" smtClean="0">
                          <a:solidFill>
                            <a:schemeClr val="tx2">
                              <a:lumMod val="75000"/>
                            </a:schemeClr>
                          </a:solidFill>
                        </a:rPr>
                        <a:t> Илья</a:t>
                      </a:r>
                    </a:p>
                    <a:p>
                      <a:pPr>
                        <a:buNone/>
                      </a:pPr>
                      <a:r>
                        <a:rPr lang="ru-RU" sz="2000" b="1" i="1" dirty="0" smtClean="0">
                          <a:solidFill>
                            <a:schemeClr val="tx2">
                              <a:lumMod val="75000"/>
                            </a:schemeClr>
                          </a:solidFill>
                        </a:rPr>
                        <a:t>19. </a:t>
                      </a:r>
                      <a:r>
                        <a:rPr lang="ru-RU" sz="2000" b="1" i="1" dirty="0" err="1" smtClean="0">
                          <a:solidFill>
                            <a:schemeClr val="tx2">
                              <a:lumMod val="75000"/>
                            </a:schemeClr>
                          </a:solidFill>
                        </a:rPr>
                        <a:t>Чеглаков</a:t>
                      </a:r>
                      <a:r>
                        <a:rPr lang="ru-RU" sz="2000" b="1" i="1" dirty="0" smtClean="0">
                          <a:solidFill>
                            <a:schemeClr val="tx2">
                              <a:lumMod val="75000"/>
                            </a:schemeClr>
                          </a:solidFill>
                        </a:rPr>
                        <a:t> Димитрий</a:t>
                      </a:r>
                    </a:p>
                    <a:p>
                      <a:pPr>
                        <a:buNone/>
                      </a:pPr>
                      <a:r>
                        <a:rPr lang="ru-RU" sz="2000" b="1" i="1" dirty="0" smtClean="0">
                          <a:solidFill>
                            <a:schemeClr val="tx2">
                              <a:lumMod val="75000"/>
                            </a:schemeClr>
                          </a:solidFill>
                        </a:rPr>
                        <a:t>20. Шевченко Владислава</a:t>
                      </a:r>
                    </a:p>
                    <a:p>
                      <a:pPr>
                        <a:buNone/>
                      </a:pPr>
                      <a:r>
                        <a:rPr lang="ru-RU" sz="2000" b="1" i="1" dirty="0" smtClean="0">
                          <a:solidFill>
                            <a:schemeClr val="tx2">
                              <a:lumMod val="75000"/>
                            </a:schemeClr>
                          </a:solidFill>
                        </a:rPr>
                        <a:t>21. Щербатова Николь</a:t>
                      </a:r>
                    </a:p>
                    <a:p>
                      <a:pPr>
                        <a:buNone/>
                      </a:pPr>
                      <a:endParaRPr lang="ru-RU" sz="2000" b="1" dirty="0" smtClean="0">
                        <a:solidFill>
                          <a:schemeClr val="tx2">
                            <a:lumMod val="75000"/>
                          </a:schemeClr>
                        </a:solidFill>
                      </a:endParaRPr>
                    </a:p>
                  </a:txBody>
                  <a:tcPr>
                    <a:solidFill>
                      <a:schemeClr val="accent1">
                        <a:lumMod val="20000"/>
                        <a:lumOff val="80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714348" y="928670"/>
            <a:ext cx="6572296" cy="1143008"/>
          </a:xfrm>
        </p:spPr>
        <p:txBody>
          <a:bodyPr>
            <a:noAutofit/>
          </a:bodyPr>
          <a:lstStyle/>
          <a:p>
            <a:r>
              <a:rPr lang="ru-RU" sz="2800"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Режим дня в дошкольном учреждении соответствует всем основным требованиям:</a:t>
            </a:r>
            <a:endParaRPr lang="ru-RU"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71472" y="2000240"/>
            <a:ext cx="7643866" cy="4143404"/>
          </a:xfrm>
        </p:spPr>
        <p:txBody>
          <a:bodyPr>
            <a:normAutofit fontScale="92500" lnSpcReduction="20000"/>
          </a:bodyPr>
          <a:lstStyle/>
          <a:p>
            <a:pPr>
              <a:buNone/>
            </a:pPr>
            <a:r>
              <a:rPr lang="ru-RU" sz="1800" b="1" dirty="0" smtClean="0"/>
              <a:t> </a:t>
            </a:r>
            <a:r>
              <a:rPr lang="ru-RU" sz="1800" dirty="0" smtClean="0"/>
              <a:t>     </a:t>
            </a:r>
          </a:p>
          <a:p>
            <a:pPr>
              <a:buNone/>
            </a:pPr>
            <a:r>
              <a:rPr lang="ru-RU" sz="1800" dirty="0" smtClean="0">
                <a:latin typeface="Arial" pitchFamily="34" charset="0"/>
                <a:cs typeface="Arial" pitchFamily="34" charset="0"/>
              </a:rPr>
              <a:t>      Режим дня соответствует ритмам и темпам жизнедеятельности организма. Ребенок, который живет по режиму, всегда выгодно отличается от ребенка </a:t>
            </a:r>
            <a:r>
              <a:rPr lang="ru-RU" sz="1800" dirty="0" err="1" smtClean="0">
                <a:latin typeface="Arial" pitchFamily="34" charset="0"/>
                <a:cs typeface="Arial" pitchFamily="34" charset="0"/>
              </a:rPr>
              <a:t>безрежимного</a:t>
            </a:r>
            <a:r>
              <a:rPr lang="ru-RU" sz="1800" dirty="0" smtClean="0">
                <a:latin typeface="Arial" pitchFamily="34" charset="0"/>
                <a:cs typeface="Arial" pitchFamily="34" charset="0"/>
              </a:rPr>
              <a:t>. В первом случае малыш более уравновешен, активен, у него преобладают положительные эмоции. Во втором — он часто капризничает, менее активен. Ребенка, живущего по режиму, легче воспитывать. Ведь организм, привыкнув к определенному ритму, сам в соответствующее время требует пищи, отдыха, активности. </a:t>
            </a:r>
          </a:p>
          <a:p>
            <a:pPr>
              <a:buNone/>
            </a:pPr>
            <a:r>
              <a:rPr lang="ru-RU" sz="1800" dirty="0" smtClean="0">
                <a:latin typeface="Arial" pitchFamily="34" charset="0"/>
                <a:cs typeface="Arial" pitchFamily="34" charset="0"/>
              </a:rPr>
              <a:t>	-Прогулки организуются 2 раза в день (в летний период): в первую половину - до обеда и во вторую половину дня - перед уходом детей домой (прогулка не проводится при температуре воздуха ниже минус 20С и скорости ветра более 15 м/с);</a:t>
            </a:r>
          </a:p>
          <a:p>
            <a:pPr>
              <a:buNone/>
            </a:pPr>
            <a:r>
              <a:rPr lang="ru-RU" sz="1800" dirty="0" smtClean="0">
                <a:latin typeface="Arial" pitchFamily="34" charset="0"/>
                <a:cs typeface="Arial" pitchFamily="34" charset="0"/>
              </a:rPr>
              <a:t>	- Домашние задания воспитанникам не задаются;</a:t>
            </a:r>
          </a:p>
          <a:p>
            <a:pPr>
              <a:buNone/>
            </a:pPr>
            <a:r>
              <a:rPr lang="ru-RU" sz="1800" dirty="0" smtClean="0">
                <a:latin typeface="Arial" pitchFamily="34" charset="0"/>
                <a:cs typeface="Arial" pitchFamily="34" charset="0"/>
              </a:rPr>
              <a:t>	- В дни каникул и в летний период НОД не проводится (организуются спортивные и подвижные игры, спортивные праздники, а также увеличивается продолжительность прогулок).</a:t>
            </a:r>
          </a:p>
          <a:p>
            <a:pPr>
              <a:buNone/>
            </a:pPr>
            <a:endParaRPr lang="ru-RU" sz="1800"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7286676" cy="642942"/>
          </a:xfrm>
        </p:spPr>
        <p:txBody>
          <a:bodyPr>
            <a:normAutofit fontScale="90000"/>
          </a:bodyPr>
          <a:lstStyle/>
          <a:p>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Режим дня</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00034" y="1571612"/>
            <a:ext cx="7643866" cy="4714908"/>
          </a:xfrm>
        </p:spPr>
        <p:txBody>
          <a:bodyPr>
            <a:normAutofit/>
          </a:bodyPr>
          <a:lstStyle/>
          <a:p>
            <a:pPr>
              <a:buNone/>
            </a:pPr>
            <a:r>
              <a:rPr lang="ru-RU" sz="1800" b="1" dirty="0" smtClean="0"/>
              <a:t> </a:t>
            </a:r>
            <a:r>
              <a:rPr lang="ru-RU" sz="1800" dirty="0" smtClean="0"/>
              <a:t> 	</a:t>
            </a:r>
            <a:endParaRPr lang="ru-RU" sz="1800" b="1" dirty="0">
              <a:latin typeface="Arial" pitchFamily="34" charset="0"/>
              <a:cs typeface="Arial" pitchFamily="34" charset="0"/>
            </a:endParaRPr>
          </a:p>
        </p:txBody>
      </p:sp>
      <p:graphicFrame>
        <p:nvGraphicFramePr>
          <p:cNvPr id="5" name="Таблица 4"/>
          <p:cNvGraphicFramePr>
            <a:graphicFrameLocks noGrp="1"/>
          </p:cNvGraphicFramePr>
          <p:nvPr/>
        </p:nvGraphicFramePr>
        <p:xfrm>
          <a:off x="857224" y="1571616"/>
          <a:ext cx="7215238" cy="4786345"/>
        </p:xfrm>
        <a:graphic>
          <a:graphicData uri="http://schemas.openxmlformats.org/drawingml/2006/table">
            <a:tbl>
              <a:tblPr/>
              <a:tblGrid>
                <a:gridCol w="1541555"/>
                <a:gridCol w="5673683"/>
              </a:tblGrid>
              <a:tr h="322851">
                <a:tc>
                  <a:txBody>
                    <a:bodyPr/>
                    <a:lstStyle/>
                    <a:p>
                      <a:pPr algn="ctr">
                        <a:lnSpc>
                          <a:spcPct val="115000"/>
                        </a:lnSpc>
                        <a:spcAft>
                          <a:spcPts val="0"/>
                        </a:spcAft>
                      </a:pPr>
                      <a:r>
                        <a:rPr lang="ru-RU" sz="1200" b="1" dirty="0">
                          <a:solidFill>
                            <a:schemeClr val="tx1"/>
                          </a:solidFill>
                          <a:latin typeface="Arial" pitchFamily="34" charset="0"/>
                          <a:ea typeface="Times New Roman"/>
                          <a:cs typeface="Arial" pitchFamily="34" charset="0"/>
                        </a:rPr>
                        <a:t>Время</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solidFill>
                            <a:schemeClr val="tx1"/>
                          </a:solidFill>
                          <a:latin typeface="Arial" pitchFamily="34" charset="0"/>
                          <a:ea typeface="Times New Roman"/>
                          <a:cs typeface="Arial" pitchFamily="34" charset="0"/>
                        </a:rPr>
                        <a:t>Деятельность детей и воспитателя</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73">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7.00-8.20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Приём детей, игры, зарядка</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18">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8.20-8.55</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Подготовка к завтраку, завтрак</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18">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8.55-9.00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Подготовка к занятиям</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73">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9.00-9.40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Занятия</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73">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9.40-10.00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Подготовка к прогулке</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73">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10.00 - 11.40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Подготовка к прогулке, прогулка</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851">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11.40-12.00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Возвращение с прогулки, подготовка к обеду</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73">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12.00-12.40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Обед</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18">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12.40-15.00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Подготовка ко сну, сон</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9">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15.00-15.30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Постепенный   подъём,   зарядка-побудка      водные процедуры</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73">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15.30-15.40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Полдник</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851">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15.40-1</a:t>
                      </a:r>
                      <a:r>
                        <a:rPr lang="en-US" sz="1200" b="1">
                          <a:solidFill>
                            <a:schemeClr val="tx1"/>
                          </a:solidFill>
                          <a:latin typeface="Arial" pitchFamily="34" charset="0"/>
                          <a:ea typeface="Times New Roman"/>
                          <a:cs typeface="Arial" pitchFamily="34" charset="0"/>
                        </a:rPr>
                        <a:t>6</a:t>
                      </a:r>
                      <a:r>
                        <a:rPr lang="ru-RU" sz="1200" b="1">
                          <a:solidFill>
                            <a:schemeClr val="tx1"/>
                          </a:solidFill>
                          <a:latin typeface="Arial" pitchFamily="34" charset="0"/>
                          <a:ea typeface="Times New Roman"/>
                          <a:cs typeface="Arial" pitchFamily="34" charset="0"/>
                        </a:rPr>
                        <a:t>.</a:t>
                      </a:r>
                      <a:r>
                        <a:rPr lang="en-US" sz="1200" b="1">
                          <a:solidFill>
                            <a:schemeClr val="tx1"/>
                          </a:solidFill>
                          <a:latin typeface="Arial" pitchFamily="34" charset="0"/>
                          <a:ea typeface="Times New Roman"/>
                          <a:cs typeface="Arial" pitchFamily="34" charset="0"/>
                        </a:rPr>
                        <a:t>15</a:t>
                      </a:r>
                      <a:endParaRPr lang="ru-RU" sz="1200" b="1">
                        <a:solidFill>
                          <a:schemeClr val="tx1"/>
                        </a:solidFill>
                        <a:latin typeface="Arial" pitchFamily="34" charset="0"/>
                        <a:ea typeface="Times New Roman"/>
                        <a:cs typeface="Arial" pitchFamily="34"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Индивидуальная работа, самостоятельная деятельность  игры</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73">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a:t>
                      </a:r>
                      <a:r>
                        <a:rPr lang="en-US" sz="1200" b="1">
                          <a:solidFill>
                            <a:schemeClr val="tx1"/>
                          </a:solidFill>
                          <a:latin typeface="Arial" pitchFamily="34" charset="0"/>
                          <a:ea typeface="Times New Roman"/>
                          <a:cs typeface="Arial" pitchFamily="34" charset="0"/>
                        </a:rPr>
                        <a:t>6</a:t>
                      </a:r>
                      <a:r>
                        <a:rPr lang="ru-RU" sz="1200" b="1">
                          <a:solidFill>
                            <a:schemeClr val="tx1"/>
                          </a:solidFill>
                          <a:latin typeface="Arial" pitchFamily="34" charset="0"/>
                          <a:ea typeface="Times New Roman"/>
                          <a:cs typeface="Arial" pitchFamily="34" charset="0"/>
                        </a:rPr>
                        <a:t>.</a:t>
                      </a:r>
                      <a:r>
                        <a:rPr lang="en-US" sz="1200" b="1">
                          <a:solidFill>
                            <a:schemeClr val="tx1"/>
                          </a:solidFill>
                          <a:latin typeface="Arial" pitchFamily="34" charset="0"/>
                          <a:ea typeface="Times New Roman"/>
                          <a:cs typeface="Arial" pitchFamily="34" charset="0"/>
                        </a:rPr>
                        <a:t>1</a:t>
                      </a:r>
                      <a:r>
                        <a:rPr lang="ru-RU" sz="1200" b="1">
                          <a:solidFill>
                            <a:schemeClr val="tx1"/>
                          </a:solidFill>
                          <a:latin typeface="Arial" pitchFamily="34" charset="0"/>
                          <a:ea typeface="Times New Roman"/>
                          <a:cs typeface="Arial" pitchFamily="34" charset="0"/>
                        </a:rPr>
                        <a:t>5-16.</a:t>
                      </a:r>
                      <a:r>
                        <a:rPr lang="en-US" sz="1200" b="1">
                          <a:solidFill>
                            <a:schemeClr val="tx1"/>
                          </a:solidFill>
                          <a:latin typeface="Arial" pitchFamily="34" charset="0"/>
                          <a:ea typeface="Times New Roman"/>
                          <a:cs typeface="Arial" pitchFamily="34" charset="0"/>
                        </a:rPr>
                        <a:t>3</a:t>
                      </a:r>
                      <a:r>
                        <a:rPr lang="ru-RU" sz="1200" b="1">
                          <a:solidFill>
                            <a:schemeClr val="tx1"/>
                          </a:solidFill>
                          <a:latin typeface="Arial" pitchFamily="34" charset="0"/>
                          <a:ea typeface="Times New Roman"/>
                          <a:cs typeface="Arial" pitchFamily="34" charset="0"/>
                        </a:rPr>
                        <a:t>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Подготовка и выход на прогулку</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18">
                <a:tc>
                  <a:txBody>
                    <a:bodyPr/>
                    <a:lstStyle/>
                    <a:p>
                      <a:pPr algn="l">
                        <a:lnSpc>
                          <a:spcPct val="115000"/>
                        </a:lnSpc>
                        <a:spcAft>
                          <a:spcPts val="0"/>
                        </a:spcAft>
                      </a:pPr>
                      <a:r>
                        <a:rPr lang="ru-RU" sz="1200" b="1">
                          <a:solidFill>
                            <a:schemeClr val="tx1"/>
                          </a:solidFill>
                          <a:latin typeface="Arial" pitchFamily="34" charset="0"/>
                          <a:ea typeface="Times New Roman"/>
                          <a:cs typeface="Arial" pitchFamily="34" charset="0"/>
                        </a:rPr>
                        <a:t>16.30-17.30</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200" b="1" dirty="0">
                          <a:solidFill>
                            <a:schemeClr val="tx1"/>
                          </a:solidFill>
                          <a:latin typeface="Arial" pitchFamily="34" charset="0"/>
                          <a:ea typeface="Times New Roman"/>
                          <a:cs typeface="Arial" pitchFamily="34" charset="0"/>
                        </a:rPr>
                        <a:t>Самостоятельная деятельность, игры, уход домой</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7286676" cy="642942"/>
          </a:xfrm>
        </p:spPr>
        <p:txBody>
          <a:bodyPr>
            <a:normAutofit fontScale="90000"/>
          </a:bodyPr>
          <a:lstStyle/>
          <a:p>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Назначение занятий</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500034" y="1571612"/>
            <a:ext cx="7643866" cy="4714908"/>
          </a:xfrm>
        </p:spPr>
        <p:txBody>
          <a:bodyPr>
            <a:normAutofit fontScale="70000" lnSpcReduction="20000"/>
          </a:bodyPr>
          <a:lstStyle/>
          <a:p>
            <a:pPr>
              <a:buNone/>
            </a:pPr>
            <a:r>
              <a:rPr lang="ru-RU" sz="1800" b="1" dirty="0" smtClean="0"/>
              <a:t> </a:t>
            </a:r>
            <a:r>
              <a:rPr lang="ru-RU" sz="1800" dirty="0" smtClean="0"/>
              <a:t> 	</a:t>
            </a:r>
            <a:r>
              <a:rPr lang="ru-RU" sz="1800" dirty="0" smtClean="0">
                <a:latin typeface="Arial" pitchFamily="34" charset="0"/>
                <a:cs typeface="Arial" pitchFamily="34" charset="0"/>
              </a:rPr>
              <a:t>Назначение занятий во 2 младшей группе состоит в систематизации, углублении, </a:t>
            </a:r>
          </a:p>
          <a:p>
            <a:pPr>
              <a:buNone/>
            </a:pPr>
            <a:r>
              <a:rPr lang="ru-RU" sz="1800" dirty="0" smtClean="0">
                <a:latin typeface="Arial" pitchFamily="34" charset="0"/>
                <a:cs typeface="Arial" pitchFamily="34" charset="0"/>
              </a:rPr>
              <a:t>        обобщении личного опыта ребенка: в освоении новых, сложных способов познавательной деятельности; в осознании связей и зависимостей, которые скрыты от детей в повседневных делах и требуют для освоения специальных условий и управления со стороны воспитателя.</a:t>
            </a:r>
          </a:p>
          <a:p>
            <a:pPr>
              <a:buNone/>
            </a:pPr>
            <a:r>
              <a:rPr lang="ru-RU" sz="1800" dirty="0" smtClean="0">
                <a:latin typeface="Arial" pitchFamily="34" charset="0"/>
                <a:cs typeface="Arial" pitchFamily="34" charset="0"/>
              </a:rPr>
              <a:t> </a:t>
            </a:r>
          </a:p>
          <a:p>
            <a:pPr>
              <a:buNone/>
            </a:pPr>
            <a:r>
              <a:rPr lang="ru-RU" sz="1800" dirty="0" smtClean="0">
                <a:latin typeface="Arial" pitchFamily="34" charset="0"/>
                <a:cs typeface="Arial" pitchFamily="34" charset="0"/>
              </a:rPr>
              <a:t>   	В ходе занятий дети учатся называть предметы, которые им часто встречаются, пояснять их назначение, разделять их по свойствам и качествам, таких как форма, цвет, материал. </a:t>
            </a:r>
          </a:p>
          <a:p>
            <a:pPr>
              <a:buNone/>
            </a:pPr>
            <a:r>
              <a:rPr lang="ru-RU" sz="1800" dirty="0" smtClean="0">
                <a:latin typeface="Arial" pitchFamily="34" charset="0"/>
                <a:cs typeface="Arial" pitchFamily="34" charset="0"/>
              </a:rPr>
              <a:t> </a:t>
            </a:r>
          </a:p>
          <a:p>
            <a:pPr>
              <a:buNone/>
            </a:pPr>
            <a:r>
              <a:rPr lang="ru-RU" sz="1800" dirty="0" smtClean="0">
                <a:latin typeface="Arial" pitchFamily="34" charset="0"/>
                <a:cs typeface="Arial" pitchFamily="34" charset="0"/>
              </a:rPr>
              <a:t>     	В младшем возрасте дети накапливают знания о некоторых диких и домашних животных. Наши воспитатели учат ребят беречь природу: не срывать без надобности растения, не ломать деревья и кустарники, не уничтожать червяков, гусениц, бабочек.</a:t>
            </a:r>
          </a:p>
          <a:p>
            <a:pPr>
              <a:buNone/>
            </a:pPr>
            <a:r>
              <a:rPr lang="ru-RU" sz="1800" dirty="0" smtClean="0">
                <a:latin typeface="Arial" pitchFamily="34" charset="0"/>
                <a:cs typeface="Arial" pitchFamily="34" charset="0"/>
              </a:rPr>
              <a:t> </a:t>
            </a:r>
          </a:p>
          <a:p>
            <a:pPr>
              <a:buNone/>
            </a:pPr>
            <a:r>
              <a:rPr lang="ru-RU" sz="1800" dirty="0" smtClean="0">
                <a:latin typeface="Arial" pitchFamily="34" charset="0"/>
                <a:cs typeface="Arial" pitchFamily="34" charset="0"/>
              </a:rPr>
              <a:t> 	На занятиях рисованием дети усваивают большое количество технических навыков, например, учатся правильно брать фломастер или карандаш тремя пальцами, удерживать его большим пальцем и средним, придерживая вверху указательным, умело им действовать, удерживая правильную позу. Малышам даются знания о том, какими материалами можно рисовать, какие цвета лучше подобрать к сюжету или изображаемому предмету, которые они запоминают наизусть и могут без ошибки назвать.</a:t>
            </a:r>
          </a:p>
          <a:p>
            <a:pPr>
              <a:buNone/>
            </a:pPr>
            <a:endParaRPr lang="ru-RU" sz="1800" dirty="0" smtClean="0">
              <a:latin typeface="Arial" pitchFamily="34" charset="0"/>
              <a:cs typeface="Arial" pitchFamily="34" charset="0"/>
            </a:endParaRPr>
          </a:p>
          <a:p>
            <a:pPr>
              <a:buNone/>
            </a:pPr>
            <a:r>
              <a:rPr lang="ru-RU" sz="1800" dirty="0" smtClean="0">
                <a:latin typeface="Arial" pitchFamily="34" charset="0"/>
                <a:cs typeface="Arial" pitchFamily="34" charset="0"/>
              </a:rPr>
              <a:t>	 В лепке дети узнают о свойствах материалов, которые используют. Это может быть глина, пластилин, тесто. Также малыши запоминают, какие предметы из них можно вылепить. Развивается моторика рук, благодаря которой они могут отделять от куска небольшие по размеру комочки, раскатывать их ладонями, лепить предметы, состоящие из трех и больше частей.</a:t>
            </a:r>
          </a:p>
          <a:p>
            <a:pPr>
              <a:buNone/>
            </a:pPr>
            <a:endParaRPr lang="ru-RU" sz="18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71472" y="857232"/>
            <a:ext cx="7358114" cy="642942"/>
          </a:xfrm>
        </p:spPr>
        <p:txBody>
          <a:bodyPr>
            <a:normAutofit fontScale="90000"/>
          </a:bodyPr>
          <a:lstStyle/>
          <a:p>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Задачи воспитания и обучения</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85786" y="1571612"/>
            <a:ext cx="7358114" cy="4714908"/>
          </a:xfrm>
        </p:spPr>
        <p:txBody>
          <a:bodyPr>
            <a:normAutofit/>
          </a:bodyPr>
          <a:lstStyle/>
          <a:p>
            <a:r>
              <a:rPr lang="ru-RU" sz="1800" b="1" dirty="0" smtClean="0"/>
              <a:t> </a:t>
            </a:r>
            <a:r>
              <a:rPr lang="ru-RU" sz="1800" dirty="0" smtClean="0"/>
              <a:t> 	</a:t>
            </a:r>
            <a:r>
              <a:rPr lang="ru-RU" sz="1800" b="1" dirty="0" smtClean="0"/>
              <a:t> Продолжать укреплять и охранять здоровье детей, создавать условия для систематического закаливания организма, формирования и совершенствования основных видов движений. Постоянно осуществлять контроль над выработкой правильной осанки.</a:t>
            </a:r>
            <a:endParaRPr lang="ru-RU" sz="1800" dirty="0" smtClean="0"/>
          </a:p>
          <a:p>
            <a:r>
              <a:rPr lang="ru-RU" sz="1800" b="1" dirty="0" smtClean="0"/>
              <a:t>Совершенствовать культурно-гигиенические навыки, пространственную ориентировку.</a:t>
            </a:r>
            <a:endParaRPr lang="ru-RU" sz="1800" dirty="0" smtClean="0"/>
          </a:p>
          <a:p>
            <a:r>
              <a:rPr lang="ru-RU" sz="1800" b="1" dirty="0" smtClean="0"/>
              <a:t>Поощрять участие детей в совместных играх и физических упражнениях. Способствовать формированию положительных эмоций, активной двигательной деятельности.</a:t>
            </a:r>
            <a:endParaRPr lang="ru-RU" sz="1800" dirty="0" smtClean="0"/>
          </a:p>
          <a:p>
            <a:r>
              <a:rPr lang="ru-RU" sz="1800" b="1" dirty="0" smtClean="0"/>
              <a:t>Воспитывать интерес к жизни и деятельности взрослых и сверстников, к явлениям природы.</a:t>
            </a:r>
            <a:endParaRPr lang="ru-RU" sz="1800" dirty="0" smtClean="0"/>
          </a:p>
          <a:p>
            <a:r>
              <a:rPr lang="ru-RU" sz="1800" b="1" dirty="0" smtClean="0"/>
              <a:t>Формировать умение сосредоточивать внимание на предметах и явлениях предметно-пространственной развивающей среды. Развивать способность устанавливать простейшие связи между предметами и явлениями, учить простейшим обобщениям.</a:t>
            </a:r>
            <a:endParaRPr lang="ru-RU"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857224" y="857232"/>
            <a:ext cx="7286676" cy="642942"/>
          </a:xfrm>
        </p:spPr>
        <p:txBody>
          <a:bodyPr>
            <a:normAutofit fontScale="90000"/>
          </a:bodyPr>
          <a:lstStyle/>
          <a:p>
            <a:r>
              <a:rPr lang="ru-RU" b="1" i="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Задачи воспитания и обучения</a:t>
            </a:r>
            <a:endParaRPr lang="ru-RU" b="1" i="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714348" y="1571612"/>
            <a:ext cx="7643866" cy="4929222"/>
          </a:xfrm>
        </p:spPr>
        <p:txBody>
          <a:bodyPr>
            <a:normAutofit lnSpcReduction="10000"/>
          </a:bodyPr>
          <a:lstStyle/>
          <a:p>
            <a:r>
              <a:rPr lang="ru-RU" sz="1800" b="1" dirty="0" smtClean="0"/>
              <a:t> </a:t>
            </a:r>
            <a:r>
              <a:rPr lang="ru-RU" sz="1800" dirty="0" smtClean="0"/>
              <a:t> 	</a:t>
            </a:r>
            <a:r>
              <a:rPr lang="ru-RU" sz="1800" b="1" dirty="0" smtClean="0"/>
              <a:t>Продолжать развивать речь детей: обогащать словарь, формировать умение строить предложения; добиваться правильного и четкого произнесения слов.</a:t>
            </a:r>
            <a:endParaRPr lang="ru-RU" sz="1800" dirty="0" smtClean="0"/>
          </a:p>
          <a:p>
            <a:r>
              <a:rPr lang="ru-RU" sz="1800" b="1" dirty="0" smtClean="0"/>
              <a:t>Воспитывать умение слушать художественные произведения, следить за развитием действия в сказке, рассказе; помогать детям запоминать, и с помощью взрослого читать короткие стихотворения, </a:t>
            </a:r>
            <a:r>
              <a:rPr lang="ru-RU" sz="1800" b="1" dirty="0" err="1" smtClean="0"/>
              <a:t>потешки</a:t>
            </a:r>
            <a:r>
              <a:rPr lang="ru-RU" sz="1800" b="1" dirty="0" smtClean="0"/>
              <a:t>.</a:t>
            </a:r>
            <a:endParaRPr lang="ru-RU" sz="1800" dirty="0" smtClean="0"/>
          </a:p>
          <a:p>
            <a:r>
              <a:rPr lang="ru-RU" sz="1800" b="1" dirty="0" smtClean="0"/>
              <a:t>Формировать элементарные математические представления.</a:t>
            </a:r>
            <a:endParaRPr lang="ru-RU" sz="1800" dirty="0" smtClean="0"/>
          </a:p>
          <a:p>
            <a:r>
              <a:rPr lang="ru-RU" sz="1800" b="1" dirty="0" smtClean="0"/>
              <a:t>Учить находить в окружающей обстановке один и много однородных предметов, сравнивать группы предметов, определять, каких предметов «больше - меньше», «столько - сколько».</a:t>
            </a:r>
            <a:endParaRPr lang="ru-RU" sz="1800" dirty="0" smtClean="0"/>
          </a:p>
          <a:p>
            <a:r>
              <a:rPr lang="ru-RU" sz="1800" b="1" dirty="0" smtClean="0"/>
              <a:t>Продолжать воспитывать у детей желание участвовать в трудовой деятельности.</a:t>
            </a:r>
            <a:endParaRPr lang="ru-RU" sz="1800" dirty="0" smtClean="0"/>
          </a:p>
          <a:p>
            <a:r>
              <a:rPr lang="ru-RU" sz="1800" b="1" dirty="0" smtClean="0"/>
              <a:t>Формировать положительное отношение к труду взрослых. Воспитывать желание принимать участие в посильном труде, умение преодолевать небольшие трудности. Закреплять навыки организованного поведения в детском саду, дома, на улице. Продолжать формировать элементарные представления о том, что хорошо и что плохо.</a:t>
            </a:r>
            <a:endParaRPr lang="ru-RU" sz="1800" b="1"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1374</TotalTime>
  <Words>1061</Words>
  <Application>Microsoft Office PowerPoint</Application>
  <PresentationFormat>Экран (4:3)</PresentationFormat>
  <Paragraphs>288</Paragraphs>
  <Slides>31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Паспорт   второй младшей группы  «Цветик – семицветик» МБДОУ «Детский сад № 28» комбинированного вида</vt:lpstr>
      <vt:lpstr>Наш девиз:  "Воспитывать и обучать,  удивляя и радуя!"</vt:lpstr>
      <vt:lpstr>С детьми работают : воспитатели  Голенок Валентина Ивановна, Жиенова Ольга Анатольевна помощник воспитателя Матис Ольга Андреевна  музыкальный руководитель Мартынова Ирина Юрьевна</vt:lpstr>
      <vt:lpstr>Список детей 2 младшей группы В группе 8 мальчиков,  13 девочек</vt:lpstr>
      <vt:lpstr>Режим дня в дошкольном учреждении соответствует всем основным требованиям:</vt:lpstr>
      <vt:lpstr>Режим дня</vt:lpstr>
      <vt:lpstr>Назначение занятий</vt:lpstr>
      <vt:lpstr>Задачи воспитания и обучения</vt:lpstr>
      <vt:lpstr>Задачи воспитания и обучения</vt:lpstr>
      <vt:lpstr>Задачи воспитания и обучения</vt:lpstr>
      <vt:lpstr>Возрастные особенности</vt:lpstr>
      <vt:lpstr>Возрастные особенности</vt:lpstr>
      <vt:lpstr>Возрастные особенности</vt:lpstr>
      <vt:lpstr>Детский сад – одна семья, будем вместе – ты и я -   радостно трудиться и всему учиться.  РАСПИСАНИЕ  НЕПОСРЕДСТВЕННО ОБРАЗОВАТЕЛЬНОЙ ДЕЯТЕЛЬНОСТИ :</vt:lpstr>
      <vt:lpstr>                                                               РАЗДЕВАЛКА    1. Информационный стенд «Для Вас, родители» («Расписание организованной образовательной деятельности, режим дня,  права и обязанности родителей, заповеди поведения и т.д.); 2. Информационный стенд по ПДД «Детям знать положено»;  3. Стенд «Жизнь детей в детском саду»; 4. Папка «Консультации для родителей»;   </vt:lpstr>
      <vt:lpstr>      РАЗДЕВАЛКА </vt:lpstr>
      <vt:lpstr> Физкультурно - оздоровительный уголок </vt:lpstr>
      <vt:lpstr>Уголок сенсорики</vt:lpstr>
      <vt:lpstr>Уголок  «Наша библиотека»</vt:lpstr>
      <vt:lpstr>Уголок  детского творчества</vt:lpstr>
      <vt:lpstr> Музыкальный уголок </vt:lpstr>
      <vt:lpstr> Театральный уголок </vt:lpstr>
      <vt:lpstr> Уголок природы </vt:lpstr>
      <vt:lpstr> Уголок труда </vt:lpstr>
      <vt:lpstr>Уголок строительно –  конструктивных игр</vt:lpstr>
      <vt:lpstr>УГОЛОК «МЫ ИГРАЕМ»  Сюжетно-ролевая игра «Магазин»:</vt:lpstr>
      <vt:lpstr>   УГОЛОК «МЫ ИГРАЕМ» Сюжетно-ролевая игра   «Салон красоты»:    </vt:lpstr>
      <vt:lpstr>    УГОЛОК «МЫ ИГРАЕМ» Сюжетно-ролевая игра «Стройка»:</vt:lpstr>
      <vt:lpstr>  УГОЛОК «МЫ ИГРАЕМ» Сюжетно-ролевая игра «Семья»:  </vt:lpstr>
      <vt:lpstr>  УГОЛОК «МЫ ИГРАЕМ» Сюжетно-ролевая игра «Больница»: </vt:lpstr>
      <vt:lpstr>«Лети, лети лепесток,    Через запад на восток,    Через север, через юг,    Будь по-прежнему мне друг!»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Val</cp:lastModifiedBy>
  <cp:revision>154</cp:revision>
  <dcterms:modified xsi:type="dcterms:W3CDTF">2015-11-19T19:14:55Z</dcterms:modified>
</cp:coreProperties>
</file>