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9" r:id="rId16"/>
    <p:sldId id="270" r:id="rId17"/>
    <p:sldId id="271" r:id="rId18"/>
    <p:sldId id="272" r:id="rId19"/>
    <p:sldId id="280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Плывем к Робинзону Крузо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929066"/>
            <a:ext cx="8572528" cy="985390"/>
          </a:xfrm>
        </p:spPr>
        <p:txBody>
          <a:bodyPr/>
          <a:lstStyle/>
          <a:p>
            <a:r>
              <a:rPr lang="ru-RU" dirty="0" smtClean="0"/>
              <a:t>Подготовила воспитатель </a:t>
            </a:r>
            <a:r>
              <a:rPr lang="ru-RU" dirty="0" err="1" smtClean="0"/>
              <a:t>д</a:t>
            </a:r>
            <a:r>
              <a:rPr lang="ru-RU" dirty="0" smtClean="0"/>
              <a:t>/с №17 «Искорка»: </a:t>
            </a:r>
            <a:r>
              <a:rPr lang="ru-RU" dirty="0" err="1" smtClean="0"/>
              <a:t>Коламыцина</a:t>
            </a:r>
            <a:r>
              <a:rPr lang="ru-RU" dirty="0" smtClean="0"/>
              <a:t> Ирина Евгеньевна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2.Пять зеленых  лягушат </a:t>
            </a:r>
          </a:p>
          <a:p>
            <a:pPr>
              <a:buNone/>
            </a:pPr>
            <a:r>
              <a:rPr lang="ru-RU" dirty="0" smtClean="0"/>
              <a:t>На песочке в ряд лежат</a:t>
            </a:r>
          </a:p>
          <a:p>
            <a:pPr>
              <a:buNone/>
            </a:pPr>
            <a:r>
              <a:rPr lang="ru-RU" dirty="0" smtClean="0"/>
              <a:t>Одному из 5 братьев</a:t>
            </a:r>
          </a:p>
          <a:p>
            <a:pPr>
              <a:buNone/>
            </a:pPr>
            <a:r>
              <a:rPr lang="ru-RU" dirty="0" smtClean="0"/>
              <a:t>Захотелось искупаться</a:t>
            </a:r>
          </a:p>
          <a:p>
            <a:pPr>
              <a:buNone/>
            </a:pPr>
            <a:r>
              <a:rPr lang="ru-RU" dirty="0" smtClean="0"/>
              <a:t>Остальным же неохота</a:t>
            </a:r>
          </a:p>
          <a:p>
            <a:pPr>
              <a:buNone/>
            </a:pPr>
            <a:r>
              <a:rPr lang="ru-RU" dirty="0" smtClean="0"/>
              <a:t>Возвращаться вновь в болото.</a:t>
            </a:r>
          </a:p>
          <a:p>
            <a:pPr>
              <a:buNone/>
            </a:pPr>
            <a:r>
              <a:rPr lang="ru-RU" dirty="0" smtClean="0"/>
              <a:t>Сколько лягушат осталось лежать на песке?</a:t>
            </a:r>
          </a:p>
          <a:p>
            <a:pPr>
              <a:buNone/>
            </a:pPr>
            <a:r>
              <a:rPr lang="ru-RU" dirty="0" smtClean="0"/>
              <a:t>Из чего состоит задача: условие, вопрос,</a:t>
            </a:r>
          </a:p>
          <a:p>
            <a:pPr>
              <a:buNone/>
            </a:pPr>
            <a:r>
              <a:rPr lang="ru-RU" dirty="0" smtClean="0"/>
              <a:t>решение, ответ. Ответ: 5-1=4.</a:t>
            </a:r>
          </a:p>
          <a:p>
            <a:pPr>
              <a:buNone/>
            </a:pPr>
            <a:r>
              <a:rPr lang="ru-RU" dirty="0" smtClean="0"/>
              <a:t>Воспитатель: Вот хитрые задания были у</a:t>
            </a:r>
          </a:p>
          <a:p>
            <a:pPr>
              <a:buNone/>
            </a:pPr>
            <a:r>
              <a:rPr lang="ru-RU" dirty="0" smtClean="0"/>
              <a:t>обезьяны. До свидания обезьянка. Дети мы</a:t>
            </a:r>
          </a:p>
          <a:p>
            <a:pPr>
              <a:buNone/>
            </a:pPr>
            <a:r>
              <a:rPr lang="ru-RU" dirty="0" smtClean="0"/>
              <a:t>плывем на остров слонов. Маленький слоненок</a:t>
            </a:r>
          </a:p>
          <a:p>
            <a:pPr>
              <a:buNone/>
            </a:pPr>
            <a:r>
              <a:rPr lang="ru-RU" dirty="0" smtClean="0"/>
              <a:t>давно ждет гостей. Он учиться в школе зверей и</a:t>
            </a:r>
          </a:p>
          <a:p>
            <a:pPr>
              <a:buNone/>
            </a:pPr>
            <a:r>
              <a:rPr lang="ru-RU" dirty="0" smtClean="0"/>
              <a:t>никак не может справиться с домашним</a:t>
            </a:r>
          </a:p>
          <a:p>
            <a:pPr>
              <a:buNone/>
            </a:pPr>
            <a:r>
              <a:rPr lang="ru-RU" dirty="0" smtClean="0"/>
              <a:t>заданием.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1.Каких флажков больше, те раскрасьте</a:t>
            </a:r>
          </a:p>
          <a:p>
            <a:pPr>
              <a:buNone/>
            </a:pPr>
            <a:r>
              <a:rPr lang="ru-RU" dirty="0" smtClean="0"/>
              <a:t>синим цветом: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642910" y="1500174"/>
            <a:ext cx="6715172" cy="3214710"/>
            <a:chOff x="642910" y="1357298"/>
            <a:chExt cx="6715172" cy="3214710"/>
          </a:xfrm>
        </p:grpSpPr>
        <p:sp>
          <p:nvSpPr>
            <p:cNvPr id="23" name="Волна 22"/>
            <p:cNvSpPr/>
            <p:nvPr/>
          </p:nvSpPr>
          <p:spPr>
            <a:xfrm>
              <a:off x="3929058" y="3357562"/>
              <a:ext cx="857256" cy="642942"/>
            </a:xfrm>
            <a:prstGeom prst="wav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642910" y="1357298"/>
              <a:ext cx="6715172" cy="3214710"/>
              <a:chOff x="642910" y="1357298"/>
              <a:chExt cx="6715172" cy="3214710"/>
            </a:xfrm>
          </p:grpSpPr>
          <p:grpSp>
            <p:nvGrpSpPr>
              <p:cNvPr id="33" name="Группа 32"/>
              <p:cNvGrpSpPr/>
              <p:nvPr/>
            </p:nvGrpSpPr>
            <p:grpSpPr>
              <a:xfrm>
                <a:off x="642910" y="1357298"/>
                <a:ext cx="6715172" cy="3071834"/>
                <a:chOff x="642910" y="1357298"/>
                <a:chExt cx="6715172" cy="3071834"/>
              </a:xfrm>
            </p:grpSpPr>
            <p:grpSp>
              <p:nvGrpSpPr>
                <p:cNvPr id="32" name="Группа 31"/>
                <p:cNvGrpSpPr/>
                <p:nvPr/>
              </p:nvGrpSpPr>
              <p:grpSpPr>
                <a:xfrm>
                  <a:off x="642910" y="1357298"/>
                  <a:ext cx="6715172" cy="1285884"/>
                  <a:chOff x="642910" y="1357298"/>
                  <a:chExt cx="6715172" cy="1285884"/>
                </a:xfrm>
              </p:grpSpPr>
              <p:sp>
                <p:nvSpPr>
                  <p:cNvPr id="9" name="Прямоугольный треугольник 8"/>
                  <p:cNvSpPr/>
                  <p:nvPr/>
                </p:nvSpPr>
                <p:spPr>
                  <a:xfrm>
                    <a:off x="6858016" y="1357298"/>
                    <a:ext cx="500066" cy="714380"/>
                  </a:xfrm>
                  <a:prstGeom prst="rtTriangl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1" name="Группа 30"/>
                  <p:cNvGrpSpPr/>
                  <p:nvPr/>
                </p:nvGrpSpPr>
                <p:grpSpPr>
                  <a:xfrm>
                    <a:off x="642910" y="1357298"/>
                    <a:ext cx="5643602" cy="1285884"/>
                    <a:chOff x="642910" y="1357298"/>
                    <a:chExt cx="5643602" cy="1285884"/>
                  </a:xfrm>
                </p:grpSpPr>
                <p:sp>
                  <p:nvSpPr>
                    <p:cNvPr id="7" name="Прямоугольный треугольник 6"/>
                    <p:cNvSpPr/>
                    <p:nvPr/>
                  </p:nvSpPr>
                  <p:spPr>
                    <a:xfrm>
                      <a:off x="5786446" y="1357298"/>
                      <a:ext cx="500066" cy="714380"/>
                    </a:xfrm>
                    <a:prstGeom prst="rtTriangle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30" name="Группа 29"/>
                    <p:cNvGrpSpPr/>
                    <p:nvPr/>
                  </p:nvGrpSpPr>
                  <p:grpSpPr>
                    <a:xfrm>
                      <a:off x="642910" y="1357298"/>
                      <a:ext cx="4714908" cy="1285884"/>
                      <a:chOff x="642910" y="1357298"/>
                      <a:chExt cx="4714908" cy="1285884"/>
                    </a:xfrm>
                  </p:grpSpPr>
                  <p:sp>
                    <p:nvSpPr>
                      <p:cNvPr id="6" name="Прямоугольный треугольник 5"/>
                      <p:cNvSpPr/>
                      <p:nvPr/>
                    </p:nvSpPr>
                    <p:spPr>
                      <a:xfrm>
                        <a:off x="4857752" y="1357298"/>
                        <a:ext cx="500066" cy="714380"/>
                      </a:xfrm>
                      <a:prstGeom prst="rtTriangle">
                        <a:avLst/>
                      </a:prstGeom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14" name="Прямоугольник 13"/>
                      <p:cNvSpPr/>
                      <p:nvPr/>
                    </p:nvSpPr>
                    <p:spPr>
                      <a:xfrm>
                        <a:off x="4857752" y="1714488"/>
                        <a:ext cx="71438" cy="928694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29" name="Группа 28"/>
                      <p:cNvGrpSpPr/>
                      <p:nvPr/>
                    </p:nvGrpSpPr>
                    <p:grpSpPr>
                      <a:xfrm>
                        <a:off x="642910" y="1357298"/>
                        <a:ext cx="3643338" cy="1285884"/>
                        <a:chOff x="642910" y="1357298"/>
                        <a:chExt cx="3643338" cy="1285884"/>
                      </a:xfrm>
                    </p:grpSpPr>
                    <p:sp>
                      <p:nvSpPr>
                        <p:cNvPr id="10" name="Прямоугольный треугольник 9"/>
                        <p:cNvSpPr/>
                        <p:nvPr/>
                      </p:nvSpPr>
                      <p:spPr>
                        <a:xfrm>
                          <a:off x="3786182" y="1357298"/>
                          <a:ext cx="500066" cy="714380"/>
                        </a:xfrm>
                        <a:prstGeom prst="rtTriangle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sp>
                      <p:nvSpPr>
                        <p:cNvPr id="15" name="Прямоугольник 14"/>
                        <p:cNvSpPr/>
                        <p:nvPr/>
                      </p:nvSpPr>
                      <p:spPr>
                        <a:xfrm>
                          <a:off x="3786182" y="1643050"/>
                          <a:ext cx="71438" cy="928694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grpSp>
                      <p:nvGrpSpPr>
                        <p:cNvPr id="28" name="Группа 27"/>
                        <p:cNvGrpSpPr/>
                        <p:nvPr/>
                      </p:nvGrpSpPr>
                      <p:grpSpPr>
                        <a:xfrm>
                          <a:off x="642910" y="1357298"/>
                          <a:ext cx="2571768" cy="1285884"/>
                          <a:chOff x="642910" y="1357298"/>
                          <a:chExt cx="2571768" cy="1285884"/>
                        </a:xfrm>
                      </p:grpSpPr>
                      <p:sp>
                        <p:nvSpPr>
                          <p:cNvPr id="5" name="Прямоугольный треугольник 4"/>
                          <p:cNvSpPr/>
                          <p:nvPr/>
                        </p:nvSpPr>
                        <p:spPr>
                          <a:xfrm>
                            <a:off x="2714612" y="1357298"/>
                            <a:ext cx="500066" cy="714380"/>
                          </a:xfrm>
                          <a:prstGeom prst="rtTriangle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16" name="Прямоугольник 15"/>
                          <p:cNvSpPr/>
                          <p:nvPr/>
                        </p:nvSpPr>
                        <p:spPr>
                          <a:xfrm>
                            <a:off x="2714612" y="1643050"/>
                            <a:ext cx="71438" cy="928694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grpSp>
                        <p:nvGrpSpPr>
                          <p:cNvPr id="27" name="Группа 26"/>
                          <p:cNvGrpSpPr/>
                          <p:nvPr/>
                        </p:nvGrpSpPr>
                        <p:grpSpPr>
                          <a:xfrm>
                            <a:off x="642910" y="1357298"/>
                            <a:ext cx="1500198" cy="1285884"/>
                            <a:chOff x="642910" y="1357298"/>
                            <a:chExt cx="1500198" cy="1285884"/>
                          </a:xfrm>
                        </p:grpSpPr>
                        <p:sp>
                          <p:nvSpPr>
                            <p:cNvPr id="8" name="Прямоугольный треугольник 7"/>
                            <p:cNvSpPr/>
                            <p:nvPr/>
                          </p:nvSpPr>
                          <p:spPr>
                            <a:xfrm>
                              <a:off x="1643042" y="1357298"/>
                              <a:ext cx="500066" cy="714380"/>
                            </a:xfrm>
                            <a:prstGeom prst="rtTriangle">
                              <a:avLst/>
                            </a:prstGeom>
                          </p:spPr>
                          <p:style>
                            <a:lnRef idx="2">
                              <a:schemeClr val="accent6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ru-RU"/>
                            </a:p>
                          </p:txBody>
                        </p:sp>
                        <p:grpSp>
                          <p:nvGrpSpPr>
                            <p:cNvPr id="26" name="Группа 25"/>
                            <p:cNvGrpSpPr/>
                            <p:nvPr/>
                          </p:nvGrpSpPr>
                          <p:grpSpPr>
                            <a:xfrm>
                              <a:off x="642910" y="1357298"/>
                              <a:ext cx="500066" cy="1285884"/>
                              <a:chOff x="642910" y="1357298"/>
                              <a:chExt cx="500066" cy="1285884"/>
                            </a:xfrm>
                          </p:grpSpPr>
                          <p:sp>
                            <p:nvSpPr>
                              <p:cNvPr id="4" name="Прямоугольный треугольник 3"/>
                              <p:cNvSpPr/>
                              <p:nvPr/>
                            </p:nvSpPr>
                            <p:spPr>
                              <a:xfrm>
                                <a:off x="642910" y="1357298"/>
                                <a:ext cx="500066" cy="714380"/>
                              </a:xfrm>
                              <a:prstGeom prst="rtTriangle">
                                <a:avLst/>
                              </a:prstGeom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13" name="Прямоугольник 12"/>
                              <p:cNvSpPr/>
                              <p:nvPr/>
                            </p:nvSpPr>
                            <p:spPr>
                              <a:xfrm>
                                <a:off x="642910" y="1714488"/>
                                <a:ext cx="71438" cy="928694"/>
                              </a:xfrm>
                              <a:prstGeom prst="rect">
                                <a:avLst/>
                              </a:prstGeom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/>
                              </a:p>
                            </p:txBody>
                          </p:sp>
                        </p:grpSp>
                        <p:sp>
                          <p:nvSpPr>
                            <p:cNvPr id="17" name="Прямоугольник 16"/>
                            <p:cNvSpPr/>
                            <p:nvPr/>
                          </p:nvSpPr>
                          <p:spPr>
                            <a:xfrm>
                              <a:off x="1643042" y="1643050"/>
                              <a:ext cx="71438" cy="928694"/>
                            </a:xfrm>
                            <a:prstGeom prst="rect">
                              <a:avLst/>
                            </a:prstGeom>
                          </p:spPr>
                          <p:style>
                            <a:lnRef idx="2">
                              <a:schemeClr val="accent6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ru-RU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8" name="Прямоугольник 17"/>
                    <p:cNvSpPr/>
                    <p:nvPr/>
                  </p:nvSpPr>
                  <p:spPr>
                    <a:xfrm>
                      <a:off x="5786446" y="1714488"/>
                      <a:ext cx="71438" cy="928694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19" name="Прямоугольник 18"/>
                  <p:cNvSpPr/>
                  <p:nvPr/>
                </p:nvSpPr>
                <p:spPr>
                  <a:xfrm>
                    <a:off x="6858016" y="1643050"/>
                    <a:ext cx="71438" cy="92869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0" name="Волна 19"/>
                <p:cNvSpPr/>
                <p:nvPr/>
              </p:nvSpPr>
              <p:spPr>
                <a:xfrm>
                  <a:off x="642910" y="3286124"/>
                  <a:ext cx="857256" cy="642942"/>
                </a:xfrm>
                <a:prstGeom prst="wav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642910" y="3500438"/>
                  <a:ext cx="71438" cy="928694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2" name="Волна 21"/>
              <p:cNvSpPr/>
              <p:nvPr/>
            </p:nvSpPr>
            <p:spPr>
              <a:xfrm>
                <a:off x="2285984" y="3429000"/>
                <a:ext cx="857256" cy="642942"/>
              </a:xfrm>
              <a:prstGeom prst="wav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2285984" y="3643314"/>
                <a:ext cx="71438" cy="9286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5" name="Прямоугольник 24"/>
            <p:cNvSpPr/>
            <p:nvPr/>
          </p:nvSpPr>
          <p:spPr>
            <a:xfrm>
              <a:off x="3929058" y="3571876"/>
              <a:ext cx="71438" cy="92869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2.Дорисовать в каждом ряду предметы, чтобы их было по 5.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28596" y="1285860"/>
            <a:ext cx="642942" cy="785818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500166" y="1357298"/>
            <a:ext cx="642942" cy="785818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00298" y="1285860"/>
            <a:ext cx="642942" cy="785818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143116"/>
            <a:ext cx="642942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2143116"/>
            <a:ext cx="642942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2071678"/>
            <a:ext cx="642942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500034" y="4214818"/>
            <a:ext cx="1143008" cy="1143008"/>
          </a:xfrm>
          <a:prstGeom prst="su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1857356" y="4286256"/>
            <a:ext cx="1143008" cy="1143008"/>
          </a:xfrm>
          <a:prstGeom prst="su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3286116" y="4286256"/>
            <a:ext cx="1143008" cy="1143008"/>
          </a:xfrm>
          <a:prstGeom prst="su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лнце 13"/>
          <p:cNvSpPr/>
          <p:nvPr/>
        </p:nvSpPr>
        <p:spPr>
          <a:xfrm>
            <a:off x="4714876" y="4286256"/>
            <a:ext cx="1143008" cy="1143008"/>
          </a:xfrm>
          <a:prstGeom prst="su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1857356" y="3214686"/>
            <a:ext cx="121444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357158" y="3286124"/>
            <a:ext cx="121444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3357554" y="3286124"/>
            <a:ext cx="121444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Воспитатель: Ребята, мы помогли слоненку</a:t>
            </a:r>
          </a:p>
          <a:p>
            <a:pPr>
              <a:buNone/>
            </a:pPr>
            <a:r>
              <a:rPr lang="ru-RU" dirty="0" smtClean="0"/>
              <a:t>выполнить задание. Слоненок все понял. В</a:t>
            </a:r>
          </a:p>
          <a:p>
            <a:pPr>
              <a:buNone/>
            </a:pPr>
            <a:r>
              <a:rPr lang="ru-RU" dirty="0" smtClean="0"/>
              <a:t>благодарность получите от него «ананасы» и</a:t>
            </a:r>
          </a:p>
          <a:p>
            <a:pPr>
              <a:buNone/>
            </a:pPr>
            <a:r>
              <a:rPr lang="ru-RU" dirty="0" smtClean="0"/>
              <a:t>«бананы». И снова в путь!</a:t>
            </a:r>
          </a:p>
          <a:p>
            <a:pPr>
              <a:buNone/>
            </a:pPr>
            <a:r>
              <a:rPr lang="ru-RU" dirty="0" smtClean="0"/>
              <a:t>Дети прощаются со слоненком.</a:t>
            </a:r>
          </a:p>
          <a:p>
            <a:pPr>
              <a:buNone/>
            </a:pPr>
            <a:r>
              <a:rPr lang="ru-RU" dirty="0" smtClean="0"/>
              <a:t>Воспитатель: Что это? Необитаемый остров.</a:t>
            </a:r>
          </a:p>
          <a:p>
            <a:pPr>
              <a:buNone/>
            </a:pPr>
            <a:r>
              <a:rPr lang="ru-RU" dirty="0" smtClean="0"/>
              <a:t>Ребята наш корабль захватили дикари. Пока</a:t>
            </a:r>
          </a:p>
          <a:p>
            <a:pPr>
              <a:buNone/>
            </a:pPr>
            <a:r>
              <a:rPr lang="ru-RU" dirty="0" smtClean="0"/>
              <a:t>вы не дадите ответ  на их задание они нас не</a:t>
            </a:r>
          </a:p>
          <a:p>
            <a:pPr>
              <a:buNone/>
            </a:pPr>
            <a:r>
              <a:rPr lang="ru-RU" dirty="0" smtClean="0"/>
              <a:t> выпустят. Быстрее дети, быстрее за работу.</a:t>
            </a:r>
          </a:p>
          <a:p>
            <a:pPr>
              <a:buNone/>
            </a:pPr>
            <a:r>
              <a:rPr lang="ru-RU" dirty="0" smtClean="0"/>
              <a:t>А) Дорисуй звездочки синим карандашом и</a:t>
            </a:r>
          </a:p>
          <a:p>
            <a:pPr>
              <a:buNone/>
            </a:pPr>
            <a:r>
              <a:rPr lang="ru-RU" dirty="0" smtClean="0"/>
              <a:t>вставь числа в «окошки».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42910" y="500042"/>
            <a:ext cx="2571768" cy="121444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86116" y="3571876"/>
            <a:ext cx="2571768" cy="121444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429256" y="428604"/>
            <a:ext cx="2571768" cy="121444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214414" y="857232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714480" y="642918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2428860" y="78579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4000496" y="400050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4786314" y="400050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786446" y="78579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6286512" y="642918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6786578" y="642918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7358082" y="857232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2357430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5429264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14612" y="2786058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3143248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286512" y="2285992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5929330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929586" y="2500306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00628" y="2000240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429256" y="5857892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785918" y="1714488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572264" y="1643050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429124" y="4786322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16" idx="3"/>
            <a:endCxn id="18" idx="1"/>
          </p:cNvCxnSpPr>
          <p:nvPr/>
        </p:nvCxnSpPr>
        <p:spPr>
          <a:xfrm>
            <a:off x="2214546" y="2678901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6" idx="1"/>
            <a:endCxn id="19" idx="3"/>
          </p:cNvCxnSpPr>
          <p:nvPr/>
        </p:nvCxnSpPr>
        <p:spPr>
          <a:xfrm rot="10800000" flipV="1">
            <a:off x="1000100" y="2678901"/>
            <a:ext cx="57150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0" idx="1"/>
            <a:endCxn id="23" idx="3"/>
          </p:cNvCxnSpPr>
          <p:nvPr/>
        </p:nvCxnSpPr>
        <p:spPr>
          <a:xfrm rot="10800000">
            <a:off x="5643570" y="2321711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0" idx="3"/>
            <a:endCxn id="22" idx="1"/>
          </p:cNvCxnSpPr>
          <p:nvPr/>
        </p:nvCxnSpPr>
        <p:spPr>
          <a:xfrm>
            <a:off x="6929454" y="2607463"/>
            <a:ext cx="100013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7" idx="1"/>
            <a:endCxn id="21" idx="3"/>
          </p:cNvCxnSpPr>
          <p:nvPr/>
        </p:nvCxnSpPr>
        <p:spPr>
          <a:xfrm rot="10800000" flipV="1">
            <a:off x="3357554" y="5750735"/>
            <a:ext cx="85725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7" idx="3"/>
            <a:endCxn id="24" idx="1"/>
          </p:cNvCxnSpPr>
          <p:nvPr/>
        </p:nvCxnSpPr>
        <p:spPr>
          <a:xfrm>
            <a:off x="4857752" y="5750735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42910" y="500042"/>
            <a:ext cx="2571768" cy="121444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86116" y="3571876"/>
            <a:ext cx="2571768" cy="121444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429256" y="428604"/>
            <a:ext cx="2571768" cy="121444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214414" y="857232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4000496" y="400050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4786314" y="400050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786446" y="78579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6286512" y="642918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2357430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5429264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14612" y="2786058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3143248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286512" y="2285992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5929330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929586" y="2500306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00628" y="2000240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429256" y="5857892"/>
            <a:ext cx="64294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785918" y="1714488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572264" y="1643050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429124" y="4786322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16" idx="3"/>
            <a:endCxn id="18" idx="1"/>
          </p:cNvCxnSpPr>
          <p:nvPr/>
        </p:nvCxnSpPr>
        <p:spPr>
          <a:xfrm>
            <a:off x="2214546" y="2678901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6" idx="1"/>
            <a:endCxn id="19" idx="3"/>
          </p:cNvCxnSpPr>
          <p:nvPr/>
        </p:nvCxnSpPr>
        <p:spPr>
          <a:xfrm rot="10800000" flipV="1">
            <a:off x="1000100" y="2678901"/>
            <a:ext cx="57150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0" idx="1"/>
            <a:endCxn id="23" idx="3"/>
          </p:cNvCxnSpPr>
          <p:nvPr/>
        </p:nvCxnSpPr>
        <p:spPr>
          <a:xfrm rot="10800000">
            <a:off x="5643570" y="2321711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0" idx="3"/>
            <a:endCxn id="22" idx="1"/>
          </p:cNvCxnSpPr>
          <p:nvPr/>
        </p:nvCxnSpPr>
        <p:spPr>
          <a:xfrm>
            <a:off x="6929454" y="2607463"/>
            <a:ext cx="100013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7" idx="1"/>
            <a:endCxn id="21" idx="3"/>
          </p:cNvCxnSpPr>
          <p:nvPr/>
        </p:nvCxnSpPr>
        <p:spPr>
          <a:xfrm rot="10800000" flipV="1">
            <a:off x="3357554" y="5750735"/>
            <a:ext cx="85725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7" idx="3"/>
            <a:endCxn id="24" idx="1"/>
          </p:cNvCxnSpPr>
          <p:nvPr/>
        </p:nvCxnSpPr>
        <p:spPr>
          <a:xfrm>
            <a:off x="4857752" y="5750735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5-конечная звезда 31"/>
          <p:cNvSpPr/>
          <p:nvPr/>
        </p:nvSpPr>
        <p:spPr>
          <a:xfrm>
            <a:off x="4429124" y="4357694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3571868" y="4071942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Заштрихуйте правильно: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Блок-схема: ручное управление 5"/>
          <p:cNvSpPr/>
          <p:nvPr/>
        </p:nvSpPr>
        <p:spPr>
          <a:xfrm>
            <a:off x="714348" y="2357430"/>
            <a:ext cx="1714512" cy="714380"/>
          </a:xfrm>
          <a:prstGeom prst="flowChartManualOperat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учное управление 6"/>
          <p:cNvSpPr/>
          <p:nvPr/>
        </p:nvSpPr>
        <p:spPr>
          <a:xfrm>
            <a:off x="3214678" y="1857364"/>
            <a:ext cx="1714512" cy="714380"/>
          </a:xfrm>
          <a:prstGeom prst="flowChartManualOperat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5400000" flipV="1">
            <a:off x="857224" y="1571612"/>
            <a:ext cx="857256" cy="714380"/>
          </a:xfrm>
          <a:prstGeom prst="rt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5400000" flipV="1">
            <a:off x="3357554" y="1071546"/>
            <a:ext cx="857256" cy="714380"/>
          </a:xfrm>
          <a:prstGeom prst="rt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5400000" flipV="1">
            <a:off x="5929322" y="1285860"/>
            <a:ext cx="857256" cy="714380"/>
          </a:xfrm>
          <a:prstGeom prst="rt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учное управление 11"/>
          <p:cNvSpPr/>
          <p:nvPr/>
        </p:nvSpPr>
        <p:spPr>
          <a:xfrm>
            <a:off x="7072330" y="1285860"/>
            <a:ext cx="1714512" cy="714380"/>
          </a:xfrm>
          <a:prstGeom prst="flowChartManualOperat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1" idx="1"/>
          </p:cNvCxnSpPr>
          <p:nvPr/>
        </p:nvCxnSpPr>
        <p:spPr>
          <a:xfrm rot="16200000" flipH="1" flipV="1">
            <a:off x="6179355" y="1321579"/>
            <a:ext cx="285752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215074" y="1428736"/>
            <a:ext cx="57150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429388" y="1643050"/>
            <a:ext cx="42862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7000892" y="1571612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7216000" y="1643050"/>
            <a:ext cx="71358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2" idx="0"/>
            <a:endCxn id="12" idx="2"/>
          </p:cNvCxnSpPr>
          <p:nvPr/>
        </p:nvCxnSpPr>
        <p:spPr>
          <a:xfrm rot="16200000" flipH="1">
            <a:off x="7572396" y="1643050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930380" y="1643050"/>
            <a:ext cx="71358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8358214" y="150017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ый треугольник 18"/>
          <p:cNvSpPr/>
          <p:nvPr/>
        </p:nvSpPr>
        <p:spPr>
          <a:xfrm rot="5400000" flipH="1" flipV="1">
            <a:off x="428596" y="3286124"/>
            <a:ext cx="1357322" cy="135732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85918" y="3286124"/>
            <a:ext cx="2714644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 rot="5400000" flipH="1" flipV="1">
            <a:off x="5072066" y="3000372"/>
            <a:ext cx="1357322" cy="135732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43570" y="5000636"/>
            <a:ext cx="2714644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ольцо 26"/>
          <p:cNvSpPr/>
          <p:nvPr/>
        </p:nvSpPr>
        <p:spPr>
          <a:xfrm>
            <a:off x="785786" y="4643446"/>
            <a:ext cx="857256" cy="785818"/>
          </a:xfrm>
          <a:prstGeom prst="don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Кольцо 27"/>
          <p:cNvSpPr/>
          <p:nvPr/>
        </p:nvSpPr>
        <p:spPr>
          <a:xfrm>
            <a:off x="3143240" y="4643446"/>
            <a:ext cx="857256" cy="785818"/>
          </a:xfrm>
          <a:prstGeom prst="don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ый треугольник 29"/>
          <p:cNvSpPr/>
          <p:nvPr/>
        </p:nvSpPr>
        <p:spPr>
          <a:xfrm flipH="1">
            <a:off x="1000100" y="3286124"/>
            <a:ext cx="785818" cy="78581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Кольцо 30"/>
          <p:cNvSpPr/>
          <p:nvPr/>
        </p:nvSpPr>
        <p:spPr>
          <a:xfrm>
            <a:off x="7358082" y="3857628"/>
            <a:ext cx="857256" cy="785818"/>
          </a:xfrm>
          <a:prstGeom prst="don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6179355" y="3250405"/>
            <a:ext cx="285752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5965041" y="3464719"/>
            <a:ext cx="500066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21" idx="5"/>
            <a:endCxn id="21" idx="2"/>
          </p:cNvCxnSpPr>
          <p:nvPr/>
        </p:nvCxnSpPr>
        <p:spPr>
          <a:xfrm rot="16200000" flipH="1">
            <a:off x="5750726" y="3679033"/>
            <a:ext cx="678661" cy="678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5500694" y="3929066"/>
            <a:ext cx="428628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5286380" y="4143380"/>
            <a:ext cx="214314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643570" y="5214950"/>
            <a:ext cx="27146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643570" y="5500702"/>
            <a:ext cx="27146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643570" y="5857892"/>
            <a:ext cx="27146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643570" y="6215082"/>
            <a:ext cx="27146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31" idx="0"/>
          </p:cNvCxnSpPr>
          <p:nvPr/>
        </p:nvCxnSpPr>
        <p:spPr>
          <a:xfrm rot="16200000" flipH="1">
            <a:off x="7679553" y="396478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31" idx="6"/>
          </p:cNvCxnSpPr>
          <p:nvPr/>
        </p:nvCxnSpPr>
        <p:spPr>
          <a:xfrm flipH="1">
            <a:off x="8001024" y="4250537"/>
            <a:ext cx="21431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31" idx="4"/>
          </p:cNvCxnSpPr>
          <p:nvPr/>
        </p:nvCxnSpPr>
        <p:spPr>
          <a:xfrm rot="5400000" flipH="1">
            <a:off x="7679553" y="453628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31" idx="2"/>
          </p:cNvCxnSpPr>
          <p:nvPr/>
        </p:nvCxnSpPr>
        <p:spPr>
          <a:xfrm rot="10800000" flipH="1" flipV="1">
            <a:off x="7358082" y="4250536"/>
            <a:ext cx="21431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Воспитатель: Ура! Ответ найден мы на</a:t>
            </a:r>
          </a:p>
          <a:p>
            <a:pPr>
              <a:buNone/>
            </a:pPr>
            <a:r>
              <a:rPr lang="ru-RU" dirty="0" smtClean="0"/>
              <a:t>свободе. Скорее на корабль. Нас ждет Робин</a:t>
            </a:r>
          </a:p>
          <a:p>
            <a:pPr>
              <a:buNone/>
            </a:pPr>
            <a:r>
              <a:rPr lang="ru-RU" dirty="0" smtClean="0"/>
              <a:t>Крузо. Ой, что это! На палубе вода! Кто-то из</a:t>
            </a:r>
          </a:p>
          <a:p>
            <a:pPr>
              <a:buNone/>
            </a:pPr>
            <a:r>
              <a:rPr lang="ru-RU" dirty="0" smtClean="0"/>
              <a:t>дикарей все-таки успел пробить наш</a:t>
            </a:r>
          </a:p>
          <a:p>
            <a:pPr>
              <a:buNone/>
            </a:pPr>
            <a:r>
              <a:rPr lang="ru-RU" dirty="0" smtClean="0"/>
              <a:t>корабль. Найдите пробоины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Задание. «Заполни пустые клетки»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71480"/>
          <a:ext cx="3571899" cy="2786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0633"/>
                <a:gridCol w="1190633"/>
                <a:gridCol w="1190633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86381" y="428604"/>
          <a:ext cx="3500460" cy="3000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6820"/>
                <a:gridCol w="1166820"/>
                <a:gridCol w="1166820"/>
              </a:tblGrid>
              <a:tr h="1000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143240" y="3643314"/>
          <a:ext cx="3714777" cy="2786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259"/>
                <a:gridCol w="1238259"/>
                <a:gridCol w="1238259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785794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2643182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1714488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642918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786710" y="1714488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2571744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3857628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4786322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143240" y="714356"/>
            <a:ext cx="500066" cy="642942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785786" y="1571612"/>
            <a:ext cx="571504" cy="71438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7858148" y="571480"/>
            <a:ext cx="500066" cy="642942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572132" y="1571612"/>
            <a:ext cx="571504" cy="642942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786578" y="2643182"/>
            <a:ext cx="500066" cy="642942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428992" y="5643578"/>
            <a:ext cx="500066" cy="642942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857884" y="3714752"/>
            <a:ext cx="571504" cy="71438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929322" y="5572140"/>
            <a:ext cx="571504" cy="71438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14348" y="2571744"/>
            <a:ext cx="500066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928794" y="785794"/>
            <a:ext cx="500066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643570" y="642918"/>
            <a:ext cx="500066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786314" y="3786190"/>
            <a:ext cx="500066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714876" y="5643578"/>
            <a:ext cx="500066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71480"/>
          <a:ext cx="3571899" cy="2786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0633"/>
                <a:gridCol w="1190633"/>
                <a:gridCol w="1190633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86381" y="428604"/>
          <a:ext cx="3500460" cy="3000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6820"/>
                <a:gridCol w="1166820"/>
                <a:gridCol w="1166820"/>
              </a:tblGrid>
              <a:tr h="1000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143240" y="3643314"/>
          <a:ext cx="3714777" cy="2786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259"/>
                <a:gridCol w="1238259"/>
                <a:gridCol w="1238259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928926" y="785794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714356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5715016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786710" y="2714620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86446" y="3857628"/>
            <a:ext cx="857256" cy="5000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785786" y="1643050"/>
            <a:ext cx="500066" cy="642942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857356" y="642918"/>
            <a:ext cx="571504" cy="71438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715140" y="571480"/>
            <a:ext cx="500066" cy="642942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572132" y="1571612"/>
            <a:ext cx="571504" cy="642942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500430" y="3714752"/>
            <a:ext cx="500066" cy="642942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857884" y="4643446"/>
            <a:ext cx="571504" cy="71438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929322" y="5572140"/>
            <a:ext cx="571504" cy="71438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071670" y="2643182"/>
            <a:ext cx="500066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14348" y="714356"/>
            <a:ext cx="500066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929586" y="1643050"/>
            <a:ext cx="500066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572132" y="2714620"/>
            <a:ext cx="500066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357554" y="5643578"/>
            <a:ext cx="500066" cy="5715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48" y="2643182"/>
            <a:ext cx="500066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1714488"/>
            <a:ext cx="500066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929586" y="714356"/>
            <a:ext cx="500066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714876" y="4786322"/>
            <a:ext cx="500066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Задачи:</a:t>
            </a:r>
            <a:r>
              <a:rPr lang="ru-RU" dirty="0" smtClean="0"/>
              <a:t> Продолжать учить делать простые</a:t>
            </a:r>
          </a:p>
          <a:p>
            <a:pPr>
              <a:buNone/>
            </a:pPr>
            <a:r>
              <a:rPr lang="ru-RU" dirty="0" smtClean="0"/>
              <a:t>умозаключения о сущности выполненного</a:t>
            </a:r>
          </a:p>
          <a:p>
            <a:pPr>
              <a:buNone/>
            </a:pPr>
            <a:r>
              <a:rPr lang="ru-RU" dirty="0" smtClean="0"/>
              <a:t>действия; активно включаться в</a:t>
            </a:r>
          </a:p>
          <a:p>
            <a:pPr>
              <a:buNone/>
            </a:pPr>
            <a:r>
              <a:rPr lang="ru-RU" dirty="0" smtClean="0"/>
              <a:t>коллективную работу; развивать логическое</a:t>
            </a:r>
          </a:p>
          <a:p>
            <a:pPr>
              <a:buNone/>
            </a:pPr>
            <a:r>
              <a:rPr lang="ru-RU" dirty="0" smtClean="0"/>
              <a:t>мышление; помочь найти нужный способ</a:t>
            </a:r>
          </a:p>
          <a:p>
            <a:pPr>
              <a:buNone/>
            </a:pPr>
            <a:r>
              <a:rPr lang="ru-RU" dirty="0" smtClean="0"/>
              <a:t>выполнения задания; ведущий к результату</a:t>
            </a:r>
          </a:p>
          <a:p>
            <a:pPr>
              <a:buNone/>
            </a:pPr>
            <a:r>
              <a:rPr lang="ru-RU" dirty="0" smtClean="0"/>
              <a:t>экономным путем. Воспитывать умение</a:t>
            </a:r>
          </a:p>
          <a:p>
            <a:pPr>
              <a:buNone/>
            </a:pPr>
            <a:r>
              <a:rPr lang="ru-RU" dirty="0" smtClean="0"/>
              <a:t>помогать сверстнику в случае</a:t>
            </a:r>
          </a:p>
          <a:p>
            <a:pPr>
              <a:buNone/>
            </a:pPr>
            <a:r>
              <a:rPr lang="ru-RU" dirty="0" smtClean="0"/>
              <a:t>необходимости.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В: Пробоины найдены. А вот и сам Робинзон</a:t>
            </a:r>
          </a:p>
          <a:p>
            <a:pPr>
              <a:buNone/>
            </a:pPr>
            <a:r>
              <a:rPr lang="ru-RU" dirty="0" smtClean="0"/>
              <a:t>Крузо. Встречайте его.</a:t>
            </a:r>
          </a:p>
          <a:p>
            <a:pPr>
              <a:buNone/>
            </a:pPr>
            <a:r>
              <a:rPr lang="ru-RU" dirty="0" smtClean="0"/>
              <a:t>Робинзон Крузо: А как вы повзрослели. И</a:t>
            </a:r>
          </a:p>
          <a:p>
            <a:pPr>
              <a:buNone/>
            </a:pPr>
            <a:r>
              <a:rPr lang="ru-RU" dirty="0" smtClean="0"/>
              <a:t>наверное стали еще сообразительнее. А ну я вас</a:t>
            </a:r>
          </a:p>
          <a:p>
            <a:pPr>
              <a:buNone/>
            </a:pPr>
            <a:r>
              <a:rPr lang="ru-RU" dirty="0" smtClean="0"/>
              <a:t>проверю.</a:t>
            </a:r>
          </a:p>
          <a:p>
            <a:pPr>
              <a:buNone/>
            </a:pPr>
            <a:r>
              <a:rPr lang="ru-RU" dirty="0" smtClean="0"/>
              <a:t>«Лестница  состоит из 10 ступеней. На какую</a:t>
            </a:r>
          </a:p>
          <a:p>
            <a:pPr>
              <a:buNone/>
            </a:pPr>
            <a:r>
              <a:rPr lang="ru-RU" dirty="0" smtClean="0"/>
              <a:t>ступень надо встать, чтобы быть на середине?</a:t>
            </a:r>
          </a:p>
          <a:p>
            <a:pPr>
              <a:buNone/>
            </a:pPr>
            <a:r>
              <a:rPr lang="ru-RU" dirty="0" smtClean="0"/>
              <a:t>(5).</a:t>
            </a:r>
          </a:p>
          <a:p>
            <a:pPr>
              <a:buNone/>
            </a:pPr>
            <a:r>
              <a:rPr lang="ru-RU" dirty="0" smtClean="0"/>
              <a:t>Кто собирает яблоки спиной? (еж)</a:t>
            </a:r>
          </a:p>
          <a:p>
            <a:pPr>
              <a:buNone/>
            </a:pPr>
            <a:r>
              <a:rPr lang="ru-RU" dirty="0" smtClean="0"/>
              <a:t>Какой лесной житель сушит грибы на деревьях?</a:t>
            </a:r>
          </a:p>
          <a:p>
            <a:pPr>
              <a:buNone/>
            </a:pPr>
            <a:r>
              <a:rPr lang="ru-RU" dirty="0" smtClean="0"/>
              <a:t>(белка)</a:t>
            </a:r>
          </a:p>
          <a:p>
            <a:pPr>
              <a:buNone/>
            </a:pPr>
            <a:r>
              <a:rPr lang="ru-RU" dirty="0" smtClean="0"/>
              <a:t>В: Молодцы, ребята. Вы настоящие</a:t>
            </a:r>
          </a:p>
          <a:p>
            <a:pPr>
              <a:buNone/>
            </a:pPr>
            <a:r>
              <a:rPr lang="ru-RU" dirty="0" smtClean="0"/>
              <a:t>путешественники смелые, находчивые,</a:t>
            </a:r>
          </a:p>
          <a:p>
            <a:pPr>
              <a:buNone/>
            </a:pPr>
            <a:r>
              <a:rPr lang="ru-RU" dirty="0" smtClean="0"/>
              <a:t>сообразительные. На этом с </a:t>
            </a:r>
            <a:r>
              <a:rPr lang="ru-RU" smtClean="0"/>
              <a:t>вами наше</a:t>
            </a:r>
          </a:p>
          <a:p>
            <a:pPr>
              <a:buNone/>
            </a:pPr>
            <a:r>
              <a:rPr lang="ru-RU" smtClean="0"/>
              <a:t>путешествие </a:t>
            </a:r>
            <a:r>
              <a:rPr lang="ru-RU" dirty="0" smtClean="0"/>
              <a:t>закончено.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Научиться обобщать, сравнивать,</a:t>
            </a:r>
          </a:p>
          <a:p>
            <a:pPr>
              <a:buNone/>
            </a:pPr>
            <a:r>
              <a:rPr lang="ru-RU" dirty="0" smtClean="0"/>
              <a:t>устанавливать закономерности, предвидеть</a:t>
            </a:r>
          </a:p>
          <a:p>
            <a:pPr>
              <a:buNone/>
            </a:pPr>
            <a:r>
              <a:rPr lang="ru-RU" dirty="0" smtClean="0"/>
              <a:t>результат и ход решения творческой задачи.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Для детей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0786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Воспитатель: Сегодня мы с вами, ребята,</a:t>
            </a:r>
          </a:p>
          <a:p>
            <a:pPr>
              <a:buNone/>
            </a:pPr>
            <a:r>
              <a:rPr lang="ru-RU" dirty="0" smtClean="0"/>
              <a:t>отправимся в гости к Робинзону Крузо.</a:t>
            </a:r>
          </a:p>
          <a:p>
            <a:pPr>
              <a:buNone/>
            </a:pPr>
            <a:r>
              <a:rPr lang="ru-RU" dirty="0" smtClean="0"/>
              <a:t>Путешествие будет далекое, интересное, но</a:t>
            </a:r>
          </a:p>
          <a:p>
            <a:pPr>
              <a:buNone/>
            </a:pPr>
            <a:r>
              <a:rPr lang="ru-RU" dirty="0" smtClean="0"/>
              <a:t>опасное, поэтому с собой берем самых</a:t>
            </a:r>
          </a:p>
          <a:p>
            <a:pPr>
              <a:buNone/>
            </a:pPr>
            <a:r>
              <a:rPr lang="ru-RU" dirty="0" smtClean="0"/>
              <a:t>смелых, дружных, сообразительных и</a:t>
            </a:r>
          </a:p>
          <a:p>
            <a:pPr>
              <a:buNone/>
            </a:pPr>
            <a:r>
              <a:rPr lang="ru-RU" dirty="0" smtClean="0"/>
              <a:t>находчивых математиков. А есть среди вас</a:t>
            </a:r>
          </a:p>
          <a:p>
            <a:pPr>
              <a:buNone/>
            </a:pPr>
            <a:r>
              <a:rPr lang="ru-RU" dirty="0" smtClean="0"/>
              <a:t>такие? Это мы проверим, когда выполним</a:t>
            </a:r>
          </a:p>
          <a:p>
            <a:pPr>
              <a:buNone/>
            </a:pPr>
            <a:r>
              <a:rPr lang="ru-RU" dirty="0" smtClean="0"/>
              <a:t>задания.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/>
          <a:lstStyle/>
          <a:p>
            <a:pPr algn="ctr"/>
            <a:r>
              <a:rPr lang="ru-RU" dirty="0" smtClean="0"/>
              <a:t>Ход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Задание: Нужно назвать лишнее слово и</a:t>
            </a:r>
          </a:p>
          <a:p>
            <a:pPr>
              <a:buNone/>
            </a:pPr>
            <a:r>
              <a:rPr lang="ru-RU" dirty="0" smtClean="0"/>
              <a:t>объяснить почему оно лишнее.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Понедельник</a:t>
            </a:r>
          </a:p>
          <a:p>
            <a:pPr>
              <a:buNone/>
            </a:pPr>
            <a:r>
              <a:rPr lang="ru-RU" dirty="0" smtClean="0"/>
              <a:t>Вторник</a:t>
            </a:r>
          </a:p>
          <a:p>
            <a:pPr>
              <a:buNone/>
            </a:pPr>
            <a:r>
              <a:rPr lang="ru-RU" dirty="0" smtClean="0"/>
              <a:t>Февраль</a:t>
            </a:r>
          </a:p>
          <a:p>
            <a:pPr>
              <a:buNone/>
            </a:pPr>
            <a:r>
              <a:rPr lang="ru-RU" dirty="0" smtClean="0"/>
              <a:t>Четверг</a:t>
            </a:r>
          </a:p>
          <a:p>
            <a:pPr>
              <a:buNone/>
            </a:pPr>
            <a:r>
              <a:rPr lang="ru-RU" dirty="0" smtClean="0"/>
              <a:t>Воскресенье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/>
              <a:t>Назови лишнее слово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Сколько рогов у двух коров? (4)</a:t>
            </a:r>
          </a:p>
          <a:p>
            <a:pPr>
              <a:buNone/>
            </a:pPr>
            <a:r>
              <a:rPr lang="ru-RU" dirty="0" smtClean="0"/>
              <a:t>Если выше стол стула, то стул… (ниже)</a:t>
            </a:r>
          </a:p>
          <a:p>
            <a:pPr>
              <a:buNone/>
            </a:pPr>
            <a:r>
              <a:rPr lang="ru-RU" dirty="0" smtClean="0"/>
              <a:t>Если сестра старше брата, то брат … (младше)</a:t>
            </a:r>
          </a:p>
          <a:p>
            <a:pPr>
              <a:buNone/>
            </a:pPr>
            <a:r>
              <a:rPr lang="ru-RU" dirty="0" smtClean="0"/>
              <a:t>Если правая рука справа, то левая …  (слева)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«Ночь» закрываем глаза, воспитатель</a:t>
            </a:r>
          </a:p>
          <a:p>
            <a:pPr>
              <a:buNone/>
            </a:pPr>
            <a:r>
              <a:rPr lang="ru-RU" dirty="0" smtClean="0"/>
              <a:t>предлагает задания. «День»  - дети</a:t>
            </a:r>
          </a:p>
          <a:p>
            <a:pPr>
              <a:buNone/>
            </a:pPr>
            <a:r>
              <a:rPr lang="ru-RU" dirty="0" smtClean="0"/>
              <a:t>просыпаются и находят цифры 4,5,6,7,8.</a:t>
            </a:r>
          </a:p>
          <a:p>
            <a:pPr>
              <a:buNone/>
            </a:pPr>
            <a:r>
              <a:rPr lang="ru-RU" dirty="0" smtClean="0"/>
              <a:t>Б) С усложнением 6 на 1 больше, 9 на 1</a:t>
            </a:r>
          </a:p>
          <a:p>
            <a:pPr>
              <a:buNone/>
            </a:pPr>
            <a:r>
              <a:rPr lang="ru-RU" dirty="0" smtClean="0"/>
              <a:t>меньше, 10 на 1 меньше, 4 на 1 больше.</a:t>
            </a:r>
          </a:p>
          <a:p>
            <a:pPr>
              <a:buNone/>
            </a:pPr>
            <a:r>
              <a:rPr lang="ru-RU" dirty="0" smtClean="0"/>
              <a:t>Воспитатель: Молодцы! Все хорошо</a:t>
            </a:r>
          </a:p>
          <a:p>
            <a:pPr>
              <a:buNone/>
            </a:pPr>
            <a:r>
              <a:rPr lang="ru-RU" dirty="0" smtClean="0"/>
              <a:t>справились  с заданием и можем смело</a:t>
            </a:r>
          </a:p>
          <a:p>
            <a:pPr>
              <a:buNone/>
            </a:pPr>
            <a:r>
              <a:rPr lang="ru-RU" dirty="0" smtClean="0"/>
              <a:t>отправиться в путешествие.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pPr algn="ctr"/>
            <a:r>
              <a:rPr lang="ru-RU" dirty="0" smtClean="0"/>
              <a:t>Игра «Ночь – День»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Я раздаю эмблемы проходить по трапу : 1, 2,</a:t>
            </a:r>
          </a:p>
          <a:p>
            <a:pPr>
              <a:buNone/>
            </a:pPr>
            <a:r>
              <a:rPr lang="ru-RU" dirty="0" smtClean="0"/>
              <a:t>3, 4, 5, 6, 7, 8, 9, 10. (цифры расположены на полу). </a:t>
            </a:r>
          </a:p>
          <a:p>
            <a:pPr>
              <a:buNone/>
            </a:pPr>
            <a:r>
              <a:rPr lang="ru-RU" dirty="0" smtClean="0"/>
              <a:t>Воспитатель: Располагайтесь поудобней</a:t>
            </a:r>
          </a:p>
          <a:p>
            <a:pPr>
              <a:buNone/>
            </a:pPr>
            <a:r>
              <a:rPr lang="ru-RU" dirty="0" smtClean="0"/>
              <a:t>любуемся морем, дышим свежим воздухом.</a:t>
            </a:r>
          </a:p>
          <a:p>
            <a:pPr>
              <a:buNone/>
            </a:pPr>
            <a:r>
              <a:rPr lang="ru-RU" dirty="0" smtClean="0"/>
              <a:t>Итак, в путь. Наш корабль подходит к</a:t>
            </a:r>
          </a:p>
          <a:p>
            <a:pPr>
              <a:buNone/>
            </a:pPr>
            <a:r>
              <a:rPr lang="ru-RU" dirty="0" smtClean="0"/>
              <a:t>острову попугаев. Вас встречает говорящий</a:t>
            </a:r>
          </a:p>
          <a:p>
            <a:pPr>
              <a:buNone/>
            </a:pPr>
            <a:r>
              <a:rPr lang="ru-RU" dirty="0" smtClean="0"/>
              <a:t>попугай Гоша. Он интересуется сможете ли</a:t>
            </a:r>
          </a:p>
          <a:p>
            <a:pPr>
              <a:buNone/>
            </a:pPr>
            <a:r>
              <a:rPr lang="ru-RU" dirty="0" smtClean="0"/>
              <a:t>вы расставить в приведенных примерах</a:t>
            </a:r>
          </a:p>
          <a:p>
            <a:pPr>
              <a:buNone/>
            </a:pPr>
            <a:r>
              <a:rPr lang="ru-RU" dirty="0" smtClean="0"/>
              <a:t>нужные знаки:  7 1=8, 6 2=4, 1 1=2, 10 2=8, 3 1=4, 8 1=9, 2 1=3, 3 1=2, 9 1=10, 4 1=3, 5 1=6, 4 1=5, 6 1=7, 5 1=4, 2 2=4, 9 1=8, 7 1=6.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Попугай Гоша: Молодцы, ребята справились</a:t>
            </a:r>
          </a:p>
          <a:p>
            <a:pPr>
              <a:buNone/>
            </a:pPr>
            <a:r>
              <a:rPr lang="ru-RU" dirty="0" smtClean="0"/>
              <a:t>с моим заданием я с вами прощаюсь. До</a:t>
            </a:r>
          </a:p>
          <a:p>
            <a:pPr>
              <a:buNone/>
            </a:pPr>
            <a:r>
              <a:rPr lang="ru-RU" dirty="0" smtClean="0"/>
              <a:t>свидания. </a:t>
            </a:r>
          </a:p>
          <a:p>
            <a:pPr>
              <a:buNone/>
            </a:pPr>
            <a:r>
              <a:rPr lang="ru-RU" dirty="0" smtClean="0"/>
              <a:t>Воспитатель: Мы снова отправляемся в путь.</a:t>
            </a:r>
          </a:p>
          <a:p>
            <a:pPr>
              <a:buNone/>
            </a:pPr>
            <a:r>
              <a:rPr lang="ru-RU" dirty="0" smtClean="0"/>
              <a:t>Перед нами остров обезьян. Хозяйка острова</a:t>
            </a:r>
          </a:p>
          <a:p>
            <a:pPr>
              <a:buNone/>
            </a:pPr>
            <a:r>
              <a:rPr lang="ru-RU" dirty="0" smtClean="0"/>
              <a:t>приготовила для путешественников два</a:t>
            </a:r>
          </a:p>
          <a:p>
            <a:pPr>
              <a:buNone/>
            </a:pPr>
            <a:r>
              <a:rPr lang="ru-RU" dirty="0" smtClean="0"/>
              <a:t>хитрых задания. </a:t>
            </a:r>
          </a:p>
          <a:p>
            <a:pPr marL="624078" indent="-514350">
              <a:buNone/>
            </a:pPr>
            <a:r>
              <a:rPr lang="ru-RU" dirty="0" smtClean="0"/>
              <a:t>1.По тропинке зайчик шел</a:t>
            </a:r>
          </a:p>
          <a:p>
            <a:pPr marL="624078" indent="-514350">
              <a:buNone/>
            </a:pPr>
            <a:r>
              <a:rPr lang="ru-RU" dirty="0" smtClean="0"/>
              <a:t>Подосиновик нашел</a:t>
            </a:r>
          </a:p>
          <a:p>
            <a:pPr marL="624078" indent="-514350">
              <a:buNone/>
            </a:pPr>
            <a:r>
              <a:rPr lang="ru-RU" dirty="0" smtClean="0"/>
              <a:t>Походил вокруг осин</a:t>
            </a:r>
          </a:p>
          <a:p>
            <a:pPr marL="624078" indent="-514350">
              <a:buNone/>
            </a:pPr>
            <a:r>
              <a:rPr lang="ru-RU" dirty="0" smtClean="0"/>
              <a:t>И нашел еще один</a:t>
            </a:r>
          </a:p>
          <a:p>
            <a:pPr marL="624078" indent="-514350">
              <a:buNone/>
            </a:pPr>
            <a:r>
              <a:rPr lang="ru-RU" dirty="0" smtClean="0"/>
              <a:t>Сколько всего подосиновиков нашел зайчик? </a:t>
            </a:r>
          </a:p>
          <a:p>
            <a:pPr marL="624078" indent="-514350">
              <a:buNone/>
            </a:pPr>
            <a:r>
              <a:rPr lang="ru-RU" dirty="0" smtClean="0"/>
              <a:t>Из чего состоит задача: условие, вопрос,</a:t>
            </a:r>
          </a:p>
          <a:p>
            <a:pPr marL="624078" indent="-514350">
              <a:buNone/>
            </a:pPr>
            <a:r>
              <a:rPr lang="ru-RU" dirty="0" smtClean="0"/>
              <a:t>решение, ответ. Ответ: 1+1=2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807</Words>
  <PresentationFormat>Экран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Плывем к Робинзону Крузо</vt:lpstr>
      <vt:lpstr>Слайд 2</vt:lpstr>
      <vt:lpstr>Для детей</vt:lpstr>
      <vt:lpstr>Ход</vt:lpstr>
      <vt:lpstr>Назови лишнее слово</vt:lpstr>
      <vt:lpstr>Вопросы</vt:lpstr>
      <vt:lpstr>Игра «Ночь – День»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Плывем к Робинзону Крузо</dc:title>
  <dc:creator>Хозяин</dc:creator>
  <cp:lastModifiedBy>Хозяин</cp:lastModifiedBy>
  <cp:revision>19</cp:revision>
  <dcterms:created xsi:type="dcterms:W3CDTF">2015-10-21T16:37:39Z</dcterms:created>
  <dcterms:modified xsi:type="dcterms:W3CDTF">2015-10-22T07:16:35Z</dcterms:modified>
</cp:coreProperties>
</file>