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96" r:id="rId2"/>
    <p:sldId id="286" r:id="rId3"/>
    <p:sldId id="285" r:id="rId4"/>
    <p:sldId id="258" r:id="rId5"/>
    <p:sldId id="260" r:id="rId6"/>
    <p:sldId id="262" r:id="rId7"/>
    <p:sldId id="264" r:id="rId8"/>
    <p:sldId id="267" r:id="rId9"/>
    <p:sldId id="280" r:id="rId10"/>
    <p:sldId id="287" r:id="rId11"/>
    <p:sldId id="288" r:id="rId12"/>
    <p:sldId id="284" r:id="rId13"/>
    <p:sldId id="289" r:id="rId14"/>
    <p:sldId id="290" r:id="rId15"/>
    <p:sldId id="291" r:id="rId16"/>
    <p:sldId id="292" r:id="rId17"/>
    <p:sldId id="294" r:id="rId18"/>
    <p:sldId id="275" r:id="rId19"/>
    <p:sldId id="295" r:id="rId20"/>
    <p:sldId id="277" r:id="rId21"/>
    <p:sldId id="278" r:id="rId22"/>
    <p:sldId id="279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E799"/>
    <a:srgbClr val="000099"/>
    <a:srgbClr val="E10803"/>
    <a:srgbClr val="08A82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8" autoAdjust="0"/>
  </p:normalViewPr>
  <p:slideViewPr>
    <p:cSldViewPr>
      <p:cViewPr varScale="1">
        <p:scale>
          <a:sx n="72" d="100"/>
          <a:sy n="72" d="100"/>
        </p:scale>
        <p:origin x="-4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5184C-E6F5-4A8E-94B2-221B1158D0BE}" type="datetimeFigureOut">
              <a:rPr lang="ru-RU"/>
              <a:pPr>
                <a:defRPr/>
              </a:pPr>
              <a:t>19.11.2015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AA1A0-9CF1-4903-8B32-073DFFD7EA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442F0-1EA1-4EC0-9476-7BB4A6464D59}" type="datetimeFigureOut">
              <a:rPr lang="ru-RU"/>
              <a:pPr>
                <a:defRPr/>
              </a:pPr>
              <a:t>19.11.2015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299EE-6297-4415-9F4D-0C07519451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59387-06A4-403A-99ED-1B1BF6DC3FF3}" type="datetimeFigureOut">
              <a:rPr lang="ru-RU"/>
              <a:pPr>
                <a:defRPr/>
              </a:pPr>
              <a:t>19.11.2015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1841D-694D-46EA-AA64-A5E6AA7B1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9A4F3-DD12-460F-9187-A954D8A9D9EE}" type="datetimeFigureOut">
              <a:rPr lang="ru-RU"/>
              <a:pPr>
                <a:defRPr/>
              </a:pPr>
              <a:t>19.11.2015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7385C-0EED-4D75-9A52-E3B1153C59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4E960-7641-4EA2-9F8E-DA60EFBD419B}" type="datetimeFigureOut">
              <a:rPr lang="ru-RU"/>
              <a:pPr>
                <a:defRPr/>
              </a:pPr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05BBC-C1D8-433D-9FF2-4D02A67C6A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00C07-0D6D-46DD-B3C2-7BFE85C327C8}" type="datetimeFigureOut">
              <a:rPr lang="ru-RU"/>
              <a:pPr>
                <a:defRPr/>
              </a:pPr>
              <a:t>19.11.2015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46BB9-FA7C-4C94-902D-C76A0FF88C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6B40C-BBEB-4AA5-94B8-FD14BBD8C99B}" type="datetimeFigureOut">
              <a:rPr lang="ru-RU"/>
              <a:pPr>
                <a:defRPr/>
              </a:pPr>
              <a:t>19.11.2015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2E8BA-0EF0-45F2-9748-B0F69126BE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07CB2-931C-42BD-8E73-A93651E08860}" type="datetimeFigureOut">
              <a:rPr lang="ru-RU"/>
              <a:pPr>
                <a:defRPr/>
              </a:pPr>
              <a:t>19.11.2015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C70B1-7099-4F84-9E36-C224260100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8DB44A-BCFF-4218-9F19-3BFF94C12ADE}" type="datetimeFigureOut">
              <a:rPr lang="ru-RU"/>
              <a:pPr>
                <a:defRPr/>
              </a:pPr>
              <a:t>19.11.2015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77597-938C-48D9-A8A5-F16B97B523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8BF0-10CB-4A2B-911A-1473CF2029FA}" type="datetimeFigureOut">
              <a:rPr lang="ru-RU"/>
              <a:pPr>
                <a:defRPr/>
              </a:pPr>
              <a:t>19.11.2015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699C4-7399-4600-A2BC-B2DE7CE828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800BE-03EF-4E8B-859D-0DDB78895021}" type="datetimeFigureOut">
              <a:rPr lang="ru-RU"/>
              <a:pPr>
                <a:defRPr/>
              </a:pPr>
              <a:t>19.11.2015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91202-81BB-40FA-8CF6-717AA845B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9E799"/>
            </a:gs>
            <a:gs pos="100000">
              <a:srgbClr val="736B47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28502EA-E81D-4576-B658-CCD4A2B0C3D1}" type="datetimeFigureOut">
              <a:rPr lang="ru-RU"/>
              <a:pPr>
                <a:defRPr/>
              </a:pPr>
              <a:t>19.11.2015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C602702-65F3-461C-A2BE-89A18EC097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8" r:id="rId1"/>
    <p:sldLayoutId id="2147483879" r:id="rId2"/>
    <p:sldLayoutId id="2147483888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nsportal.ru/detskiy-sad/upravlenie-dou/2014/12/01/modelirovanie-predmetno-razvivayushchey-sredy-v-dou-v" TargetMode="External"/><Relationship Id="rId2" Type="http://schemas.openxmlformats.org/officeDocument/2006/relationships/hyperlink" Target="http://www.rg.ru/2013/11/25/doshk-standart-dok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estival.1september.ru/articles/210838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festival.1september.ru/articles/601732/" TargetMode="External"/><Relationship Id="rId2" Type="http://schemas.openxmlformats.org/officeDocument/2006/relationships/hyperlink" Target="http://nsportal.ru/detskiy-sad/okruzhayushchiy-mir/2015/02/17/ekologicheskoe-vospitanie-doshkolnikov-v-povsednevno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sportal.ru/detskiy-sad/raznoe/2014/02/10/razvivayushchaya-sreda-dlya-ekologicheskogo-obrazovaniya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cyberleninka.ru/article/n/innovatsionnye-tehnologii-v-formirovanii-ekologicheskogo-soznaniya-u-doshkolnikov" TargetMode="External"/><Relationship Id="rId2" Type="http://schemas.openxmlformats.org/officeDocument/2006/relationships/hyperlink" Target="http://cyberleninka.ru/article/n/innovatsionnyy-podhod-k-organizatsii-raboty-po-ekologicheskomu-obrazovaniyu-detey-doshkolnogo-vozrast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aam.ru/detskijsad/inovacionyi-opyt-po-yekologicheskomu-vospitaniyu-doshkolnikov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3"/>
          <p:cNvSpPr>
            <a:spLocks noGrp="1"/>
          </p:cNvSpPr>
          <p:nvPr>
            <p:ph type="body" idx="1"/>
          </p:nvPr>
        </p:nvSpPr>
        <p:spPr>
          <a:xfrm>
            <a:off x="457200" y="1412875"/>
            <a:ext cx="8229600" cy="54451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b="1" smtClean="0">
                <a:solidFill>
                  <a:srgbClr val="E10803"/>
                </a:solidFill>
              </a:rPr>
              <a:t>      Инновационные технологии экологического воспитания посредством развивающей предметно  - пространственной среды ДОУ в условиях реализации ФГОС.</a:t>
            </a:r>
            <a:endParaRPr lang="ru-RU" sz="2000" smtClean="0">
              <a:solidFill>
                <a:srgbClr val="E10803"/>
              </a:solidFill>
            </a:endParaRPr>
          </a:p>
          <a:p>
            <a:pPr algn="r" eaLnBrk="1" hangingPunct="1">
              <a:buFont typeface="Wingdings 2" pitchFamily="18" charset="2"/>
              <a:buNone/>
            </a:pPr>
            <a:endParaRPr lang="ru-RU" sz="2000" smtClean="0">
              <a:solidFill>
                <a:srgbClr val="000099"/>
              </a:solidFill>
            </a:endParaRPr>
          </a:p>
          <a:p>
            <a:pPr algn="r" eaLnBrk="1" hangingPunct="1">
              <a:buFont typeface="Wingdings 2" pitchFamily="18" charset="2"/>
              <a:buNone/>
            </a:pPr>
            <a:endParaRPr lang="ru-RU" sz="2000" smtClean="0">
              <a:solidFill>
                <a:srgbClr val="000099"/>
              </a:solidFill>
            </a:endParaRPr>
          </a:p>
          <a:p>
            <a:pPr algn="r" eaLnBrk="1" hangingPunct="1">
              <a:buFont typeface="Wingdings 2" pitchFamily="18" charset="2"/>
              <a:buNone/>
            </a:pPr>
            <a:endParaRPr lang="ru-RU" sz="2000" smtClean="0">
              <a:solidFill>
                <a:srgbClr val="000099"/>
              </a:solidFill>
            </a:endParaRPr>
          </a:p>
          <a:p>
            <a:pPr algn="r" eaLnBrk="1" hangingPunct="1">
              <a:buFont typeface="Wingdings 2" pitchFamily="18" charset="2"/>
              <a:buNone/>
            </a:pPr>
            <a:r>
              <a:rPr lang="ru-RU" sz="2000" smtClean="0">
                <a:solidFill>
                  <a:srgbClr val="000099"/>
                </a:solidFill>
              </a:rPr>
              <a:t>Махова Н.В., ПДО – эколог, МБДОУ №70  </a:t>
            </a:r>
          </a:p>
          <a:p>
            <a:pPr algn="r" eaLnBrk="1" hangingPunct="1">
              <a:buFont typeface="Wingdings 2" pitchFamily="18" charset="2"/>
              <a:buNone/>
            </a:pPr>
            <a:r>
              <a:rPr lang="ru-RU" sz="2000" smtClean="0">
                <a:solidFill>
                  <a:srgbClr val="000099"/>
                </a:solidFill>
              </a:rPr>
              <a:t>«Центр развития ребенка «Светлячок», г.Белгород</a:t>
            </a:r>
          </a:p>
          <a:p>
            <a:pPr algn="r"/>
            <a:endParaRPr lang="ru-RU" sz="200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3000" b="0" smtClean="0">
                <a:ln>
                  <a:noFill/>
                </a:ln>
                <a:solidFill>
                  <a:srgbClr val="E10803"/>
                </a:solidFill>
                <a:effectLst/>
                <a:latin typeface="Times New Roman" pitchFamily="18" charset="0"/>
              </a:rPr>
              <a:t>Развивающая предметно – пространственная среда способствует: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000099"/>
                </a:solidFill>
              </a:rPr>
              <a:t>     - познавательному развитию ребенка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000099"/>
                </a:solidFill>
              </a:rPr>
              <a:t>     - эколого-эстетическому развитию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000099"/>
                </a:solidFill>
              </a:rPr>
              <a:t>     - предпочтение объектам природы перед искусственными предметами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000099"/>
                </a:solidFill>
              </a:rPr>
              <a:t>     - оздоровлению ребенка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000099"/>
                </a:solidFill>
              </a:rPr>
              <a:t>     - формированию нравственных качеств ребенка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000099"/>
                </a:solidFill>
              </a:rPr>
              <a:t>     - формированию экологически грамотного поведения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mtClean="0">
                <a:solidFill>
                  <a:srgbClr val="000099"/>
                </a:solidFill>
              </a:rPr>
              <a:t>     - экологизации различных видов деятельности ребенка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/>
          </p:cNvSpPr>
          <p:nvPr>
            <p:ph type="title"/>
          </p:nvPr>
        </p:nvSpPr>
        <p:spPr bwMode="auto">
          <a:xfrm>
            <a:off x="0" y="-315913"/>
            <a:ext cx="9144000" cy="1733551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3000" b="0" smtClean="0">
                <a:ln>
                  <a:noFill/>
                </a:ln>
                <a:solidFill>
                  <a:srgbClr val="E10803"/>
                </a:solidFill>
                <a:effectLst/>
                <a:latin typeface="Times New Roman" pitchFamily="18" charset="0"/>
              </a:rPr>
              <a:t>Элементы развивающей предметно – пространственной среды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84163" y="1196975"/>
            <a:ext cx="1855787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C00000"/>
                </a:solidFill>
              </a:rPr>
              <a:t>Экологическая кабинет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27288" y="2268538"/>
            <a:ext cx="1855787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solidFill>
                  <a:srgbClr val="C00000"/>
                </a:solidFill>
              </a:rPr>
              <a:t>Фитобар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355850" y="1196975"/>
            <a:ext cx="1855788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Экологическая тропинка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427538" y="1196975"/>
            <a:ext cx="1855787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Библиотека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55600" y="4411663"/>
            <a:ext cx="1855788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Зимний сад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55600" y="3340100"/>
            <a:ext cx="1855788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Живой уголок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5600" y="2268538"/>
            <a:ext cx="1855788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Лаборатория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427288" y="3340100"/>
            <a:ext cx="1855787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Театральная студия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443663" y="1196975"/>
            <a:ext cx="1855787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Изостудия (художественная студия)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498975" y="2268538"/>
            <a:ext cx="1855788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Музей, картинная галерея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498975" y="3340100"/>
            <a:ext cx="1960563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Территория ДОУ (ландшафт, архит. объекты)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570413" y="4411663"/>
            <a:ext cx="1855787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Огород, сад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5600" y="5483225"/>
            <a:ext cx="1855788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Бассейн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27288" y="4411663"/>
            <a:ext cx="1855787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Физкультурный зал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641850" y="5483225"/>
            <a:ext cx="1855788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Музыкальный зал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427288" y="5483225"/>
            <a:ext cx="1855787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Компьютерный класс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516688" y="2276475"/>
            <a:ext cx="1855787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Коридоры, холлы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88125" y="3357563"/>
            <a:ext cx="1855788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Уголки в группах 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588125" y="4437063"/>
            <a:ext cx="1855788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Выставочный уголок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713"/>
            <a:ext cx="8229600" cy="5688012"/>
          </a:xfr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just" eaLnBrk="1" hangingPunct="1">
              <a:buFont typeface="Wingdings 2" pitchFamily="18" charset="2"/>
              <a:buNone/>
              <a:defRPr/>
            </a:pPr>
            <a:r>
              <a:rPr lang="ru-RU" smtClean="0">
                <a:solidFill>
                  <a:srgbClr val="C00000"/>
                </a:solidFill>
              </a:rPr>
              <a:t>       </a:t>
            </a:r>
            <a:r>
              <a:rPr lang="ru-RU" smtClean="0">
                <a:solidFill>
                  <a:srgbClr val="00349E"/>
                </a:solidFill>
              </a:rPr>
              <a:t>Все вышеописанные элементы могут быть объединены в экологический комплекс дошкольного учреждения. </a:t>
            </a:r>
            <a:r>
              <a:rPr lang="ru-RU" smtClean="0">
                <a:solidFill>
                  <a:srgbClr val="C00000"/>
                </a:solidFill>
              </a:rPr>
              <a:t>Ядро такого комплекса составляют экологический кабинет, уголок природы (зимний сад), лаборатория и уголки в группах. </a:t>
            </a:r>
          </a:p>
          <a:p>
            <a:pPr algn="just" eaLnBrk="1" hangingPunct="1">
              <a:buFont typeface="Wingdings 2" pitchFamily="18" charset="2"/>
              <a:buNone/>
              <a:defRPr/>
            </a:pPr>
            <a:r>
              <a:rPr lang="ru-RU" smtClean="0">
                <a:solidFill>
                  <a:srgbClr val="00349E"/>
                </a:solidFill>
              </a:rPr>
              <a:t>       Такой экологический комплекс интегрирует различные образовательные области, что значительно повышает эффективность экологического воспитания дошкольников.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200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lang="ru-RU" sz="200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ru-RU" sz="200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lang="ru-RU" sz="200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ru-RU" sz="200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lang="ru-RU" sz="200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ru-RU" sz="200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lang="ru-RU" sz="200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lang="ru-RU" sz="200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lang="ru-RU" sz="200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endParaRPr lang="ru-RU" sz="370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>
          <a:xfrm>
            <a:off x="457200" y="836613"/>
            <a:ext cx="8002588" cy="5472112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1900" b="1" smtClean="0">
                <a:solidFill>
                  <a:srgbClr val="000099"/>
                </a:solidFill>
              </a:rPr>
              <a:t>       </a:t>
            </a:r>
            <a:r>
              <a:rPr lang="ru-RU" smtClean="0">
                <a:solidFill>
                  <a:srgbClr val="000099"/>
                </a:solidFill>
              </a:rPr>
              <a:t>В МБДОУ детский сад № 70 «Центр развития «Светлячок» г.Белгорода деятельность по экологическому воспитанию осуществляется по программе «Познавательное развитие» педагога дополнительного образования (эколога), которая разработана на основе парциальной программы Рыжовой Н.А «Наш дом - природа» и примерной образовательной программы «Истоки».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052513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sz="3000" b="0" smtClean="0">
                <a:ln>
                  <a:noFill/>
                </a:ln>
                <a:solidFill>
                  <a:srgbClr val="E10803"/>
                </a:solidFill>
                <a:effectLst/>
                <a:latin typeface="Times New Roman" pitchFamily="18" charset="0"/>
              </a:rPr>
              <a:t>Работа проводится по следующим направлениям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xfrm>
            <a:off x="457200" y="836613"/>
            <a:ext cx="8229600" cy="54721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smtClean="0">
                <a:solidFill>
                  <a:srgbClr val="000099"/>
                </a:solidFill>
              </a:rPr>
              <a:t>организация музыкальной деятельности, усиливающая эмоциональное восприятие ребенком природы; 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solidFill>
                  <a:srgbClr val="000099"/>
                </a:solidFill>
              </a:rPr>
              <a:t>подбор музыкальных произведений (звуки природы, песни о природе), в том числе для сопровождения экологических игр.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solidFill>
                  <a:srgbClr val="000099"/>
                </a:solidFill>
              </a:rPr>
              <a:t>использование элементов фольклора в целях экологического образования (народные праздники,  живопись, глиняные игрушки).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solidFill>
                  <a:srgbClr val="000099"/>
                </a:solidFill>
              </a:rPr>
              <a:t>закрепление материалов экологического воспитания в процессе рисования, аппликации, лепки;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solidFill>
                  <a:srgbClr val="000099"/>
                </a:solidFill>
              </a:rPr>
              <a:t>изготовление  наглядных пособий, оборудования, декораций, костюмов к экологическим праздникам, постановкам.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solidFill>
                  <a:srgbClr val="000099"/>
                </a:solidFill>
              </a:rPr>
              <a:t>подбор художественных произведений к экологической тематике;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solidFill>
                  <a:srgbClr val="000099"/>
                </a:solidFill>
              </a:rPr>
              <a:t>изготовление поделок, коллажей, макетов из природного материала.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solidFill>
                  <a:srgbClr val="000099"/>
                </a:solidFill>
              </a:rPr>
              <a:t>изготовление оборудования для экологической тропинки, природоохранных знаков.</a:t>
            </a:r>
          </a:p>
          <a:p>
            <a:pPr>
              <a:lnSpc>
                <a:spcPct val="90000"/>
              </a:lnSpc>
            </a:pPr>
            <a:r>
              <a:rPr lang="ru-RU" sz="2000" smtClean="0">
                <a:solidFill>
                  <a:srgbClr val="000099"/>
                </a:solidFill>
              </a:rPr>
              <a:t>формирование трудовых умений и навыков, адекватных возрасту через поручения, совместные действия и задания, как в группах, так и на территории ДОУ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>
              <a:defRPr/>
            </a:pPr>
            <a:r>
              <a:rPr lang="ru-RU" sz="3000" b="0" smtClean="0">
                <a:ln>
                  <a:noFill/>
                </a:ln>
                <a:solidFill>
                  <a:srgbClr val="E10803"/>
                </a:solidFill>
                <a:effectLst/>
              </a:rPr>
              <a:t>А также: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xfrm>
            <a:off x="457200" y="836613"/>
            <a:ext cx="8229600" cy="54721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0099"/>
                </a:solidFill>
              </a:rPr>
              <a:t>реализация проектов для формирования основ экологического сознания (безопасности окружающего мира).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0099"/>
                </a:solidFill>
              </a:rPr>
              <a:t>знакомство с миром профессий, связанных с экологией (наблюдение, рассматривание альбомов, иллюстраций).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0099"/>
                </a:solidFill>
              </a:rPr>
              <a:t>подготовка и проведение образовательной деятельности с детьми в центре природы   группы, мини-лаборатории, живом уголке, на экологической тропинке.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0099"/>
                </a:solidFill>
              </a:rPr>
              <a:t>участие в подготовке и проведении  экологических праздников детского сада, инсценировок, спектаклей по сказкам, разыгрывание народных песен, потешек, имитация повадок животных.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0099"/>
                </a:solidFill>
              </a:rPr>
              <a:t>дидактические игры, пальчиковый, кукольный театр на закрепление экологических  понятий.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0099"/>
                </a:solidFill>
              </a:rPr>
              <a:t>чтение с обсуждением  произведения.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0099"/>
                </a:solidFill>
              </a:rPr>
              <a:t>экологические акции и десант.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0099"/>
                </a:solidFill>
              </a:rPr>
              <a:t>наблюдения и работа на экологической тропе на территории ДОУ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0099"/>
                </a:solidFill>
              </a:rPr>
              <a:t>подборка наглядных пособий (календари погоды и природы, географические карты, коллекции природных и искусственных материалов),</a:t>
            </a:r>
          </a:p>
          <a:p>
            <a:pPr>
              <a:lnSpc>
                <a:spcPct val="80000"/>
              </a:lnSpc>
            </a:pPr>
            <a:r>
              <a:rPr lang="ru-RU" sz="2000" smtClean="0">
                <a:solidFill>
                  <a:srgbClr val="000099"/>
                </a:solidFill>
              </a:rPr>
              <a:t>включение современных средств обучения – мультимедийные презентации экологического содержания, видеофильмы (включая мультфильмы).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3"/>
          <p:cNvSpPr>
            <a:spLocks noGrp="1"/>
          </p:cNvSpPr>
          <p:nvPr>
            <p:ph type="body" idx="1"/>
          </p:nvPr>
        </p:nvSpPr>
        <p:spPr>
          <a:xfrm>
            <a:off x="0" y="476250"/>
            <a:ext cx="9144000" cy="5832475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z="2400" smtClean="0">
                <a:solidFill>
                  <a:srgbClr val="000099"/>
                </a:solidFill>
              </a:rPr>
              <a:t>    		   </a:t>
            </a:r>
            <a:r>
              <a:rPr lang="ru-RU" smtClean="0">
                <a:solidFill>
                  <a:srgbClr val="000099"/>
                </a:solidFill>
              </a:rPr>
              <a:t>Успешная реализация рабочей программы «Познавательное развитие» невозможна без тесного сотрудничества с семьей как постепенный и непрерывный процесс.</a:t>
            </a:r>
            <a:br>
              <a:rPr lang="ru-RU" smtClean="0">
                <a:solidFill>
                  <a:srgbClr val="000099"/>
                </a:solidFill>
              </a:rPr>
            </a:br>
            <a:r>
              <a:rPr lang="ru-RU" smtClean="0">
                <a:solidFill>
                  <a:srgbClr val="000099"/>
                </a:solidFill>
              </a:rPr>
              <a:t>	   Целью взаимодействия с родителями по экологическому воспитанию является </a:t>
            </a:r>
            <a:r>
              <a:rPr lang="ru-RU" smtClean="0">
                <a:solidFill>
                  <a:srgbClr val="E10803"/>
                </a:solidFill>
              </a:rPr>
              <a:t>повышение экологической компетентности и природоохранной деятельности родителей в улучшении качества окружающей среды и в деле воспитания детей в данном направлении.</a:t>
            </a:r>
          </a:p>
          <a:p>
            <a:pPr>
              <a:lnSpc>
                <a:spcPct val="80000"/>
              </a:lnSpc>
              <a:buFont typeface="Wingdings 2" pitchFamily="18" charset="2"/>
              <a:buNone/>
            </a:pPr>
            <a:r>
              <a:rPr lang="ru-RU" smtClean="0">
                <a:solidFill>
                  <a:srgbClr val="000099"/>
                </a:solidFill>
              </a:rPr>
              <a:t>     	    В своей работе с родителями дошкольников в рамках рабочей программы использую традиционные и нетрадиционные формы общения, цель которых – </a:t>
            </a:r>
            <a:r>
              <a:rPr lang="ru-RU" smtClean="0">
                <a:solidFill>
                  <a:srgbClr val="E10803"/>
                </a:solidFill>
              </a:rPr>
              <a:t>обогатить родителей педагогическими знаниями в вопросах экологического воспитания детей.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Содержимое 2"/>
          <p:cNvSpPr>
            <a:spLocks noGrp="1"/>
          </p:cNvSpPr>
          <p:nvPr>
            <p:ph idx="4294967295"/>
          </p:nvPr>
        </p:nvSpPr>
        <p:spPr>
          <a:xfrm>
            <a:off x="179388" y="0"/>
            <a:ext cx="8964612" cy="63087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C00000"/>
                </a:solidFill>
              </a:rPr>
              <a:t>Формы взаимодействия  с семьей по вопросам экологического воспитания дошкольников в МБДОУ д/с №70 «Центр развития ребенка «Светлячок»</a:t>
            </a:r>
          </a:p>
          <a:p>
            <a:pPr eaLnBrk="1" hangingPunct="1"/>
            <a:endParaRPr lang="ru-RU" smtClean="0"/>
          </a:p>
        </p:txBody>
      </p:sp>
      <p:sp>
        <p:nvSpPr>
          <p:cNvPr id="4" name="Стрелка вниз 3"/>
          <p:cNvSpPr/>
          <p:nvPr/>
        </p:nvSpPr>
        <p:spPr>
          <a:xfrm>
            <a:off x="1042988" y="1268413"/>
            <a:ext cx="484187" cy="977900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85750" y="2428875"/>
            <a:ext cx="2714625" cy="192881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00349E"/>
                </a:solidFill>
              </a:rPr>
              <a:t>привлечение родителей к участию в конкурсах, выставках, трудовой деятельности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85938" y="4643438"/>
            <a:ext cx="2571750" cy="18573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6"/>
                </a:solidFill>
              </a:rPr>
              <a:t>консультации для родителей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059113" y="2428875"/>
            <a:ext cx="3168650" cy="192881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>
              <a:solidFill>
                <a:srgbClr val="00349E"/>
              </a:solidFill>
            </a:endParaRPr>
          </a:p>
          <a:p>
            <a:pPr algn="ctr">
              <a:defRPr/>
            </a:pPr>
            <a:r>
              <a:rPr lang="ru-RU" sz="2000">
                <a:solidFill>
                  <a:srgbClr val="00349E"/>
                </a:solidFill>
              </a:rPr>
              <a:t>Беседы за круглым столом, совет родителей в нетрадиционной форме (ток- шоу, деловые игры и др.)</a:t>
            </a:r>
          </a:p>
          <a:p>
            <a:pPr algn="ctr">
              <a:defRPr/>
            </a:pP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857750" y="4643438"/>
            <a:ext cx="2643188" cy="185737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6"/>
                </a:solidFill>
              </a:rPr>
              <a:t>анкетирование по проблеме экологического воспитания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072188" y="2428875"/>
            <a:ext cx="2857500" cy="192881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00349E"/>
                </a:solidFill>
              </a:rPr>
              <a:t>«Экологический стенд» в экологическом уголке - выпуск газет, плакатов, папок передвижек</a:t>
            </a:r>
            <a:endParaRPr lang="ru-RU" sz="2000">
              <a:solidFill>
                <a:schemeClr val="tx1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214813" y="1285875"/>
            <a:ext cx="484187" cy="977900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7215188" y="1285875"/>
            <a:ext cx="484187" cy="977900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2928938" y="1357313"/>
            <a:ext cx="285750" cy="3286125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6011863" y="1341438"/>
            <a:ext cx="285750" cy="3286125"/>
          </a:xfrm>
          <a:prstGeom prst="downArrow">
            <a:avLst/>
          </a:prstGeom>
          <a:solidFill>
            <a:schemeClr val="accent6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300" b="0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sz="3300" b="0" dirty="0" smtClean="0">
                <a:solidFill>
                  <a:srgbClr val="C00000"/>
                </a:solidFill>
                <a:latin typeface="+mn-lt"/>
              </a:rPr>
            </a:br>
            <a:r>
              <a:rPr lang="ru-RU" sz="3300" b="0" dirty="0" smtClean="0">
                <a:solidFill>
                  <a:srgbClr val="C00000"/>
                </a:solidFill>
                <a:latin typeface="+mn-lt"/>
              </a:rPr>
              <a:t>Рекомендации воспитателям по вопросам экологического воспитания в современной образовательной среде ДОУ: </a:t>
            </a:r>
            <a:r>
              <a:rPr lang="ru-RU" b="0" dirty="0" smtClean="0">
                <a:solidFill>
                  <a:srgbClr val="C00000"/>
                </a:solidFill>
              </a:rPr>
              <a:t>                     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ru-RU" sz="3000" dirty="0" smtClean="0">
                <a:solidFill>
                  <a:schemeClr val="accent6"/>
                </a:solidFill>
              </a:rPr>
              <a:t>                                                                                        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3000" dirty="0" smtClean="0">
              <a:solidFill>
                <a:schemeClr val="accent6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endParaRPr lang="ru-RU" sz="3000" dirty="0" smtClean="0">
              <a:solidFill>
                <a:schemeClr val="accent6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3000" dirty="0" smtClean="0">
              <a:solidFill>
                <a:schemeClr val="accent6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3000" dirty="0" smtClean="0">
              <a:solidFill>
                <a:schemeClr val="accent6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sz="3000" dirty="0" smtClean="0">
              <a:solidFill>
                <a:schemeClr val="accent6"/>
              </a:solidFill>
            </a:endParaRP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1500" y="1643063"/>
            <a:ext cx="8215313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000099"/>
                </a:solidFill>
              </a:rPr>
              <a:t>Создать рациональную предметно – пространственную среду для успешного познания окружающего мира дошкольника, основанную на интеграции образовательных областей.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71500" y="4214813"/>
            <a:ext cx="8286750" cy="928687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000">
              <a:solidFill>
                <a:srgbClr val="000099"/>
              </a:solidFill>
            </a:endParaRPr>
          </a:p>
          <a:p>
            <a:pPr algn="ctr">
              <a:defRPr/>
            </a:pPr>
            <a:r>
              <a:rPr lang="ru-RU" sz="2000">
                <a:solidFill>
                  <a:srgbClr val="000099"/>
                </a:solidFill>
              </a:rPr>
              <a:t>Ознакомление с объектами и явлениями окружающей природы будет более результативным, если воспитатель будет отмечать все достижения и самостоятельность детей, хвалить за уверенность и инициативу.</a:t>
            </a:r>
          </a:p>
          <a:p>
            <a:pPr algn="ctr">
              <a:defRPr/>
            </a:pPr>
            <a:endParaRPr lang="ru-RU" sz="2000">
              <a:solidFill>
                <a:srgbClr val="000099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71500" y="2928938"/>
            <a:ext cx="8215313" cy="9144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000099"/>
                </a:solidFill>
              </a:rPr>
              <a:t>Необходимо постоянно использовать в педагогической практике инновационные технологии, в результате которых будет достигаться развитие всех сторон познавательной деятельности ребенка.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11188" y="5445125"/>
            <a:ext cx="8215312" cy="92868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000099"/>
                </a:solidFill>
              </a:rPr>
              <a:t>Мероприятия по использованию инновационных технологий должны охватывать все виды деятельности дошкольников.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3"/>
          <p:cNvSpPr>
            <a:spLocks noGrp="1"/>
          </p:cNvSpPr>
          <p:nvPr>
            <p:ph type="body" idx="1"/>
          </p:nvPr>
        </p:nvSpPr>
        <p:spPr>
          <a:xfrm>
            <a:off x="457200" y="1341438"/>
            <a:ext cx="8507413" cy="49672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/>
              <a:t>         </a:t>
            </a:r>
            <a:r>
              <a:rPr lang="ru-RU" smtClean="0">
                <a:solidFill>
                  <a:srgbClr val="000099"/>
                </a:solidFill>
              </a:rPr>
              <a:t>Таким образом, путем создания инновационной развивающей предметно – пространственной среды с интеграцией образовательных областей в условиях ФГОС достигается главная цель экологического воспитания – сформировать   у детей целостный взгляд на природу и место человека в ней, экологическую грамотность, способность любить окружающий мир и бережно относиться к нему.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000" b="0" smtClean="0">
                <a:ln>
                  <a:noFill/>
                </a:ln>
                <a:solidFill>
                  <a:srgbClr val="E10803"/>
                </a:solidFill>
                <a:effectLst/>
                <a:latin typeface="Times New Roman" pitchFamily="18" charset="0"/>
              </a:rPr>
              <a:t>Экологическое воспитание</a:t>
            </a:r>
            <a:br>
              <a:rPr lang="ru-RU" sz="3000" b="0" smtClean="0">
                <a:ln>
                  <a:noFill/>
                </a:ln>
                <a:solidFill>
                  <a:srgbClr val="E10803"/>
                </a:solidFill>
                <a:effectLst/>
                <a:latin typeface="Times New Roman" pitchFamily="18" charset="0"/>
              </a:rPr>
            </a:br>
            <a:endParaRPr lang="ru-RU" sz="3000" b="0" smtClean="0">
              <a:ln>
                <a:noFill/>
              </a:ln>
              <a:solidFill>
                <a:srgbClr val="E10803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8" name="Rectangle 3"/>
          <p:cNvSpPr>
            <a:spLocks noGrp="1"/>
          </p:cNvSpPr>
          <p:nvPr>
            <p:ph type="body" idx="1"/>
          </p:nvPr>
        </p:nvSpPr>
        <p:spPr>
          <a:xfrm>
            <a:off x="457200" y="3213100"/>
            <a:ext cx="8229600" cy="309562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E10803"/>
                </a:solidFill>
              </a:rPr>
              <a:t>    </a:t>
            </a:r>
            <a:r>
              <a:rPr lang="ru-RU" sz="3000" smtClean="0">
                <a:solidFill>
                  <a:srgbClr val="E10803"/>
                </a:solidFill>
              </a:rPr>
              <a:t>Основная цель экологического воспитания – </a:t>
            </a:r>
          </a:p>
          <a:p>
            <a:pPr eaLnBrk="1" hangingPunct="1">
              <a:buFont typeface="Wingdings 2" pitchFamily="18" charset="2"/>
              <a:buNone/>
            </a:pPr>
            <a:endParaRPr lang="ru-RU" sz="3000" smtClean="0">
              <a:solidFill>
                <a:srgbClr val="000099"/>
              </a:solidFill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611188" y="1196975"/>
            <a:ext cx="7929562" cy="1511300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>
                <a:solidFill>
                  <a:srgbClr val="00349E"/>
                </a:solidFill>
              </a:rPr>
              <a:t>систематическая педагогическая деятельность, направленная на развитие у дошкольников экологической культуры</a:t>
            </a:r>
            <a:endParaRPr lang="ru-RU" sz="2800">
              <a:solidFill>
                <a:srgbClr val="FFFFFF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4357688" y="785813"/>
            <a:ext cx="285750" cy="357187"/>
          </a:xfrm>
          <a:prstGeom prst="downArrow">
            <a:avLst/>
          </a:prstGeom>
          <a:solidFill>
            <a:srgbClr val="0070C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Стрелка вниз 3"/>
          <p:cNvSpPr/>
          <p:nvPr/>
        </p:nvSpPr>
        <p:spPr>
          <a:xfrm>
            <a:off x="4356100" y="2852738"/>
            <a:ext cx="285750" cy="357187"/>
          </a:xfrm>
          <a:prstGeom prst="downArrow">
            <a:avLst/>
          </a:prstGeom>
          <a:solidFill>
            <a:srgbClr val="0070C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Блок-схема: альтернативный процесс 4"/>
          <p:cNvSpPr/>
          <p:nvPr/>
        </p:nvSpPr>
        <p:spPr>
          <a:xfrm>
            <a:off x="611188" y="4076700"/>
            <a:ext cx="7929562" cy="2376488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800">
              <a:solidFill>
                <a:srgbClr val="000099"/>
              </a:solidFill>
            </a:endParaRPr>
          </a:p>
          <a:p>
            <a:pPr algn="ctr">
              <a:defRPr/>
            </a:pPr>
            <a:r>
              <a:rPr lang="ru-RU" sz="2800">
                <a:solidFill>
                  <a:srgbClr val="000099"/>
                </a:solidFill>
              </a:rPr>
              <a:t>сформировать у детей целостный взгляд на природу и место человека в ней, экологическую грамотность, способность любить окружающий мир и бережно относиться к нему. </a:t>
            </a:r>
          </a:p>
          <a:p>
            <a:pPr algn="ctr">
              <a:defRPr/>
            </a:pPr>
            <a:endParaRPr lang="ru-RU" sz="2800">
              <a:solidFill>
                <a:srgbClr val="000099"/>
              </a:solidFill>
            </a:endParaRPr>
          </a:p>
          <a:p>
            <a:pPr algn="ctr">
              <a:defRPr/>
            </a:pPr>
            <a:endParaRPr lang="ru-RU" sz="280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dirty="0" smtClean="0">
                <a:solidFill>
                  <a:srgbClr val="C00000"/>
                </a:solidFill>
                <a:latin typeface="+mn-lt"/>
              </a:rPr>
              <a:t>Использованные источники</a:t>
            </a:r>
            <a:endParaRPr lang="ru-RU" sz="30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>
          <a:xfrm>
            <a:off x="0" y="1143000"/>
            <a:ext cx="8748713" cy="5715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300" smtClean="0">
                <a:solidFill>
                  <a:srgbClr val="00349E"/>
                </a:solidFill>
              </a:rPr>
              <a:t>       </a:t>
            </a:r>
            <a:r>
              <a:rPr lang="ru-RU" sz="2200" smtClean="0">
                <a:solidFill>
                  <a:srgbClr val="00349E"/>
                </a:solidFill>
              </a:rPr>
              <a:t> </a:t>
            </a:r>
            <a:r>
              <a:rPr lang="ru-RU" sz="2000" smtClean="0">
                <a:solidFill>
                  <a:srgbClr val="00349E"/>
                </a:solidFill>
              </a:rPr>
              <a:t>1.</a:t>
            </a:r>
            <a:r>
              <a:rPr lang="ru-RU" sz="2200" smtClean="0">
                <a:solidFill>
                  <a:srgbClr val="00349E"/>
                </a:solidFill>
              </a:rPr>
              <a:t> </a:t>
            </a:r>
            <a:r>
              <a:rPr lang="ru-RU" sz="2000" smtClean="0">
                <a:solidFill>
                  <a:srgbClr val="00349E"/>
                </a:solidFill>
              </a:rPr>
              <a:t>Приказ Минобрнауки  России от 17.10.2013 №1155 «Об утверждении Федерального государственного образовательного стандарта дошкольного образования»  (Зарегистрировано в Минюсте России 14.11.2013 № 30384) [Электронный ресурс]. – Режим доступа: </a:t>
            </a:r>
            <a:r>
              <a:rPr lang="ru-RU" sz="2000" u="sng" smtClean="0">
                <a:solidFill>
                  <a:srgbClr val="00349E"/>
                </a:solidFill>
                <a:hlinkClick r:id="rId2"/>
              </a:rPr>
              <a:t>http://www.rg.ru/2013/11/25/doshk-standart-dok.html</a:t>
            </a:r>
            <a:r>
              <a:rPr lang="ru-RU" sz="2000" smtClean="0">
                <a:solidFill>
                  <a:srgbClr val="00349E"/>
                </a:solidFill>
              </a:rPr>
              <a:t> (дата обращения –  1.10.2015).</a:t>
            </a:r>
          </a:p>
          <a:p>
            <a:r>
              <a:rPr lang="ru-RU" sz="2000" smtClean="0">
                <a:solidFill>
                  <a:srgbClr val="00349E"/>
                </a:solidFill>
              </a:rPr>
              <a:t>   </a:t>
            </a:r>
            <a:r>
              <a:rPr lang="ru-RU" sz="2000" smtClean="0">
                <a:solidFill>
                  <a:srgbClr val="000099"/>
                </a:solidFill>
              </a:rPr>
              <a:t>2. Ахунзянова В. Моделирование предметно – развивающей среды в ДОУ в условиях переходного периода к ФГОС [Электронный ресурс] / Ахунзянова В. // Социальная сеть работников образования. – Режим доступа: </a:t>
            </a:r>
            <a:r>
              <a:rPr lang="ru-RU" sz="2000" smtClean="0">
                <a:solidFill>
                  <a:srgbClr val="000099"/>
                </a:solidFill>
                <a:hlinkClick r:id="rId3"/>
              </a:rPr>
              <a:t>http://nsportal.ru/detskiy-sad/upravlenie-dou/2014/12/01/modelirovanie-predmetno-razvivayushchey-sredy-v-dou-v</a:t>
            </a:r>
            <a:r>
              <a:rPr lang="ru-RU" sz="2000" smtClean="0">
                <a:solidFill>
                  <a:srgbClr val="000099"/>
                </a:solidFill>
              </a:rPr>
              <a:t> (дата обращения – 3.10.2015). </a:t>
            </a:r>
          </a:p>
          <a:p>
            <a:pPr>
              <a:buFont typeface="Wingdings 2" pitchFamily="18" charset="2"/>
              <a:buNone/>
            </a:pPr>
            <a:r>
              <a:rPr lang="ru-RU" sz="2000" smtClean="0">
                <a:solidFill>
                  <a:srgbClr val="000099"/>
                </a:solidFill>
              </a:rPr>
              <a:t>          3.Боршевецкая Л.А. Особенности проектирования развития воспитанников в дошкольных образовательных учреждениях [Электронный ресурс] / Л.А.  Боршевецкая // Фестиваль педагогических идей «Открытый урок». – Режим доступа: </a:t>
            </a:r>
            <a:r>
              <a:rPr lang="ru-RU" sz="2000" smtClean="0">
                <a:solidFill>
                  <a:srgbClr val="000099"/>
                </a:solidFill>
                <a:hlinkClick r:id="rId4"/>
              </a:rPr>
              <a:t>http://festival.1september.ru/articles/210838/</a:t>
            </a:r>
            <a:r>
              <a:rPr lang="ru-RU" sz="2000" smtClean="0">
                <a:solidFill>
                  <a:srgbClr val="000099"/>
                </a:solidFill>
              </a:rPr>
              <a:t> (дата обращения – 5.10.2015).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Содержимое 2"/>
          <p:cNvSpPr>
            <a:spLocks noGrp="1"/>
          </p:cNvSpPr>
          <p:nvPr>
            <p:ph idx="1"/>
          </p:nvPr>
        </p:nvSpPr>
        <p:spPr>
          <a:xfrm>
            <a:off x="0" y="428625"/>
            <a:ext cx="8604250" cy="58801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solidFill>
                  <a:srgbClr val="000099"/>
                </a:solidFill>
              </a:rPr>
              <a:t>         4. Дорошина И.Г. Экологическое воспитание дошкольников в повседневной жизни с учетом ФГОС [Электронный ресурс] / И.Г.Дорошина //Социальная сеть работников образования. – Режим доступа: </a:t>
            </a:r>
            <a:r>
              <a:rPr lang="ru-RU" sz="2000" smtClean="0">
                <a:solidFill>
                  <a:srgbClr val="000099"/>
                </a:solidFill>
                <a:hlinkClick r:id="rId2"/>
              </a:rPr>
              <a:t>http://nsportal.ru/detskiy-sad/okruzhayushchiy-mir/2015/02/17/ekologicheskoe-vospitanie-doshkolnikov-v-povsednevnoy</a:t>
            </a:r>
            <a:r>
              <a:rPr lang="ru-RU" sz="2000" smtClean="0">
                <a:solidFill>
                  <a:srgbClr val="000099"/>
                </a:solidFill>
              </a:rPr>
              <a:t> (дата обращения  – 5.10.2015).</a:t>
            </a:r>
          </a:p>
          <a:p>
            <a:r>
              <a:rPr lang="ru-RU" sz="2000" smtClean="0">
                <a:solidFill>
                  <a:srgbClr val="000099"/>
                </a:solidFill>
              </a:rPr>
              <a:t>    5. Рыжова Н.А. Программа «Наш дом – природа»: Блок занятий «Я и Природа» [Текст] / Н.А. Рыжова. – М.: «Карапуз-дидактика», 2005. – 192 с. – ISBN 5-9715-0004-Х.  </a:t>
            </a:r>
          </a:p>
          <a:p>
            <a:r>
              <a:rPr lang="ru-RU" sz="2000" smtClean="0">
                <a:solidFill>
                  <a:srgbClr val="000099"/>
                </a:solidFill>
              </a:rPr>
              <a:t>    6. Сахаутдинова М.Ф. Проектная деятельность в ДОУ. Экологический проект «Деревья нашего участка» [Электронный ресурс] / М.Ф. Сахаутдинова // Фестиваль педагогических идей «Открытый урок». – Режим доступа: </a:t>
            </a:r>
            <a:r>
              <a:rPr lang="ru-RU" sz="2000" smtClean="0">
                <a:solidFill>
                  <a:srgbClr val="000099"/>
                </a:solidFill>
                <a:hlinkClick r:id="rId3"/>
              </a:rPr>
              <a:t>http://festival.1september.ru/articles/601732/</a:t>
            </a:r>
            <a:r>
              <a:rPr lang="ru-RU" sz="2000" smtClean="0">
                <a:solidFill>
                  <a:srgbClr val="000099"/>
                </a:solidFill>
              </a:rPr>
              <a:t> (дата обращения – 5.10.2015).</a:t>
            </a:r>
            <a:endParaRPr lang="ru-RU" sz="2000" b="1" smtClean="0">
              <a:solidFill>
                <a:srgbClr val="000099"/>
              </a:solidFill>
            </a:endParaRPr>
          </a:p>
          <a:p>
            <a:r>
              <a:rPr lang="ru-RU" sz="2000" smtClean="0">
                <a:solidFill>
                  <a:srgbClr val="000099"/>
                </a:solidFill>
              </a:rPr>
              <a:t>    7. Тимофеева И.В. Развивающая среда для экологического образования: экологические комплексы в ДОУ [Электронный ресурс] / И.В.Тимофеева // Социальная сеть работников образования. – Режим доступа: </a:t>
            </a:r>
            <a:r>
              <a:rPr lang="ru-RU" sz="2000" smtClean="0">
                <a:solidFill>
                  <a:srgbClr val="000099"/>
                </a:solidFill>
                <a:hlinkClick r:id="rId4"/>
              </a:rPr>
              <a:t>http://nsportal.ru/detskiy-sad/raznoe/2014/02/10/razvivayushchaya-sreda-dlya-ekologicheskogo-obrazovaniya</a:t>
            </a:r>
            <a:r>
              <a:rPr lang="ru-RU" sz="2000" smtClean="0">
                <a:solidFill>
                  <a:srgbClr val="000099"/>
                </a:solidFill>
              </a:rPr>
              <a:t> (дата обращения 4.10.2015).</a:t>
            </a:r>
            <a:endParaRPr lang="ru-RU" sz="2000" b="1" smtClean="0">
              <a:solidFill>
                <a:srgbClr val="000099"/>
              </a:solidFill>
            </a:endParaRPr>
          </a:p>
          <a:p>
            <a:pPr algn="just" eaLnBrk="1" hangingPunct="1">
              <a:buFont typeface="Wingdings 2" pitchFamily="18" charset="2"/>
              <a:buNone/>
            </a:pPr>
            <a:endParaRPr lang="ru-RU" sz="200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357188" y="428625"/>
            <a:ext cx="8286750" cy="5880100"/>
          </a:xfrm>
        </p:spPr>
        <p:txBody>
          <a:bodyPr/>
          <a:lstStyle/>
          <a:p>
            <a:r>
              <a:rPr lang="ru-RU" sz="2000" smtClean="0">
                <a:solidFill>
                  <a:srgbClr val="000099"/>
                </a:solidFill>
              </a:rPr>
              <a:t>    8.Удовика А. В. Инновационный подход к организации работы по экологическому образованию детей дошкольного возраста  [Электронный ресурс] / А. В. Удовика // Научная библиотека открытого доступа «КиберЛенинка».</a:t>
            </a:r>
            <a:r>
              <a:rPr lang="ru-RU" sz="2000" i="1" smtClean="0">
                <a:solidFill>
                  <a:srgbClr val="000099"/>
                </a:solidFill>
              </a:rPr>
              <a:t> </a:t>
            </a:r>
            <a:r>
              <a:rPr lang="ru-RU" sz="2000" smtClean="0">
                <a:solidFill>
                  <a:srgbClr val="000099"/>
                </a:solidFill>
              </a:rPr>
              <a:t>– Режим доступа: </a:t>
            </a:r>
            <a:r>
              <a:rPr lang="ru-RU" sz="2000" smtClean="0">
                <a:solidFill>
                  <a:srgbClr val="000099"/>
                </a:solidFill>
                <a:hlinkClick r:id="rId2"/>
              </a:rPr>
              <a:t>http://cyberleninka.ru/article/n/innovatsionnyy-podhod-k-organizatsii-raboty-po-ekologicheskomu-obrazovaniyu-detey-doshkolnogo-vozrasta</a:t>
            </a:r>
            <a:r>
              <a:rPr lang="ru-RU" sz="2000" smtClean="0">
                <a:solidFill>
                  <a:srgbClr val="000099"/>
                </a:solidFill>
              </a:rPr>
              <a:t> (дата обращения –4.10.2015).</a:t>
            </a:r>
          </a:p>
          <a:p>
            <a:r>
              <a:rPr lang="ru-RU" sz="2000" smtClean="0">
                <a:solidFill>
                  <a:srgbClr val="000099"/>
                </a:solidFill>
              </a:rPr>
              <a:t>    9.Чердымова Е. И. Инновационные технологии в формировании экологического сознания у дошкольников [Электронный ресурс] / Е. И.Чердымова // Научная библиотека открытого доступа «КиберЛенинка».</a:t>
            </a:r>
            <a:r>
              <a:rPr lang="ru-RU" sz="2000" i="1" smtClean="0">
                <a:solidFill>
                  <a:srgbClr val="000099"/>
                </a:solidFill>
              </a:rPr>
              <a:t> </a:t>
            </a:r>
            <a:r>
              <a:rPr lang="ru-RU" sz="2000" smtClean="0">
                <a:solidFill>
                  <a:srgbClr val="000099"/>
                </a:solidFill>
              </a:rPr>
              <a:t>– Режим доступа: </a:t>
            </a:r>
            <a:r>
              <a:rPr lang="ru-RU" sz="2000" smtClean="0">
                <a:solidFill>
                  <a:srgbClr val="000099"/>
                </a:solidFill>
                <a:hlinkClick r:id="rId3"/>
              </a:rPr>
              <a:t>http://cyberleninka.ru/article/n/innovatsionnye-tehnologii-v-formirovanii-ekologicheskogo-soznaniya-u-doshkolnikov</a:t>
            </a:r>
            <a:r>
              <a:rPr lang="ru-RU" sz="2000" smtClean="0">
                <a:solidFill>
                  <a:srgbClr val="000099"/>
                </a:solidFill>
              </a:rPr>
              <a:t> (дата обращения – 4.10.2015).</a:t>
            </a:r>
          </a:p>
          <a:p>
            <a:r>
              <a:rPr lang="ru-RU" sz="2000" smtClean="0">
                <a:solidFill>
                  <a:srgbClr val="000099"/>
                </a:solidFill>
              </a:rPr>
              <a:t>    10. Шевякова Л. Г. Инновационный опыт по экологическому воспитанию дошкольников [Электронный ресурс] / Л. Г. Шевякова // Международный образовательный портал </a:t>
            </a:r>
            <a:r>
              <a:rPr lang="en-US" sz="2000" smtClean="0">
                <a:solidFill>
                  <a:srgbClr val="000099"/>
                </a:solidFill>
                <a:latin typeface="Times New Roman" pitchFamily="18" charset="0"/>
              </a:rPr>
              <a:t>Maam</a:t>
            </a:r>
            <a:r>
              <a:rPr lang="ru-RU" sz="2000" smtClean="0">
                <a:solidFill>
                  <a:srgbClr val="000099"/>
                </a:solidFill>
              </a:rPr>
              <a:t>.</a:t>
            </a:r>
            <a:r>
              <a:rPr lang="en-US" sz="2000" smtClean="0">
                <a:solidFill>
                  <a:srgbClr val="000099"/>
                </a:solidFill>
                <a:latin typeface="Times New Roman" pitchFamily="18" charset="0"/>
              </a:rPr>
              <a:t>ru</a:t>
            </a:r>
            <a:r>
              <a:rPr lang="ru-RU" sz="2000" smtClean="0">
                <a:solidFill>
                  <a:srgbClr val="000099"/>
                </a:solidFill>
              </a:rPr>
              <a:t>. – Режим доступа: </a:t>
            </a:r>
            <a:r>
              <a:rPr lang="en-US" sz="2000" smtClean="0">
                <a:solidFill>
                  <a:srgbClr val="000099"/>
                </a:solidFill>
                <a:latin typeface="Times New Roman" pitchFamily="18" charset="0"/>
                <a:hlinkClick r:id="rId4"/>
              </a:rPr>
              <a:t>http</a:t>
            </a:r>
            <a:r>
              <a:rPr lang="ru-RU" sz="2000" smtClean="0">
                <a:solidFill>
                  <a:srgbClr val="000099"/>
                </a:solidFill>
                <a:hlinkClick r:id="rId4"/>
              </a:rPr>
              <a:t>://</a:t>
            </a:r>
            <a:r>
              <a:rPr lang="en-US" sz="2000" smtClean="0">
                <a:solidFill>
                  <a:srgbClr val="000099"/>
                </a:solidFill>
                <a:latin typeface="Times New Roman" pitchFamily="18" charset="0"/>
                <a:hlinkClick r:id="rId4"/>
              </a:rPr>
              <a:t>www</a:t>
            </a:r>
            <a:r>
              <a:rPr lang="ru-RU" sz="2000" smtClean="0">
                <a:solidFill>
                  <a:srgbClr val="000099"/>
                </a:solidFill>
                <a:hlinkClick r:id="rId4"/>
              </a:rPr>
              <a:t>.</a:t>
            </a:r>
            <a:r>
              <a:rPr lang="en-US" sz="2000" smtClean="0">
                <a:solidFill>
                  <a:srgbClr val="000099"/>
                </a:solidFill>
                <a:latin typeface="Times New Roman" pitchFamily="18" charset="0"/>
                <a:hlinkClick r:id="rId4"/>
              </a:rPr>
              <a:t>maam</a:t>
            </a:r>
            <a:r>
              <a:rPr lang="ru-RU" sz="2000" smtClean="0">
                <a:solidFill>
                  <a:srgbClr val="000099"/>
                </a:solidFill>
                <a:hlinkClick r:id="rId4"/>
              </a:rPr>
              <a:t>.</a:t>
            </a:r>
            <a:r>
              <a:rPr lang="en-US" sz="2000" smtClean="0">
                <a:solidFill>
                  <a:srgbClr val="000099"/>
                </a:solidFill>
                <a:latin typeface="Times New Roman" pitchFamily="18" charset="0"/>
                <a:hlinkClick r:id="rId4"/>
              </a:rPr>
              <a:t>ru</a:t>
            </a:r>
            <a:r>
              <a:rPr lang="ru-RU" sz="2000" smtClean="0">
                <a:solidFill>
                  <a:srgbClr val="000099"/>
                </a:solidFill>
                <a:hlinkClick r:id="rId4"/>
              </a:rPr>
              <a:t>/</a:t>
            </a:r>
            <a:r>
              <a:rPr lang="en-US" sz="2000" smtClean="0">
                <a:solidFill>
                  <a:srgbClr val="000099"/>
                </a:solidFill>
                <a:latin typeface="Times New Roman" pitchFamily="18" charset="0"/>
                <a:hlinkClick r:id="rId4"/>
              </a:rPr>
              <a:t>detskijsad</a:t>
            </a:r>
            <a:r>
              <a:rPr lang="ru-RU" sz="2000" smtClean="0">
                <a:solidFill>
                  <a:srgbClr val="000099"/>
                </a:solidFill>
                <a:hlinkClick r:id="rId4"/>
              </a:rPr>
              <a:t>/</a:t>
            </a:r>
            <a:r>
              <a:rPr lang="en-US" sz="2000" smtClean="0">
                <a:solidFill>
                  <a:srgbClr val="000099"/>
                </a:solidFill>
                <a:latin typeface="Times New Roman" pitchFamily="18" charset="0"/>
                <a:hlinkClick r:id="rId4"/>
              </a:rPr>
              <a:t>inovacionyi</a:t>
            </a:r>
            <a:r>
              <a:rPr lang="ru-RU" sz="2000" smtClean="0">
                <a:solidFill>
                  <a:srgbClr val="000099"/>
                </a:solidFill>
                <a:hlinkClick r:id="rId4"/>
              </a:rPr>
              <a:t>-</a:t>
            </a:r>
            <a:r>
              <a:rPr lang="en-US" sz="2000" smtClean="0">
                <a:solidFill>
                  <a:srgbClr val="000099"/>
                </a:solidFill>
                <a:latin typeface="Times New Roman" pitchFamily="18" charset="0"/>
                <a:hlinkClick r:id="rId4"/>
              </a:rPr>
              <a:t>opyt</a:t>
            </a:r>
            <a:r>
              <a:rPr lang="ru-RU" sz="2000" smtClean="0">
                <a:solidFill>
                  <a:srgbClr val="000099"/>
                </a:solidFill>
                <a:hlinkClick r:id="rId4"/>
              </a:rPr>
              <a:t>-</a:t>
            </a:r>
            <a:r>
              <a:rPr lang="en-US" sz="2000" smtClean="0">
                <a:solidFill>
                  <a:srgbClr val="000099"/>
                </a:solidFill>
                <a:latin typeface="Times New Roman" pitchFamily="18" charset="0"/>
                <a:hlinkClick r:id="rId4"/>
              </a:rPr>
              <a:t>po</a:t>
            </a:r>
            <a:r>
              <a:rPr lang="ru-RU" sz="2000" smtClean="0">
                <a:solidFill>
                  <a:srgbClr val="000099"/>
                </a:solidFill>
                <a:hlinkClick r:id="rId4"/>
              </a:rPr>
              <a:t>-</a:t>
            </a:r>
            <a:r>
              <a:rPr lang="en-US" sz="2000" smtClean="0">
                <a:solidFill>
                  <a:srgbClr val="000099"/>
                </a:solidFill>
                <a:latin typeface="Times New Roman" pitchFamily="18" charset="0"/>
                <a:hlinkClick r:id="rId4"/>
              </a:rPr>
              <a:t>yekologicheskomu</a:t>
            </a:r>
            <a:r>
              <a:rPr lang="ru-RU" sz="2000" smtClean="0">
                <a:solidFill>
                  <a:srgbClr val="000099"/>
                </a:solidFill>
                <a:hlinkClick r:id="rId4"/>
              </a:rPr>
              <a:t>-</a:t>
            </a:r>
            <a:r>
              <a:rPr lang="en-US" sz="2000" smtClean="0">
                <a:solidFill>
                  <a:srgbClr val="000099"/>
                </a:solidFill>
                <a:latin typeface="Times New Roman" pitchFamily="18" charset="0"/>
                <a:hlinkClick r:id="rId4"/>
              </a:rPr>
              <a:t>vospitaniyu</a:t>
            </a:r>
            <a:r>
              <a:rPr lang="ru-RU" sz="2000" smtClean="0">
                <a:solidFill>
                  <a:srgbClr val="000099"/>
                </a:solidFill>
                <a:hlinkClick r:id="rId4"/>
              </a:rPr>
              <a:t>-</a:t>
            </a:r>
            <a:r>
              <a:rPr lang="en-US" sz="2000" smtClean="0">
                <a:solidFill>
                  <a:srgbClr val="000099"/>
                </a:solidFill>
                <a:latin typeface="Times New Roman" pitchFamily="18" charset="0"/>
                <a:hlinkClick r:id="rId4"/>
              </a:rPr>
              <a:t>doshkolnikov</a:t>
            </a:r>
            <a:r>
              <a:rPr lang="ru-RU" sz="2000" smtClean="0">
                <a:solidFill>
                  <a:srgbClr val="000099"/>
                </a:solidFill>
                <a:hlinkClick r:id="rId4"/>
              </a:rPr>
              <a:t>.</a:t>
            </a:r>
            <a:r>
              <a:rPr lang="en-US" sz="2000" smtClean="0">
                <a:solidFill>
                  <a:srgbClr val="000099"/>
                </a:solidFill>
                <a:latin typeface="Times New Roman" pitchFamily="18" charset="0"/>
                <a:hlinkClick r:id="rId4"/>
              </a:rPr>
              <a:t>html</a:t>
            </a:r>
            <a:r>
              <a:rPr lang="ru-RU" sz="2000" smtClean="0">
                <a:solidFill>
                  <a:srgbClr val="000099"/>
                </a:solidFill>
              </a:rPr>
              <a:t> (дата обращения –  4.10.2015).</a:t>
            </a:r>
            <a:r>
              <a:rPr lang="ru-RU" sz="2000" smtClean="0">
                <a:solidFill>
                  <a:srgbClr val="000099"/>
                </a:solidFill>
                <a:cs typeface="Times New Roman" pitchFamily="18" charset="0"/>
              </a:rPr>
              <a:t>  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z="3000" b="0" dirty="0" smtClean="0">
                <a:ln>
                  <a:noFill/>
                </a:ln>
                <a:solidFill>
                  <a:srgbClr val="E10803"/>
                </a:solidFill>
                <a:effectLst/>
                <a:latin typeface="+mn-lt"/>
              </a:rPr>
              <a:t>Задачи экологического воспитания</a:t>
            </a: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179388" y="1341438"/>
            <a:ext cx="8715375" cy="642937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00349E"/>
                </a:solidFill>
              </a:rPr>
              <a:t>формировать осознанное понимание взаимосвязей всего живого и неживого в природе </a:t>
            </a:r>
            <a:endParaRPr lang="ru-RU" sz="2000">
              <a:solidFill>
                <a:srgbClr val="FFFFFF"/>
              </a:solidFill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179388" y="2205038"/>
            <a:ext cx="8715375" cy="642937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00349E"/>
                </a:solidFill>
              </a:rPr>
              <a:t>формировать умения и навыки по уходу за растениями и животными</a:t>
            </a:r>
            <a:endParaRPr lang="ru-RU" sz="2000">
              <a:solidFill>
                <a:srgbClr val="FFFFFF"/>
              </a:solidFill>
            </a:endParaRPr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179388" y="4221163"/>
            <a:ext cx="8715375" cy="642937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00349E"/>
                </a:solidFill>
              </a:rPr>
              <a:t>прививать заботливое отношение к природе путем целенаправленного общения их с окружающей средой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179388" y="3141663"/>
            <a:ext cx="8715375" cy="714375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349E"/>
                </a:solidFill>
              </a:rPr>
              <a:t> </a:t>
            </a:r>
            <a:r>
              <a:rPr lang="ru-RU" sz="2000">
                <a:solidFill>
                  <a:srgbClr val="00349E"/>
                </a:solidFill>
              </a:rPr>
              <a:t>воспитывать чувственно-эмоциональные реакции детей на окружающую среду</a:t>
            </a:r>
            <a:endParaRPr lang="ru-RU" sz="2000">
              <a:solidFill>
                <a:srgbClr val="FFFFFF"/>
              </a:solidFill>
            </a:endParaRPr>
          </a:p>
        </p:txBody>
      </p:sp>
      <p:sp>
        <p:nvSpPr>
          <p:cNvPr id="9" name="Блок-схема: альтернативный процесс 8"/>
          <p:cNvSpPr/>
          <p:nvPr/>
        </p:nvSpPr>
        <p:spPr>
          <a:xfrm>
            <a:off x="179388" y="5300663"/>
            <a:ext cx="8715375" cy="642937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00349E"/>
                </a:solidFill>
              </a:rPr>
              <a:t>воспитывать эстетические и патриотические чувства</a:t>
            </a:r>
            <a:endParaRPr lang="ru-RU" sz="2000">
              <a:solidFill>
                <a:srgbClr val="FFFFFF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4357688" y="1000125"/>
            <a:ext cx="285750" cy="357188"/>
          </a:xfrm>
          <a:prstGeom prst="downArrow">
            <a:avLst/>
          </a:prstGeom>
          <a:solidFill>
            <a:srgbClr val="0070C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0" y="549275"/>
            <a:ext cx="8964613" cy="575945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00349E"/>
                </a:solidFill>
              </a:rPr>
              <a:t>       </a:t>
            </a:r>
            <a:r>
              <a:rPr lang="ru-RU" smtClean="0">
                <a:solidFill>
                  <a:srgbClr val="000099"/>
                </a:solidFill>
              </a:rPr>
              <a:t>Инновационные технологии получили свое развитие в экологическом образовании, поскольку характер экологических знаний обуславливает не только разнообразные формы пограничного объединения смежных предметов, но и интеграцию различных областей воспитания и обучения дошкольников.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000099"/>
                </a:solidFill>
              </a:rPr>
              <a:t>         Одним из принципов развития современного дошкольного образования, предложенным Федеральным государственным образовательным стандартом к структуре основной общеобразовательной программы, является принцип интеграции образовательных областей.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000099"/>
                </a:solidFill>
              </a:rPr>
              <a:t>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0" dirty="0" smtClean="0">
                <a:solidFill>
                  <a:srgbClr val="C00000"/>
                </a:solidFill>
                <a:latin typeface="+mn-lt"/>
              </a:rPr>
              <a:t>Методическое сопровождение разработки и реализации экологических программ</a:t>
            </a:r>
            <a:endParaRPr lang="ru-RU" sz="3000" b="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13" cy="5114925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sz="3300" smtClean="0">
                <a:solidFill>
                  <a:srgbClr val="002060"/>
                </a:solidFill>
              </a:rPr>
              <a:t>   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z="3300" smtClean="0">
                <a:solidFill>
                  <a:srgbClr val="002060"/>
                </a:solidFill>
              </a:rPr>
              <a:t>    </a:t>
            </a:r>
            <a:endParaRPr lang="ru-RU" smtClean="0"/>
          </a:p>
        </p:txBody>
      </p:sp>
      <p:sp>
        <p:nvSpPr>
          <p:cNvPr id="8" name="Стрелка вниз 7"/>
          <p:cNvSpPr/>
          <p:nvPr/>
        </p:nvSpPr>
        <p:spPr>
          <a:xfrm>
            <a:off x="1857375" y="1357313"/>
            <a:ext cx="484188" cy="977900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6572250" y="1357313"/>
            <a:ext cx="484188" cy="977900"/>
          </a:xfrm>
          <a:prstGeom prst="downArrow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6"/>
              </a:solidFill>
            </a:endParaRPr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428625" y="2500313"/>
            <a:ext cx="3857625" cy="1785937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C00000"/>
                </a:solidFill>
              </a:rPr>
              <a:t>Р.I п. 1.1. ФГОС ДО представляет собой совокупность обязательных требований к дошкольному образованию. </a:t>
            </a: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4929188" y="2500313"/>
            <a:ext cx="3714750" cy="1795462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C00000"/>
                </a:solidFill>
              </a:rPr>
              <a:t>Р.I п. 2.8 Содержание образовательной программы дошкольного образования должно отражать аспекты образовательной среды для ребенка</a:t>
            </a:r>
          </a:p>
        </p:txBody>
      </p:sp>
      <p:cxnSp>
        <p:nvCxnSpPr>
          <p:cNvPr id="15" name="Прямая со стрелкой 14"/>
          <p:cNvCxnSpPr/>
          <p:nvPr/>
        </p:nvCxnSpPr>
        <p:spPr>
          <a:xfrm rot="10800000" flipV="1">
            <a:off x="2071688" y="4143375"/>
            <a:ext cx="2857500" cy="1000125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4214813" y="4357688"/>
            <a:ext cx="928687" cy="785812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5572919" y="4787107"/>
            <a:ext cx="714375" cy="1587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6200000" flipH="1">
            <a:off x="7715250" y="4500563"/>
            <a:ext cx="714375" cy="428625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Блок-схема: альтернативный процесс 33"/>
          <p:cNvSpPr/>
          <p:nvPr/>
        </p:nvSpPr>
        <p:spPr>
          <a:xfrm>
            <a:off x="142875" y="5214938"/>
            <a:ext cx="2143125" cy="142875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C00000"/>
                </a:solidFill>
              </a:rPr>
              <a:t>развивающая предметно-пространственная экологическая среда</a:t>
            </a:r>
          </a:p>
        </p:txBody>
      </p:sp>
      <p:sp>
        <p:nvSpPr>
          <p:cNvPr id="37" name="Блок-схема: альтернативный процесс 36"/>
          <p:cNvSpPr/>
          <p:nvPr/>
        </p:nvSpPr>
        <p:spPr>
          <a:xfrm>
            <a:off x="2357438" y="5214938"/>
            <a:ext cx="2214562" cy="142875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характер взаимодействия с ребенком</a:t>
            </a:r>
          </a:p>
        </p:txBody>
      </p:sp>
      <p:sp>
        <p:nvSpPr>
          <p:cNvPr id="38" name="Блок-схема: альтернативный процесс 37"/>
          <p:cNvSpPr/>
          <p:nvPr/>
        </p:nvSpPr>
        <p:spPr>
          <a:xfrm>
            <a:off x="4643438" y="5214938"/>
            <a:ext cx="2143125" cy="142875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характер взаимодействия с другими детьми</a:t>
            </a:r>
          </a:p>
        </p:txBody>
      </p:sp>
      <p:sp>
        <p:nvSpPr>
          <p:cNvPr id="39" name="Блок-схема: альтернативный процесс 38"/>
          <p:cNvSpPr/>
          <p:nvPr/>
        </p:nvSpPr>
        <p:spPr>
          <a:xfrm>
            <a:off x="6858000" y="5214938"/>
            <a:ext cx="2143125" cy="142875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C00000"/>
                </a:solidFill>
              </a:rPr>
              <a:t>система отношений ребенка к миру, к другим людям, к себе самому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35732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0" dirty="0" smtClean="0">
                <a:solidFill>
                  <a:srgbClr val="C00000"/>
                </a:solidFill>
                <a:latin typeface="+mn-lt"/>
              </a:rPr>
              <a:t>Направления инновационной деятельности </a:t>
            </a:r>
            <a:endParaRPr lang="ru-RU" sz="3000" b="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179388" y="928688"/>
            <a:ext cx="8785225" cy="53800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solidFill>
                  <a:srgbClr val="000099"/>
                </a:solidFill>
              </a:rPr>
              <a:t>      - Преобразование развивающей предметно-пространственной экологической среды в соответствии с ФГОС дошкольного образования. - Обеспечение комфортных условий для личностного развития и социализации обучающихся через проектирование, организацию и осуществление событийного подхода.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solidFill>
                  <a:srgbClr val="000099"/>
                </a:solidFill>
              </a:rPr>
              <a:t>      - Инициирование процессов педагогически обоснованного включения средств информационно-коммуникационных технологий в организацию образовательных событий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solidFill>
                  <a:srgbClr val="000099"/>
                </a:solidFill>
              </a:rPr>
              <a:t>      - Реализация личностно - деятельностной технологии развития интегративных качеств дошкольников в информационно-образовательной среде детского сада </a:t>
            </a:r>
          </a:p>
          <a:p>
            <a:pPr eaLnBrk="1" hangingPunct="1">
              <a:buFont typeface="Wingdings 2" pitchFamily="18" charset="2"/>
              <a:buNone/>
            </a:pPr>
            <a:r>
              <a:rPr lang="ru-RU" sz="2000" smtClean="0">
                <a:solidFill>
                  <a:srgbClr val="000099"/>
                </a:solidFill>
              </a:rPr>
              <a:t>       - Разработка механизмов и инструментов реализации ФГОС дошкольного образования, способствующие повышению уровня профессиональной компетентности педагогов в области экологического образования в профессиональной деятельности.                                                                          - Внедрение новых форм сотрудничества с родителями, социальным окружением, используя ресурс информационного обеспечения субъектов образовательного процесса, принципы событийного подхода.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000" b="0" dirty="0" smtClean="0">
                <a:solidFill>
                  <a:srgbClr val="C00000"/>
                </a:solidFill>
                <a:latin typeface="+mn-lt"/>
              </a:rPr>
              <a:t>Виды образовательных технологий</a:t>
            </a:r>
            <a:endParaRPr lang="ru-RU" sz="3000" b="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5813" y="2214563"/>
            <a:ext cx="2071687" cy="157162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FF0000"/>
                </a:solidFill>
              </a:rPr>
              <a:t>Проектные методы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1714500" y="1071563"/>
            <a:ext cx="484188" cy="9779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143375" y="1071563"/>
            <a:ext cx="484188" cy="9779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6858000" y="1071563"/>
            <a:ext cx="484188" cy="977900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5429250" y="1143000"/>
            <a:ext cx="484188" cy="321468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3" name="Стрелка вниз 12"/>
          <p:cNvSpPr/>
          <p:nvPr/>
        </p:nvSpPr>
        <p:spPr>
          <a:xfrm>
            <a:off x="2928938" y="1143000"/>
            <a:ext cx="484187" cy="3214688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928813" y="4429125"/>
            <a:ext cx="2214562" cy="157162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 err="1">
                <a:solidFill>
                  <a:srgbClr val="FF0000"/>
                </a:solidFill>
              </a:rPr>
              <a:t>Мультимедийная</a:t>
            </a:r>
            <a:r>
              <a:rPr lang="ru-RU" sz="2000" dirty="0">
                <a:solidFill>
                  <a:srgbClr val="FF0000"/>
                </a:solidFill>
              </a:rPr>
              <a:t> презентация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429000" y="2214563"/>
            <a:ext cx="2000250" cy="157162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FF0000"/>
                </a:solidFill>
              </a:rPr>
              <a:t>Экологическая  тропинка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929188" y="4429125"/>
            <a:ext cx="2214562" cy="157162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FF0000"/>
                </a:solidFill>
              </a:rPr>
              <a:t>Использование компьютерных технологий 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6000750" y="2214563"/>
            <a:ext cx="2143125" cy="157162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FF0000"/>
                </a:solidFill>
              </a:rPr>
              <a:t>Социально -игровые методы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929718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100" b="0" dirty="0" smtClean="0">
                <a:solidFill>
                  <a:srgbClr val="FF0000"/>
                </a:solidFill>
              </a:rPr>
              <a:t/>
            </a:r>
            <a:br>
              <a:rPr lang="ru-RU" sz="3100" b="0" dirty="0" smtClean="0">
                <a:solidFill>
                  <a:srgbClr val="FF0000"/>
                </a:solidFill>
              </a:rPr>
            </a:br>
            <a:r>
              <a:rPr lang="ru-RU" sz="3100" b="0" dirty="0" smtClean="0">
                <a:solidFill>
                  <a:srgbClr val="FF0000"/>
                </a:solidFill>
              </a:rPr>
              <a:t/>
            </a:r>
            <a:br>
              <a:rPr lang="ru-RU" sz="3100" b="0" dirty="0" smtClean="0">
                <a:solidFill>
                  <a:srgbClr val="FF0000"/>
                </a:solidFill>
              </a:rPr>
            </a:br>
            <a:r>
              <a:rPr lang="ru-RU" sz="3100" b="0" dirty="0" smtClean="0">
                <a:solidFill>
                  <a:srgbClr val="FF0000"/>
                </a:solidFill>
              </a:rPr>
              <a:t/>
            </a:r>
            <a:br>
              <a:rPr lang="ru-RU" sz="3100" b="0" dirty="0" smtClean="0">
                <a:solidFill>
                  <a:srgbClr val="FF0000"/>
                </a:solidFill>
              </a:rPr>
            </a:br>
            <a:r>
              <a:rPr lang="ru-RU" sz="3100" b="0" dirty="0" smtClean="0">
                <a:solidFill>
                  <a:srgbClr val="FF0000"/>
                </a:solidFill>
              </a:rPr>
              <a:t/>
            </a:r>
            <a:br>
              <a:rPr lang="ru-RU" sz="3100" b="0" dirty="0" smtClean="0">
                <a:solidFill>
                  <a:srgbClr val="FF0000"/>
                </a:solidFill>
              </a:rPr>
            </a:br>
            <a:r>
              <a:rPr lang="ru-RU" sz="3100" b="0" dirty="0" smtClean="0">
                <a:solidFill>
                  <a:srgbClr val="FF0000"/>
                </a:solidFill>
              </a:rPr>
              <a:t/>
            </a:r>
            <a:br>
              <a:rPr lang="ru-RU" sz="3100" b="0" dirty="0" smtClean="0">
                <a:solidFill>
                  <a:srgbClr val="FF0000"/>
                </a:solidFill>
              </a:rPr>
            </a:br>
            <a:r>
              <a:rPr lang="ru-RU" sz="2900" b="0" dirty="0" smtClean="0">
                <a:solidFill>
                  <a:schemeClr val="accent6"/>
                </a:solidFill>
              </a:rPr>
              <a:t>Одним из принципов развития современного дошкольного образования, предложенным Федеральным государственным образовательным стандартом к структуре основной </a:t>
            </a:r>
            <a:br>
              <a:rPr lang="ru-RU" sz="2900" b="0" dirty="0" smtClean="0">
                <a:solidFill>
                  <a:schemeClr val="accent6"/>
                </a:solidFill>
              </a:rPr>
            </a:br>
            <a:r>
              <a:rPr lang="ru-RU" sz="2900" b="0" dirty="0" smtClean="0">
                <a:solidFill>
                  <a:schemeClr val="accent6"/>
                </a:solidFill>
              </a:rPr>
              <a:t>общеобразовательной программы, является </a:t>
            </a:r>
            <a:br>
              <a:rPr lang="ru-RU" sz="2900" b="0" dirty="0" smtClean="0">
                <a:solidFill>
                  <a:schemeClr val="accent6"/>
                </a:solidFill>
              </a:rPr>
            </a:br>
            <a:r>
              <a:rPr lang="ru-RU" sz="2900" b="0" dirty="0" smtClean="0">
                <a:solidFill>
                  <a:srgbClr val="FF0000"/>
                </a:solidFill>
              </a:rPr>
              <a:t>принцип интеграции образовательных областей.</a:t>
            </a:r>
            <a:br>
              <a:rPr lang="ru-RU" sz="2900" b="0" dirty="0" smtClean="0">
                <a:solidFill>
                  <a:srgbClr val="FF0000"/>
                </a:solidFill>
              </a:rPr>
            </a:br>
            <a:r>
              <a:rPr lang="ru-RU" sz="2900" b="0" dirty="0" smtClean="0">
                <a:solidFill>
                  <a:srgbClr val="FF0000"/>
                </a:solidFill>
              </a:rPr>
              <a:t/>
            </a:r>
            <a:br>
              <a:rPr lang="ru-RU" sz="2900" b="0" dirty="0" smtClean="0">
                <a:solidFill>
                  <a:srgbClr val="FF0000"/>
                </a:solidFill>
              </a:rPr>
            </a:br>
            <a:r>
              <a:rPr lang="ru-RU" sz="2900" dirty="0" smtClean="0"/>
              <a:t/>
            </a:r>
            <a:br>
              <a:rPr lang="ru-RU" sz="2900" dirty="0" smtClean="0"/>
            </a:br>
            <a:endParaRPr lang="ru-RU" sz="2900" dirty="0"/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2857500" y="4714875"/>
            <a:ext cx="3429000" cy="21431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Двойная стрелка вверх/вниз 5"/>
          <p:cNvSpPr/>
          <p:nvPr/>
        </p:nvSpPr>
        <p:spPr>
          <a:xfrm>
            <a:off x="6429375" y="3714750"/>
            <a:ext cx="285750" cy="100012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Двойная стрелка вверх/вниз 6"/>
          <p:cNvSpPr/>
          <p:nvPr/>
        </p:nvSpPr>
        <p:spPr>
          <a:xfrm>
            <a:off x="2428875" y="3714750"/>
            <a:ext cx="285750" cy="100012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571750" y="2786063"/>
            <a:ext cx="4071938" cy="91440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>
                <a:solidFill>
                  <a:srgbClr val="C00000"/>
                </a:solidFill>
              </a:rPr>
              <a:t>   Формы интеграции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43000" y="4714875"/>
            <a:ext cx="1714500" cy="1057275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>
                <a:solidFill>
                  <a:srgbClr val="C00000"/>
                </a:solidFill>
              </a:rPr>
              <a:t>совместные творческие проекты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500" y="5429250"/>
            <a:ext cx="1714500" cy="1057275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>
                <a:solidFill>
                  <a:srgbClr val="C00000"/>
                </a:solidFill>
              </a:rPr>
              <a:t>совместные праздники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643313" y="3929063"/>
            <a:ext cx="1857375" cy="771525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C00000"/>
                </a:solidFill>
              </a:rPr>
              <a:t>эксперименты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286500" y="4714875"/>
            <a:ext cx="1643063" cy="1057275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2000">
                <a:solidFill>
                  <a:srgbClr val="C00000"/>
                </a:solidFill>
              </a:rPr>
              <a:t>экскурсии</a:t>
            </a:r>
          </a:p>
        </p:txBody>
      </p:sp>
      <p:sp>
        <p:nvSpPr>
          <p:cNvPr id="17" name="Двойная стрелка вверх/вниз 16"/>
          <p:cNvSpPr/>
          <p:nvPr/>
        </p:nvSpPr>
        <p:spPr>
          <a:xfrm>
            <a:off x="5214938" y="4572000"/>
            <a:ext cx="285750" cy="85725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Двойная стрелка вверх/вниз 11"/>
          <p:cNvSpPr/>
          <p:nvPr/>
        </p:nvSpPr>
        <p:spPr>
          <a:xfrm>
            <a:off x="3571875" y="4572000"/>
            <a:ext cx="285750" cy="85725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572000" y="5429250"/>
            <a:ext cx="1714500" cy="1057275"/>
          </a:xfrm>
          <a:prstGeom prst="roundRect">
            <a:avLst/>
          </a:prstGeom>
          <a:solidFill>
            <a:srgbClr val="92D050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>
                <a:solidFill>
                  <a:srgbClr val="C00000"/>
                </a:solidFill>
              </a:rPr>
              <a:t>Сюжетно-ролевые игры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2"/>
          <p:cNvSpPr>
            <a:spLocks noGrp="1"/>
          </p:cNvSpPr>
          <p:nvPr>
            <p:ph idx="1"/>
          </p:nvPr>
        </p:nvSpPr>
        <p:spPr>
          <a:xfrm>
            <a:off x="179388" y="428625"/>
            <a:ext cx="8321675" cy="5880100"/>
          </a:xfrm>
        </p:spPr>
        <p:txBody>
          <a:bodyPr/>
          <a:lstStyle/>
          <a:p>
            <a:pPr algn="just" eaLnBrk="1" hangingPunct="1">
              <a:buFont typeface="Wingdings 2" pitchFamily="18" charset="2"/>
              <a:buNone/>
            </a:pPr>
            <a:r>
              <a:rPr lang="ru-RU" sz="2500" smtClean="0">
                <a:solidFill>
                  <a:srgbClr val="00349E"/>
                </a:solidFill>
              </a:rPr>
              <a:t>           </a:t>
            </a:r>
            <a:r>
              <a:rPr lang="ru-RU" smtClean="0">
                <a:solidFill>
                  <a:srgbClr val="000099"/>
                </a:solidFill>
              </a:rPr>
              <a:t>Одним из важных условий реализации системы экологического воспитания в дошкольном учреждении является правильная организация и экологизация развивающей среды. </a:t>
            </a:r>
          </a:p>
          <a:p>
            <a:pPr algn="just" eaLnBrk="1" hangingPunct="1">
              <a:buFont typeface="Wingdings 2" pitchFamily="18" charset="2"/>
              <a:buNone/>
            </a:pPr>
            <a:r>
              <a:rPr lang="ru-RU" smtClean="0">
                <a:solidFill>
                  <a:srgbClr val="000099"/>
                </a:solidFill>
              </a:rPr>
              <a:t>           </a:t>
            </a:r>
            <a:r>
              <a:rPr lang="ru-RU" smtClean="0">
                <a:solidFill>
                  <a:srgbClr val="E10803"/>
                </a:solidFill>
              </a:rPr>
              <a:t>Развивающая предметно – пространственная среда</a:t>
            </a:r>
            <a:r>
              <a:rPr lang="ru-RU" smtClean="0">
                <a:solidFill>
                  <a:srgbClr val="000099"/>
                </a:solidFill>
              </a:rPr>
              <a:t> — это система, обеспечивающая полноценное развитие детской деятельности и личности ребенка. Она предполагает единство социальных, предметных и природных средств обеспечения разнообразной деятельности ребенка, и включает ряд базисных компонентов, необходимых для полноценного физического, эстетического, познавательного и социального развития детей.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1211</TotalTime>
  <Words>1270</Words>
  <Application>Microsoft Office PowerPoint</Application>
  <PresentationFormat>Экран (4:3)</PresentationFormat>
  <Paragraphs>121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Times New Roman</vt:lpstr>
      <vt:lpstr>Wingdings 2</vt:lpstr>
      <vt:lpstr>Wingdings</vt:lpstr>
      <vt:lpstr>Wingdings 3</vt:lpstr>
      <vt:lpstr>Calibri</vt:lpstr>
      <vt:lpstr>Апекс</vt:lpstr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БелИРО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Эколог</cp:lastModifiedBy>
  <cp:revision>124</cp:revision>
  <dcterms:created xsi:type="dcterms:W3CDTF">2015-10-06T18:58:04Z</dcterms:created>
  <dcterms:modified xsi:type="dcterms:W3CDTF">2015-11-19T07:33:48Z</dcterms:modified>
</cp:coreProperties>
</file>