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4" r:id="rId9"/>
    <p:sldId id="273" r:id="rId10"/>
    <p:sldId id="277" r:id="rId11"/>
    <p:sldId id="276" r:id="rId12"/>
    <p:sldId id="27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36" autoAdjust="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2996952"/>
            <a:ext cx="2376264" cy="2088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2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rgbClr val="00B050"/>
                </a:solidFill>
              </a:rPr>
              <a:t>              4</a:t>
            </a:r>
          </a:p>
          <a:p>
            <a:pPr algn="ctr"/>
            <a:r>
              <a:rPr lang="ru-RU" sz="3600" dirty="0"/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5463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ПРЕЕМСТВЕННОСТЬ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работе дошкольного отделения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ШКОЛЫ</a:t>
            </a:r>
          </a:p>
        </p:txBody>
      </p:sp>
      <p:pic>
        <p:nvPicPr>
          <p:cNvPr id="4" name="Picture 2" descr="http://brig100.ucoz.ru/_nw/1/28209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3690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82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tto.net.ua/download.php?file=201209/1920x1080/motto.net.ua-21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3039" y="248494"/>
          <a:ext cx="8389440" cy="642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46"/>
                <a:gridCol w="3019314"/>
                <a:gridCol w="2857505"/>
                <a:gridCol w="1833275"/>
              </a:tblGrid>
              <a:tr h="918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Этапы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Ситуация развития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Ответственные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296369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Основной этап</a:t>
                      </a:r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2.Реализация перспективного плана «Интеграция интересов семьи, школы и ДОО в формировании готовности к школьному обучению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Установление</a:t>
                      </a:r>
                      <a:r>
                        <a:rPr lang="ru-RU" baseline="0" dirty="0" smtClean="0"/>
                        <a:t> тесного контакта с родителями. Повышение уровня педагогической культуры родителей, формирование активной позиции при подготовки детей к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воспитатель</a:t>
                      </a:r>
                      <a:r>
                        <a:rPr lang="ru-RU" baseline="0" dirty="0" smtClean="0"/>
                        <a:t>, воспитатели подготовите-</a:t>
                      </a:r>
                    </a:p>
                    <a:p>
                      <a:r>
                        <a:rPr lang="ru-RU" baseline="0" dirty="0" err="1" smtClean="0"/>
                        <a:t>льных</a:t>
                      </a:r>
                      <a:r>
                        <a:rPr lang="ru-RU" baseline="0" dirty="0" smtClean="0"/>
                        <a:t> групп</a:t>
                      </a:r>
                      <a:endParaRPr lang="ru-RU" dirty="0"/>
                    </a:p>
                  </a:txBody>
                  <a:tcPr/>
                </a:tc>
              </a:tr>
              <a:tr h="17452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3.Досуговая деятельность с детьми «Скоро в школу»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Расширение знаний детей о школе.</a:t>
                      </a:r>
                      <a:r>
                        <a:rPr lang="ru-RU" baseline="0" dirty="0" smtClean="0"/>
                        <a:t> Формирование позитивного отношения к школе, уважения к учителю и друг к другу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воспитатели подготовите-</a:t>
                      </a:r>
                    </a:p>
                    <a:p>
                      <a:r>
                        <a:rPr lang="ru-RU" baseline="0" dirty="0" err="1" smtClean="0"/>
                        <a:t>льных</a:t>
                      </a:r>
                      <a:r>
                        <a:rPr lang="ru-RU" baseline="0" dirty="0" smtClean="0"/>
                        <a:t> групп</a:t>
                      </a:r>
                      <a:endParaRPr lang="ru-RU" dirty="0"/>
                    </a:p>
                  </a:txBody>
                  <a:tcPr/>
                </a:tc>
              </a:tr>
              <a:tr h="1450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4.Мини – проект </a:t>
                      </a:r>
                    </a:p>
                    <a:p>
                      <a:r>
                        <a:rPr lang="ru-RU" dirty="0" smtClean="0"/>
                        <a:t>«Школа будущего»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интереса у детей к школе и обучению. Развитие фантазии и творческих способностей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воспитатели подготовите-</a:t>
                      </a:r>
                    </a:p>
                    <a:p>
                      <a:r>
                        <a:rPr lang="ru-RU" baseline="0" dirty="0" err="1" smtClean="0"/>
                        <a:t>льных</a:t>
                      </a:r>
                      <a:r>
                        <a:rPr lang="ru-RU" baseline="0" dirty="0" smtClean="0"/>
                        <a:t> групп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ktopwallpapers.org.ua/download.php?img=201111/1366x768/desktopwallpapers.org.ua-9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333374"/>
          <a:ext cx="8229600" cy="611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2880320"/>
                <a:gridCol w="2808312"/>
                <a:gridCol w="1594520"/>
              </a:tblGrid>
              <a:tr h="1146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Этапы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Ситуация развития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Ответственные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254387">
                <a:tc rowSpan="3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5.Мини-проект </a:t>
                      </a:r>
                    </a:p>
                    <a:p>
                      <a:r>
                        <a:rPr lang="ru-RU" sz="1600" dirty="0" smtClean="0"/>
                        <a:t>«Азбука»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Вовлечение родителей в совместный творческий процесс. Осознание родителями важности их участия</a:t>
                      </a:r>
                      <a:r>
                        <a:rPr lang="ru-RU" sz="1600" baseline="0" dirty="0" smtClean="0"/>
                        <a:t> в формировании мотивационной готовности детей к школе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Воспитатели подготовительных групп к школе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648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</a:tr>
              <a:tr h="2254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7.Мини-проект </a:t>
                      </a:r>
                    </a:p>
                    <a:p>
                      <a:r>
                        <a:rPr lang="ru-RU" sz="1600" dirty="0" smtClean="0"/>
                        <a:t>«Сказки из школьного портфеля»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Расширение знаний детей о школьных</a:t>
                      </a:r>
                      <a:r>
                        <a:rPr lang="ru-RU" sz="1600" baseline="0" dirty="0" smtClean="0"/>
                        <a:t> принадлежностях и предметах работы учителя. Привлечение родителей  к совместному с детьми сочинительству сказок и их театрализации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Воспитатели подготовительных групп к </a:t>
                      </a:r>
                      <a:r>
                        <a:rPr lang="ru-RU" sz="1600" dirty="0" err="1" smtClean="0"/>
                        <a:t>школе,родители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sktopwallpapers.org.ua/download.php?img=201111/1366x768/desktopwallpapers.org.ua-9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11560" y="0"/>
          <a:ext cx="8229600" cy="6749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2664296"/>
                <a:gridCol w="2808312"/>
                <a:gridCol w="1810544"/>
              </a:tblGrid>
              <a:tr h="3538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14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8.Мини-проект</a:t>
                      </a:r>
                    </a:p>
                    <a:p>
                      <a:r>
                        <a:rPr lang="ru-RU" sz="1600" dirty="0" smtClean="0"/>
                        <a:t>«Встреча с интересными людьми»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Представление детям учителя начальных классов. Расширение знаний о профессии</a:t>
                      </a:r>
                      <a:r>
                        <a:rPr lang="ru-RU" sz="1600" baseline="0" dirty="0" smtClean="0"/>
                        <a:t> учителя, его интересах, увлечениях. Формирование позитивного отношения детей к сотрудникам школы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начальных классов,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smtClean="0"/>
                        <a:t>воспитатели подготовите-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err="1" smtClean="0"/>
                        <a:t>льных</a:t>
                      </a:r>
                      <a:r>
                        <a:rPr lang="ru-RU" sz="1600" baseline="0" dirty="0" smtClean="0"/>
                        <a:t> групп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512168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Итоговый этап</a:t>
                      </a:r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1.Итоговое анкетирование родителей «В</a:t>
                      </a:r>
                      <a:r>
                        <a:rPr lang="ru-RU" sz="1600" baseline="0" dirty="0" smtClean="0"/>
                        <a:t> преддверии школьной жизни»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Определение динамики уровня</a:t>
                      </a:r>
                      <a:r>
                        <a:rPr lang="ru-RU" sz="1600" baseline="0" dirty="0" smtClean="0"/>
                        <a:t> педагогической культуры родителей. Анализ отношения родителей к работе педагогов по подготовке детей к школе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Старший воспитатель</a:t>
                      </a:r>
                      <a:endParaRPr lang="ru-RU" sz="1600" dirty="0"/>
                    </a:p>
                  </a:txBody>
                  <a:tcPr/>
                </a:tc>
              </a:tr>
              <a:tr h="1149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2.Совместное</a:t>
                      </a:r>
                      <a:r>
                        <a:rPr lang="ru-RU" sz="1600" baseline="0" dirty="0" smtClean="0"/>
                        <a:t> занятие детей и родителей «Путешествие в страну знаний»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атмосферы общности интересов</a:t>
                      </a:r>
                      <a:r>
                        <a:rPr lang="ru-RU" sz="1600" baseline="0" dirty="0" smtClean="0"/>
                        <a:t> и эмоциональной </a:t>
                      </a:r>
                      <a:r>
                        <a:rPr lang="ru-RU" sz="1600" baseline="0" dirty="0" err="1" smtClean="0"/>
                        <a:t>взаимоподдержки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воспитатели подготовите-</a:t>
                      </a:r>
                    </a:p>
                    <a:p>
                      <a:r>
                        <a:rPr lang="ru-RU" sz="1600" baseline="0" dirty="0" err="1" smtClean="0"/>
                        <a:t>льных</a:t>
                      </a:r>
                      <a:r>
                        <a:rPr lang="ru-RU" sz="1600" baseline="0" dirty="0" smtClean="0"/>
                        <a:t> групп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149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3.Мониторинг успеваемости и состояния</a:t>
                      </a:r>
                      <a:r>
                        <a:rPr lang="ru-RU" sz="1600" baseline="0" dirty="0" smtClean="0"/>
                        <a:t> здоровья выпускников ДОО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Определение динамики уровня развития</a:t>
                      </a:r>
                      <a:r>
                        <a:rPr lang="ru-RU" sz="1600" baseline="0" dirty="0" smtClean="0"/>
                        <a:t> детей и состояния здоровья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Старший воспитатель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691680" y="2248574"/>
            <a:ext cx="5616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СПАСИБО </a:t>
            </a:r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А ВНИМАНИЕ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9"/>
            <a:ext cx="5328592" cy="3960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Подготовка детей к школе – одна из актуальных проблем российского образования. Учитывая то, что одних детей готовят в детском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саду, других – в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учреждениях дополнительного образования, а третьих – в семье, в школу они приходят с разным уровнем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знаний. Между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тем это не основная проблема, на которую жалуются учителя. </a:t>
            </a:r>
            <a:endParaRPr lang="ru-RU" sz="22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2051" name="Picture 3" descr="G:\ГОТОВО ПРЕЕМСТВЕННОСТЬ СО ШКОЛОЙ\school2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5922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игры для родителей 21,10,15 Жукова Л.Н\DSCN2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448272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755576" y="434983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У детей различные индивидуальные возможности и способности,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поэтому вполне закономерно, что у них разный уровень подготовк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6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Проблема заключается в том, что подход учителей и родителей к понятию "готовность к школе" различается. Родители считают, что если они научат детей считать и писать до школы, то это и будет залогом их успешной учебы.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924944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Однако согласно многочисленным исследованиям педагогов-психологов "правильная" подготовка должна быть сосредоточена на игровой деятельности, физическом, физиологическом и психологическом развитии дошкольника. Физиологами доказано, что развитие мелкой моторики активизирует развитие речевого центра. Поэтому в дошкольном возрасте ребенку полезно лепить, составлять композиции из мелких частей, конструировать, раскрашивать карандашами. Не менее важно вырабатывать умение слушать,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говорить. 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 descr="C:\Users\Пользователь\Desktop\День единства 2.11.15\IMG_78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3361956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dnepropetrovsk.freeads.in.ua/content/root/users/2013/20130507/hrmen-i-ua/images/201305/f20130507101631-z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168351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035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ОТОВО ПРЕЕМСТВЕННОСТЬ СО ШКОЛОЙ\school2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317" y="1412776"/>
            <a:ext cx="92217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ГОТОВО ПРЕЕМСТВЕННОСТЬ СО ШКОЛОЙ\school217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2037135" cy="178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16633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Но самым важным условием успешного обучения в начальной школе является наличие у ребенка соответствующих мотивов обучения: отношение к учебе как к важному, общественно значимому делу, стремление к приобретению знаний, интерес к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определенным учебным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предметам.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G:\ГОТОВО ПРЕЕМСТВЕННОСТЬ СО ШКОЛОЙ\school217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8575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Пользователь\Desktop\мастер класс родит 7 группа\DSC_37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33843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284984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наличие достаточно сильных и устойчивых                           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мотивов может побудить ребенка к            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систематическому и добросовестному             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выполнению обязанностей, налагаемых на него           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школой.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1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0"/>
            <a:ext cx="637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Принципиально важным в работе воспитателя должно быть глубокое знание особенностей личностного развития каждого ребенка, его природного потенциала, способностей и дарований, создание условий для их раскрытия. Именно поэтому все педагоги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нашей дошкольной группы особое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 уделяют общению, диалогу, сотрудничеству взрослых и детей.</a:t>
            </a:r>
          </a:p>
        </p:txBody>
      </p:sp>
      <p:pic>
        <p:nvPicPr>
          <p:cNvPr id="3" name="Picture 3" descr="C:\Users\User\Desktop\школа фото\DSCN7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376264" cy="2232248"/>
          </a:xfrm>
          <a:prstGeom prst="rect">
            <a:avLst/>
          </a:prstGeom>
          <a:noFill/>
        </p:spPr>
      </p:pic>
      <p:pic>
        <p:nvPicPr>
          <p:cNvPr id="4" name="Picture 2" descr="C:\Users\User\Desktop\школа фото\DSCN7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4"/>
            <a:ext cx="3672408" cy="2715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212976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Преемственность предполагает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обеспечить полноценное личностное развитие, физиологическое и психологическое благополучие ребенка в переходный период от дошкольного воспитания к школе, направленное на перспективное формирование личности ребенка с опорой на его предыдущий опыт и накопленные знания.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93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игровой деятельности в старшем дошкольном возрасте невозможно полноценное психическое развитие ребенка-дошкольника. Готовность к школьному обучению возникает как результат полноценного проживания ребенком дошкольного периода детства, предполагающим наличие ведущей игровой деятельности. А также всех традиционных видов детской деятельности, которыми дети занимаются в своем коллективе самостоятельно и со взрослыми.</a:t>
            </a:r>
          </a:p>
        </p:txBody>
      </p:sp>
      <p:pic>
        <p:nvPicPr>
          <p:cNvPr id="3" name="Рисунок 2" descr="C:\Users\Пользователь\Desktop\311CANON\IMG_94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0908">
            <a:off x="838901" y="2583209"/>
            <a:ext cx="2558144" cy="311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Изображение 2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12276">
            <a:off x="5508104" y="2996952"/>
            <a:ext cx="25202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63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113" y="102966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Формы преемственных </a:t>
            </a:r>
            <a:r>
              <a:rPr lang="ru-RU" sz="2800" b="1" dirty="0" smtClean="0">
                <a:solidFill>
                  <a:srgbClr val="FF0000"/>
                </a:solidFill>
              </a:rPr>
              <a:t>связей: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52" y="604971"/>
            <a:ext cx="9117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·</a:t>
            </a:r>
            <a:r>
              <a:rPr lang="ru-RU" sz="2000" dirty="0">
                <a:solidFill>
                  <a:srgbClr val="002060"/>
                </a:solidFill>
              </a:rPr>
              <a:t> Педагогические советы, семинары, круглые столы педагогов </a:t>
            </a:r>
            <a:r>
              <a:rPr lang="ru-RU" sz="2000" dirty="0" smtClean="0">
                <a:solidFill>
                  <a:srgbClr val="002060"/>
                </a:solidFill>
              </a:rPr>
              <a:t>Д0, </a:t>
            </a:r>
            <a:r>
              <a:rPr lang="ru-RU" sz="2000" dirty="0">
                <a:solidFill>
                  <a:srgbClr val="002060"/>
                </a:solidFill>
              </a:rPr>
              <a:t>учителей школы и родителей по актуальным вопросам преемственности;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5" y="1251302"/>
            <a:ext cx="9117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· 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осуществление совместной практической деятельности педагогов и учителей с детьми – дошкольниками и первоклассниками (праздники, выставки, спортивные соревнования);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12" y="2174632"/>
            <a:ext cx="9097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·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коммуникативные тренинги для воспитателей и учителей;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5" y="2543964"/>
            <a:ext cx="911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дней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выпускников»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дошкольного отделения;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539" y="2911947"/>
            <a:ext cx="916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·Совместное </a:t>
            </a:r>
            <a:r>
              <a:rPr lang="ru-RU" sz="2000" dirty="0">
                <a:solidFill>
                  <a:srgbClr val="002060"/>
                </a:solidFill>
              </a:rPr>
              <a:t>со школой комплектование 1-х классов из выпускников </a:t>
            </a:r>
            <a:r>
              <a:rPr lang="ru-RU" sz="2000" dirty="0" smtClean="0">
                <a:solidFill>
                  <a:srgbClr val="002060"/>
                </a:solidFill>
              </a:rPr>
              <a:t>ДО </a:t>
            </a:r>
            <a:r>
              <a:rPr lang="ru-RU" sz="2000" dirty="0">
                <a:solidFill>
                  <a:srgbClr val="002060"/>
                </a:solidFill>
              </a:rPr>
              <a:t>и проведение диагностики по определению готовности детей к школе;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61" y="3558278"/>
            <a:ext cx="908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·Встречи </a:t>
            </a:r>
            <a:r>
              <a:rPr lang="ru-RU" sz="2000" dirty="0">
                <a:solidFill>
                  <a:srgbClr val="002060"/>
                </a:solidFill>
              </a:rPr>
              <a:t>родителей с будущими учителями;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60" y="3927610"/>
            <a:ext cx="9087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·Анкетирование</a:t>
            </a:r>
            <a:r>
              <a:rPr lang="ru-RU" sz="2000" dirty="0">
                <a:solidFill>
                  <a:srgbClr val="002060"/>
                </a:solidFill>
              </a:rPr>
              <a:t>, тестирование родителей для изучения самочувствия семьи в преддверии школьной жизни ребенка и в период адаптации к школе;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949" y="4869160"/>
            <a:ext cx="90672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·Игровые </a:t>
            </a:r>
            <a:r>
              <a:rPr lang="ru-RU" sz="2000" dirty="0">
                <a:solidFill>
                  <a:srgbClr val="002060"/>
                </a:solidFill>
              </a:rPr>
              <a:t>тренинги и практикумы для родителей детей пред дошкольного возраста.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53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00-bal.ru/pars_docs/refs/209/208650/208650_html_680e0145.png"/>
          <p:cNvPicPr>
            <a:picLocks noChangeAspect="1" noChangeArrowheads="1"/>
          </p:cNvPicPr>
          <p:nvPr/>
        </p:nvPicPr>
        <p:blipFill>
          <a:blip r:embed="rId2" cstate="print"/>
          <a:srcRect l="29081" t="10345" r="15989" b="14942"/>
          <a:stretch>
            <a:fillRect/>
          </a:stretch>
        </p:blipFill>
        <p:spPr bwMode="auto">
          <a:xfrm>
            <a:off x="0" y="0"/>
            <a:ext cx="9144000" cy="7029401"/>
          </a:xfrm>
          <a:prstGeom prst="rect">
            <a:avLst/>
          </a:prstGeom>
          <a:noFill/>
        </p:spPr>
      </p:pic>
      <p:pic>
        <p:nvPicPr>
          <p:cNvPr id="8" name="Picture 2" descr="http://100-bal.ru/pars_docs/refs/209/208650/208650_html_680e0145.png"/>
          <p:cNvPicPr>
            <a:picLocks noChangeAspect="1" noChangeArrowheads="1"/>
          </p:cNvPicPr>
          <p:nvPr/>
        </p:nvPicPr>
        <p:blipFill>
          <a:blip r:embed="rId2" cstate="print"/>
          <a:srcRect l="29081" t="10345" r="15989" b="14942"/>
          <a:stretch>
            <a:fillRect/>
          </a:stretch>
        </p:blipFill>
        <p:spPr bwMode="auto">
          <a:xfrm>
            <a:off x="0" y="0"/>
            <a:ext cx="9144000" cy="702940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6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Педагогический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«Скоро в школу»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otto.net.ua/download.php?file=201209/1920x1080/motto.net.ua-21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реализации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11560" y="620688"/>
          <a:ext cx="8147247" cy="5669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104"/>
                <a:gridCol w="2709795"/>
                <a:gridCol w="2922784"/>
                <a:gridCol w="1578564"/>
              </a:tblGrid>
              <a:tr h="4973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Ситуация развития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9236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Вводный этап</a:t>
                      </a:r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1.Диагностика детей «Мотивационная</a:t>
                      </a:r>
                      <a:r>
                        <a:rPr lang="ru-RU" sz="1800" baseline="0" dirty="0" smtClean="0"/>
                        <a:t> подготовка детей к школе»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Определение уровня готовности детей к школьному обучению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Воспитатели подготовительных групп к школе</a:t>
                      </a:r>
                      <a:endParaRPr lang="ru-RU" sz="1800" dirty="0"/>
                    </a:p>
                  </a:txBody>
                  <a:tcPr/>
                </a:tc>
              </a:tr>
              <a:tr h="1136822"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2.Анкетирование родителей «Моё мнение о школьной жизни ребёнка»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Выявление уровня педагогической культуры родителей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Воспитатели подготовительных групп к школе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15852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Основной этап</a:t>
                      </a:r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1.Реализация совместного плана взаимодействия ДОО и школы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Формирование преемственных</a:t>
                      </a:r>
                      <a:r>
                        <a:rPr lang="ru-RU" sz="1800" baseline="0" dirty="0" smtClean="0"/>
                        <a:t> связей, соединяющих воспитание и обучение детей в ДОО и школе в единый педагогический процесс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Заведующая ДОО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483</TotalTime>
  <Words>812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Стратегия реализации проекта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ДСад</dc:creator>
  <cp:lastModifiedBy>Пользователь</cp:lastModifiedBy>
  <cp:revision>73</cp:revision>
  <dcterms:created xsi:type="dcterms:W3CDTF">2013-02-19T05:16:16Z</dcterms:created>
  <dcterms:modified xsi:type="dcterms:W3CDTF">2015-11-18T12:32:16Z</dcterms:modified>
</cp:coreProperties>
</file>