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1" r:id="rId3"/>
    <p:sldId id="284" r:id="rId4"/>
    <p:sldId id="257" r:id="rId5"/>
    <p:sldId id="282" r:id="rId6"/>
    <p:sldId id="294" r:id="rId7"/>
    <p:sldId id="290" r:id="rId8"/>
    <p:sldId id="288" r:id="rId9"/>
    <p:sldId id="259" r:id="rId10"/>
    <p:sldId id="273" r:id="rId11"/>
    <p:sldId id="292" r:id="rId12"/>
    <p:sldId id="291" r:id="rId13"/>
    <p:sldId id="276" r:id="rId14"/>
    <p:sldId id="277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507810-5543-4254-AF94-34252BE7C25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3B8579-1F89-4686-BFC3-7C3906BB8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94210-9BA6-40E8-B571-107558294D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E15D0E-DE73-441A-8B04-725E2ECE5B7F}" type="datetimeFigureOut">
              <a:rPr/>
              <a:pPr>
                <a:defRPr/>
              </a:pPr>
              <a:t>1/1/2007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C13CF4-E478-4E0D-B89B-572188EC07D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D129-3771-4A98-A435-A127ADACD6A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8D6D-1E6D-4458-81CA-068103209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7CA8E0-ECAC-47A7-9646-A0EA58D1FE8D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E3BCC3-12F0-4D12-9901-8665B7C5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DD7C-9082-4308-A0BB-B0955FC3F4F5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3AA1-F88C-4751-B5F5-8E34BA78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7FE9D0-9F7C-4E3C-9EC5-6010D32FCC7A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898E7C-9436-46DC-AA84-AAFAB303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54BB-EA7A-499A-86E4-A45FF00DA3D1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AA0F-C46F-4E0D-9028-AA5FF2587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28A0-4488-4424-BEA2-A18EF99EED07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8EE-34A7-411E-B9B9-2B4502597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EE02-7E1A-4574-93D8-D78B80EC1FB6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3F70-1F76-473B-9B25-4D8BED054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2C34-80CD-43AA-8B97-F1BF8F05E43D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F03F-D0FA-4EA7-A922-8EDF5207E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13C0-4368-48D9-BED0-3503583DDB8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A0DE-EC6E-4BD5-980A-BFFA3071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B16EC-2C3A-4EFC-9679-BFE51F0BA9A6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AA99B-13AF-4F18-9F14-76C20C683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AE5B4E-3AA1-4132-958E-D94762034F2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2963C44-001F-4637-A25B-463B3E32E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77091" y="116632"/>
            <a:ext cx="7543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smtClean="0">
                <a:latin typeface="Trebuchet MS" pitchFamily="34" charset="0"/>
              </a:rPr>
              <a:t>Презентация </a:t>
            </a:r>
            <a:r>
              <a:rPr lang="ru-RU" sz="2400" b="1" smtClean="0">
                <a:latin typeface="Trebuchet MS" pitchFamily="34" charset="0"/>
              </a:rPr>
              <a:t>проекта</a:t>
            </a:r>
            <a:r>
              <a:rPr lang="ru-RU" sz="2400" b="1" smtClean="0">
                <a:latin typeface="Trebuchet MS" pitchFamily="34" charset="0"/>
              </a:rPr>
              <a:t> </a:t>
            </a:r>
            <a:r>
              <a:rPr lang="ru-RU" sz="2400" b="1" dirty="0" smtClean="0">
                <a:latin typeface="Trebuchet MS" pitchFamily="34" charset="0"/>
              </a:rPr>
              <a:t>на конференции</a:t>
            </a:r>
          </a:p>
          <a:p>
            <a:pPr algn="ctr"/>
            <a:r>
              <a:rPr lang="ru-RU" sz="1600" b="1" dirty="0"/>
              <a:t>ФГАОУ ВПО «Казанский (Приволжский) Федеральный университет»</a:t>
            </a:r>
            <a:endParaRPr lang="ru-RU" sz="1600" dirty="0"/>
          </a:p>
          <a:p>
            <a:pPr algn="ctr"/>
            <a:r>
              <a:rPr lang="ru-RU" sz="1600" b="1" dirty="0"/>
              <a:t>Институт психологии и образования</a:t>
            </a:r>
            <a:endParaRPr lang="ru-RU" sz="1600" dirty="0"/>
          </a:p>
          <a:p>
            <a:pPr algn="ctr"/>
            <a:r>
              <a:rPr lang="ru-RU" sz="1600" b="1" dirty="0"/>
              <a:t>Приволжский межрегиональный центр повышения квалификации и профессиональной пере </a:t>
            </a:r>
            <a:r>
              <a:rPr lang="ru-RU" sz="1600" dirty="0"/>
              <a:t>   </a:t>
            </a:r>
            <a:r>
              <a:rPr lang="ru-RU" sz="1600" b="1" dirty="0"/>
              <a:t>подготовки работников образования</a:t>
            </a:r>
            <a:endParaRPr lang="ru-RU" sz="1600" dirty="0"/>
          </a:p>
          <a:p>
            <a:pPr algn="ctr"/>
            <a:r>
              <a:rPr lang="ru-RU" sz="1600" b="1" dirty="0"/>
              <a:t>Отделение общей и коррекционной педагогики и психологии</a:t>
            </a:r>
            <a:endParaRPr lang="ru-RU" sz="1600" dirty="0"/>
          </a:p>
          <a:p>
            <a:pPr algn="ctr"/>
            <a:endParaRPr lang="ru-RU" sz="3600" b="1" dirty="0">
              <a:latin typeface="Trebuchet MS" pitchFamily="34" charset="0"/>
            </a:endParaRPr>
          </a:p>
          <a:p>
            <a:pPr algn="ctr"/>
            <a:r>
              <a:rPr lang="ru-RU" sz="2400" b="1" dirty="0" smtClean="0">
                <a:latin typeface="Trebuchet MS" pitchFamily="34" charset="0"/>
              </a:rPr>
              <a:t>«Логопедические </a:t>
            </a:r>
            <a:r>
              <a:rPr lang="ru-RU" sz="2400" b="1" dirty="0">
                <a:latin typeface="Trebuchet MS" pitchFamily="34" charset="0"/>
              </a:rPr>
              <a:t>технологии формирования связной речи дошкольников с ОНР с использованием методов </a:t>
            </a:r>
            <a:r>
              <a:rPr lang="ru-RU" sz="2400" b="1" dirty="0" smtClean="0">
                <a:latin typeface="Trebuchet MS" pitchFamily="34" charset="0"/>
              </a:rPr>
              <a:t>мнемотехники»</a:t>
            </a:r>
            <a:endParaRPr lang="ru-RU" sz="2400" b="1" dirty="0">
              <a:latin typeface="Trebuchet MS" pitchFamily="34" charset="0"/>
            </a:endParaRPr>
          </a:p>
          <a:p>
            <a:pPr algn="ctr"/>
            <a:endParaRPr lang="ru-RU" sz="2400" b="1" dirty="0">
              <a:latin typeface="Trebuchet MS" pitchFamily="34" charset="0"/>
            </a:endParaRPr>
          </a:p>
          <a:p>
            <a:pPr algn="ctr"/>
            <a:endParaRPr lang="ru-RU" sz="2800" b="1" dirty="0">
              <a:latin typeface="Trebuchet MS" pitchFamily="34" charset="0"/>
            </a:endParaRPr>
          </a:p>
          <a:p>
            <a:pPr algn="ctr"/>
            <a:endParaRPr lang="ru-RU" sz="2800" b="1" dirty="0">
              <a:latin typeface="Trebuchet MS" pitchFamily="34" charset="0"/>
            </a:endParaRPr>
          </a:p>
          <a:p>
            <a:pPr algn="r"/>
            <a:r>
              <a:rPr lang="ru-RU" b="1" dirty="0"/>
              <a:t>                                        Учитель-логопед</a:t>
            </a:r>
          </a:p>
          <a:p>
            <a:pPr algn="r"/>
            <a:r>
              <a:rPr lang="ru-RU" b="1" dirty="0"/>
              <a:t>                                   МБДОУ №126 г. Казани</a:t>
            </a:r>
            <a:r>
              <a:rPr lang="ru-RU" dirty="0"/>
              <a:t> </a:t>
            </a:r>
          </a:p>
          <a:p>
            <a:pPr algn="r"/>
            <a:r>
              <a:rPr lang="ru-RU" b="1" dirty="0" err="1">
                <a:latin typeface="Trebuchet MS" pitchFamily="34" charset="0"/>
              </a:rPr>
              <a:t>Гильфанутдинова</a:t>
            </a:r>
            <a:r>
              <a:rPr lang="ru-RU" b="1" dirty="0">
                <a:latin typeface="Trebuchet MS" pitchFamily="34" charset="0"/>
              </a:rPr>
              <a:t> Э.Р.</a:t>
            </a:r>
          </a:p>
          <a:p>
            <a:pPr algn="r"/>
            <a:endParaRPr lang="ru-RU" sz="2400" b="1" dirty="0">
              <a:latin typeface="Trebuchet MS" pitchFamily="34" charset="0"/>
            </a:endParaRPr>
          </a:p>
          <a:p>
            <a:pPr algn="ctr"/>
            <a:r>
              <a:rPr lang="ru-RU" dirty="0" smtClean="0">
                <a:latin typeface="Trebuchet MS" pitchFamily="34" charset="0"/>
              </a:rPr>
              <a:t>2015 г.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0010"/>
            <a:ext cx="2007856" cy="250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81000" y="5930900"/>
            <a:ext cx="8305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старшего возраста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схемы желательно рисовать в одном цвете,</a:t>
            </a:r>
            <a:endParaRPr lang="ru-RU" sz="2000">
              <a:solidFill>
                <a:srgbClr val="000099"/>
              </a:solidFill>
              <a:latin typeface="Trebuchet MS" pitchFamily="34" charset="0"/>
            </a:endParaRPr>
          </a:p>
          <a:p>
            <a:pPr algn="ctr"/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чтобы не привлекать внимание на яркость символических изображений. </a:t>
            </a:r>
          </a:p>
          <a:p>
            <a:endParaRPr lang="ru-RU" sz="2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0099"/>
              </a:solidFill>
              <a:latin typeface="Trebuchet MS" pitchFamily="34" charset="0"/>
            </a:endParaRPr>
          </a:p>
          <a:p>
            <a:endParaRPr lang="ru-RU">
              <a:solidFill>
                <a:srgbClr val="000099"/>
              </a:solidFill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24579" name="Рисунок 3" descr="C:\Users\Александр\Desktop\мнемотаблицы. сказки\ss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"/>
            <a:ext cx="4217988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.gendocs.ru/pars_docs/tw_refs/78/77315/77315_html_13a784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57200"/>
            <a:ext cx="5549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685800" y="4495800"/>
            <a:ext cx="8077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0099"/>
                </a:solidFill>
                <a:latin typeface="Trebuchet MS" pitchFamily="34" charset="0"/>
              </a:rPr>
              <a:t>Составление рассказа о зиме.</a:t>
            </a:r>
          </a:p>
          <a:p>
            <a:r>
              <a:rPr lang="ru-RU" sz="2000" i="1">
                <a:solidFill>
                  <a:srgbClr val="000099"/>
                </a:solidFill>
                <a:latin typeface="Trebuchet MS" pitchFamily="34" charset="0"/>
              </a:rPr>
              <a:t>Зимой повсюду лежит снег. Деревья словно в белые шубки нарядились. Солнце светит, но не греет. Морозно! В домах топят печи. Люди зимой подкармливают птиц, заботятся о домашних животных. Детям нравятся зимние развлечения: катание на санках, лыжах, коньках, игры в хоккей, снежки. Очень любят дети лепить снеговиков, строить снежные крепости.</a:t>
            </a:r>
            <a:r>
              <a:rPr lang="ru-RU" sz="2000">
                <a:latin typeface="Trebuchet MS" pitchFamily="34" charset="0"/>
              </a:rPr>
              <a:t/>
            </a:r>
            <a:br>
              <a:rPr lang="ru-RU" sz="2000">
                <a:latin typeface="Trebuchet MS" pitchFamily="34" charset="0"/>
              </a:rPr>
            </a:br>
            <a:endParaRPr lang="ru-RU" sz="20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писание: http://img1.liveinternet.ru/images/attach/c/5/84/882/84882491_large_9772bd3edc59dikie_zhivotnuyerasskazh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334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066800" y="3810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Monotype Corsiva" pitchFamily="66" charset="0"/>
              </a:rPr>
              <a:t>ОПИСАТЕЛЬНЫЕ  РАССКАЗЫ   ПО  ЛЕКСИЧЕСКИМ  ТЕМАМ.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omel.ucoz.ru/stichi/owoc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5918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286000" y="52292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rebuchet MS" pitchFamily="34" charset="0"/>
              </a:rPr>
              <a:t>           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руки овощи берем,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Овощи на стол кладем.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Лук, морковка, кабачок, 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Помидор, горох, лучок.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752600" y="3810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ЗАУЧИВАНИЕ   СТИХОТВОРЕНИЙ.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лександр\Desktop\мнемотаблицы. сказки\15_6.jpg"/>
          <p:cNvPicPr>
            <a:picLocks noChangeAspect="1" noChangeArrowheads="1"/>
          </p:cNvPicPr>
          <p:nvPr/>
        </p:nvPicPr>
        <p:blipFill>
          <a:blip r:embed="rId3"/>
          <a:srcRect l="5287" t="10114" r="10121" b="4416"/>
          <a:stretch>
            <a:fillRect/>
          </a:stretch>
        </p:blipFill>
        <p:spPr bwMode="auto">
          <a:xfrm>
            <a:off x="1828800" y="1143000"/>
            <a:ext cx="50673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676400" y="3810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Monotype Corsiva" pitchFamily="66" charset="0"/>
              </a:rPr>
              <a:t>ПЕРЕСКАЗ    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381000" y="1295400"/>
            <a:ext cx="8458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 образом, систематическая работа по развитию связной речи с использованием методов мнемотехники способствует положительным результатам. Дети проявляют интерес к работе, вследствие чего легко осознают композиционное строение связного высказывания, легче воспринимают и перерабатывают зрительную  информацию, сохраняют её в памяти и воспроизводят, правильно связывают сюжет, выстраивают между собой части сюжета и передают последовательно готовый  текст без помощи  педагога, учатся самостоятельно использовать методы мнемотехники, составлять по ним описательные и повествовательные рассказы; повышается познавательная активность детей.</a:t>
            </a:r>
            <a:endParaRPr lang="ru-RU" sz="2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33400" y="228600"/>
            <a:ext cx="8229600" cy="7620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100" b="1">
                <a:solidFill>
                  <a:schemeClr val="bg1"/>
                </a:solidFill>
              </a:rPr>
              <a:t>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609600"/>
            <a:ext cx="76962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Логопедическая работа по преодолению общего недоразвития речи у детей дошкольного возраста с помощью методов мнемотехники.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Использовать приемы мнемотехники для повышения уровня развития связной речи у детей с ОНР.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Развивать у детей умение с помощью графической аналогии составлять рассказы, пересказывать тексты, учить стихотворения.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3.Развивать у детей психические процессы: мышление, внимание, воображение, память.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Содействовать решению дошкольниками изобретательских задач сказочного, игрового, экологического, этического характера.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81000" y="2057400"/>
            <a:ext cx="8153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5800" y="609600"/>
            <a:ext cx="7696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Мнемотехника,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или мнемоника, в переводе с греческого    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                          - «искусство запоминания».</a:t>
            </a:r>
          </a:p>
          <a:p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Мнемотехника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-это система методов и приёмов,  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                           обеспечивающих эффективное  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                           запоминание, сохранение и 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                           воспроизведение информации.</a:t>
            </a:r>
          </a:p>
          <a:p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  <a:p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81000" y="2057400"/>
            <a:ext cx="8153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868363"/>
            <a:ext cx="7848600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 подготовительный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игр и упражнений, подготавливающих детей к знакомству с ассоциативными приёмами запоминания, активизирующие и обогащающие лексический запас. Это игры на развитие восприятия, уточнение представлений о предмете, его форме, цвете, величине, расположении в пространстве; все ощущения фиксируются в слове.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“Узнай на вкус”, “Вкус и запах”, “Термометр”, “Что ты чувствуешь, глядя на картинку”, “Кто быстрее найдет? ”, “Какую группу спрятали?”, “Найди такую же картинку”, “Назови одним словом” “Повтори движение”, “Нарисуй такой же узор”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39750" y="260350"/>
            <a:ext cx="8229600" cy="8826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Программа проектных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1981200"/>
            <a:ext cx="7848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основной этап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 игры и упражнения, знакомящие детей с мнемотехникой. На данном этапе дети отраженного повторяют  рассказы, стихотворения за логопедом, постепенно осуществляется переход от отраженной речи к самостоятельным связным высказываниям.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39750" y="260350"/>
            <a:ext cx="8229600" cy="8826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Программа проектных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1371600"/>
            <a:ext cx="7848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тренировочный этап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этом этапе закрепляются приобретенные умения в использовании методов мнемотехники в связной речи.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«Интересные истории», «Волшебный телевизор», «Режиссеры», «Придумай сказку», «Фантазеры», «Смешные истории», «Ералаш», «Фокусники», «Веселые художники».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39750" y="260350"/>
            <a:ext cx="8229600" cy="8826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Программа проектных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b="1">
              <a:solidFill>
                <a:schemeClr val="hlink"/>
              </a:solidFill>
              <a:latin typeface="Trebuchet MS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838200" y="457200"/>
            <a:ext cx="7391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2000" b="1" i="1" u="sng">
              <a:solidFill>
                <a:srgbClr val="6600FF"/>
              </a:solidFill>
              <a:latin typeface="Trebuchet MS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33400" y="228600"/>
            <a:ext cx="8229600" cy="806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 Black" pitchFamily="34" charset="0"/>
              </a:rPr>
              <a:t>Где  можно  использовать  мнемосхемы?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228600" y="990600"/>
            <a:ext cx="5400675" cy="1295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Обучение пересказу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1066800" y="2459038"/>
            <a:ext cx="5400675" cy="1296987"/>
          </a:xfrm>
          <a:prstGeom prst="leftArrow">
            <a:avLst>
              <a:gd name="adj1" fmla="val 50000"/>
              <a:gd name="adj2" fmla="val 53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Составление рассказов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1947863" y="3756025"/>
            <a:ext cx="5400675" cy="1295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itchFamily="34" charset="0"/>
              </a:rPr>
              <a:t>Разучивание стихотворений, скороговорок, </a:t>
            </a:r>
            <a:r>
              <a:rPr lang="ru-RU" sz="2000" dirty="0" err="1">
                <a:latin typeface="Arial Black" pitchFamily="34" charset="0"/>
              </a:rPr>
              <a:t>чистоговорок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438400" y="1447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81000" y="228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52450"/>
            <a:ext cx="73914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Светлана\картинки\рамки для презентаций\5231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438400" y="1447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1000" y="228600"/>
            <a:ext cx="8229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схема, в которую заложена определенная</a:t>
            </a:r>
          </a:p>
          <a:p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информация.</a:t>
            </a:r>
          </a:p>
          <a:p>
            <a:endParaRPr lang="ru-RU" sz="2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Суть мнемосхем</a:t>
            </a:r>
            <a:r>
              <a:rPr lang="ru-RU" sz="20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743200"/>
            <a:ext cx="49641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737</TotalTime>
  <Words>646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Эльвира</cp:lastModifiedBy>
  <cp:revision>98</cp:revision>
  <dcterms:modified xsi:type="dcterms:W3CDTF">2015-10-26T19:51:47Z</dcterms:modified>
</cp:coreProperties>
</file>